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6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4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8114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0786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6555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847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8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28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5469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416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981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724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826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2ABF3-C851-45EA-BEC4-55E452194DEC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EF298-53A1-4BF4-BC00-7F1F0268DD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526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8C1751-1B3C-4E55-8579-60E63E1C19D3}"/>
              </a:ext>
            </a:extLst>
          </p:cNvPr>
          <p:cNvSpPr txBox="1"/>
          <p:nvPr/>
        </p:nvSpPr>
        <p:spPr>
          <a:xfrm>
            <a:off x="384858" y="2663499"/>
            <a:ext cx="5926237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8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Supplementary Information</a:t>
            </a:r>
          </a:p>
          <a:p>
            <a:pPr algn="just"/>
            <a:endParaRPr lang="en-US" altLang="ja-JP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altLang="ja-JP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altLang="ja-JP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Improvement of three-dimensional motion sickness using a virtual reality simulator for robot-assisted surgery in undergraduate medical students: a prospective observational study</a:t>
            </a:r>
          </a:p>
          <a:p>
            <a:pPr algn="just"/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Ryo Takata, Mitsugu Kanehira,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Yoichiro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Kato,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Tomohiko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Matsuura, Renpei Kato, Shigekatsu Maekawa,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Wataru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Obara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Department of Urology, Iwate Medical University, 028-3694, Japan.</a:t>
            </a:r>
          </a:p>
          <a:p>
            <a:pPr algn="just"/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05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157C6D2-B755-40F5-96F9-CB115F15AD12}"/>
              </a:ext>
            </a:extLst>
          </p:cNvPr>
          <p:cNvSpPr txBox="1"/>
          <p:nvPr/>
        </p:nvSpPr>
        <p:spPr>
          <a:xfrm>
            <a:off x="492025" y="686480"/>
            <a:ext cx="566449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en-US" sz="1400" dirty="0">
                <a:cs typeface="Arial" panose="020B0604020202020204" pitchFamily="34" charset="0"/>
              </a:rPr>
              <a:t>Indicate the </a:t>
            </a:r>
            <a:r>
              <a:rPr lang="en-US" altLang="ja-JP" sz="1400" dirty="0">
                <a:cs typeface="Arial" panose="020B0604020202020204" pitchFamily="34" charset="0"/>
              </a:rPr>
              <a:t>motion sickness which</a:t>
            </a:r>
            <a:r>
              <a:rPr lang="ja-JP" altLang="en-US" sz="1400" dirty="0">
                <a:cs typeface="Arial" panose="020B0604020202020204" pitchFamily="34" charset="0"/>
              </a:rPr>
              <a:t> you are currently feeling with an </a:t>
            </a:r>
            <a:r>
              <a:rPr lang="en-US" altLang="ja-JP" sz="1400" dirty="0">
                <a:cs typeface="Arial" panose="020B0604020202020204" pitchFamily="34" charset="0"/>
              </a:rPr>
              <a:t>“</a:t>
            </a:r>
            <a:r>
              <a:rPr lang="ja-JP" altLang="en-US" sz="1400" dirty="0">
                <a:cs typeface="Arial" panose="020B0604020202020204" pitchFamily="34" charset="0"/>
              </a:rPr>
              <a:t>X</a:t>
            </a:r>
            <a:r>
              <a:rPr lang="en-US" altLang="ja-JP" sz="1400" dirty="0">
                <a:cs typeface="Arial" panose="020B0604020202020204" pitchFamily="34" charset="0"/>
              </a:rPr>
              <a:t>”</a:t>
            </a:r>
            <a:r>
              <a:rPr lang="ja-JP" altLang="en-US" sz="1400" dirty="0">
                <a:cs typeface="Arial" panose="020B0604020202020204" pitchFamily="34" charset="0"/>
              </a:rPr>
              <a:t> on the straight line, referring to the sensations indicated on the left and right ends of the straight line.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F8D8EDF4-796B-43D9-BC1C-0678678EBCFF}"/>
              </a:ext>
            </a:extLst>
          </p:cNvPr>
          <p:cNvGrpSpPr/>
          <p:nvPr/>
        </p:nvGrpSpPr>
        <p:grpSpPr>
          <a:xfrm>
            <a:off x="1524273" y="1947605"/>
            <a:ext cx="3600000" cy="259882"/>
            <a:chOff x="1421339" y="2028627"/>
            <a:chExt cx="3600000" cy="259882"/>
          </a:xfrm>
        </p:grpSpPr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5007BB9A-926F-42DA-9268-4A028E2AA7AC}"/>
                </a:ext>
              </a:extLst>
            </p:cNvPr>
            <p:cNvCxnSpPr/>
            <p:nvPr/>
          </p:nvCxnSpPr>
          <p:spPr>
            <a:xfrm>
              <a:off x="1421339" y="2214081"/>
              <a:ext cx="36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4C555206-13CB-4670-92B8-A898D8B5FC48}"/>
                </a:ext>
              </a:extLst>
            </p:cNvPr>
            <p:cNvCxnSpPr/>
            <p:nvPr/>
          </p:nvCxnSpPr>
          <p:spPr>
            <a:xfrm>
              <a:off x="1421339" y="2288509"/>
              <a:ext cx="36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1C4D0527-DA35-4043-9A6D-EFAB2D5DD073}"/>
                </a:ext>
              </a:extLst>
            </p:cNvPr>
            <p:cNvCxnSpPr/>
            <p:nvPr/>
          </p:nvCxnSpPr>
          <p:spPr>
            <a:xfrm flipV="1">
              <a:off x="1421339" y="2028627"/>
              <a:ext cx="0" cy="25988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7BA300D5-E31F-4FEC-BE11-3F18430FA4D3}"/>
                </a:ext>
              </a:extLst>
            </p:cNvPr>
            <p:cNvCxnSpPr/>
            <p:nvPr/>
          </p:nvCxnSpPr>
          <p:spPr>
            <a:xfrm flipV="1">
              <a:off x="5021339" y="2028627"/>
              <a:ext cx="0" cy="25988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526D446-CC15-43DA-979C-FA8B5708A56C}"/>
              </a:ext>
            </a:extLst>
          </p:cNvPr>
          <p:cNvSpPr txBox="1"/>
          <p:nvPr/>
        </p:nvSpPr>
        <p:spPr>
          <a:xfrm>
            <a:off x="492025" y="2915402"/>
            <a:ext cx="34649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Supplementary Figure 1	Visual Analog Scale</a:t>
            </a:r>
            <a:endParaRPr kumimoji="1" lang="fr-FR" altLang="ja-JP" sz="1400" b="1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A2087EA-2584-4E82-943A-BE80B6976B59}"/>
              </a:ext>
            </a:extLst>
          </p:cNvPr>
          <p:cNvSpPr txBox="1"/>
          <p:nvPr/>
        </p:nvSpPr>
        <p:spPr>
          <a:xfrm>
            <a:off x="1016436" y="1525932"/>
            <a:ext cx="101567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>
                <a:effectLst/>
                <a:ea typeface="BIZ UDPゴシック" panose="020B0400000000000000" pitchFamily="50" charset="-128"/>
                <a:cs typeface="Arial" panose="020B0604020202020204" pitchFamily="34" charset="0"/>
              </a:rPr>
              <a:t>No</a:t>
            </a:r>
          </a:p>
          <a:p>
            <a:pPr algn="ctr"/>
            <a:r>
              <a:rPr lang="en-US" altLang="ja-JP" sz="1100" dirty="0">
                <a:effectLst/>
                <a:ea typeface="BIZ UDPゴシック" panose="020B0400000000000000" pitchFamily="50" charset="-128"/>
                <a:cs typeface="Arial" panose="020B0604020202020204" pitchFamily="34" charset="0"/>
              </a:rPr>
              <a:t>symptom</a:t>
            </a:r>
            <a:endParaRPr lang="ja-JP" altLang="en-US" sz="1100" dirty="0"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FCF90BB-2EF9-40CF-B92A-EF5CB54F020E}"/>
              </a:ext>
            </a:extLst>
          </p:cNvPr>
          <p:cNvSpPr txBox="1"/>
          <p:nvPr/>
        </p:nvSpPr>
        <p:spPr>
          <a:xfrm>
            <a:off x="4616436" y="1525932"/>
            <a:ext cx="101567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>
                <a:effectLst/>
                <a:ea typeface="BIZ UDPゴシック" panose="020B0400000000000000" pitchFamily="50" charset="-128"/>
                <a:cs typeface="Arial" panose="020B0604020202020204" pitchFamily="34" charset="0"/>
              </a:rPr>
              <a:t>Worst symptom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2B997B-7C1A-49A5-95A9-0C14EDCE1A0A}"/>
              </a:ext>
            </a:extLst>
          </p:cNvPr>
          <p:cNvSpPr txBox="1"/>
          <p:nvPr/>
        </p:nvSpPr>
        <p:spPr>
          <a:xfrm>
            <a:off x="1715947" y="174421"/>
            <a:ext cx="34318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000000"/>
                </a:solidFill>
                <a:cs typeface="Arial" panose="020B0604020202020204" pitchFamily="34" charset="0"/>
              </a:rPr>
              <a:t>Visual Analog Scale</a:t>
            </a:r>
          </a:p>
        </p:txBody>
      </p:sp>
    </p:spTree>
    <p:extLst>
      <p:ext uri="{BB962C8B-B14F-4D97-AF65-F5344CB8AC3E}">
        <p14:creationId xmlns:p14="http://schemas.microsoft.com/office/powerpoint/2010/main" val="2830780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0E7A47-A9DA-4B33-90FB-F1C8A84A4617}"/>
              </a:ext>
            </a:extLst>
          </p:cNvPr>
          <p:cNvSpPr txBox="1"/>
          <p:nvPr/>
        </p:nvSpPr>
        <p:spPr>
          <a:xfrm>
            <a:off x="1" y="0"/>
            <a:ext cx="6858000" cy="931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100" b="1" dirty="0">
                <a:solidFill>
                  <a:srgbClr val="000000"/>
                </a:solidFill>
                <a:cs typeface="Arial" panose="020B0604020202020204" pitchFamily="34" charset="0"/>
              </a:rPr>
              <a:t>SIMULATOR SICKNESS QUESTIONNAIRE </a:t>
            </a:r>
            <a:endParaRPr lang="en-US" altLang="ja-JP" sz="12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Instructions : Circle how much each symptom below is affecting you right now. </a:t>
            </a:r>
          </a:p>
          <a:p>
            <a:pPr algn="ctr"/>
            <a:endParaRPr lang="en-US" altLang="ja-JP" sz="12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1. General discomfort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2. Fatigue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3. Headache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4. Eye strain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5. Difficulty focusing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6. Increased Salivation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7. Sweating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8. Nausea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9. Difficulty concentrating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10. Fullness of the Head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11. Blurred vision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u="sng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12. Dizziness with eyes open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13. Dizziness with eyes closed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14. Vertigo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en-US" altLang="ja-JP" sz="12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15. Stomach awareness </a:t>
            </a:r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16. Burping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7736056-E80B-43E7-A98B-E0ABB3CDD621}"/>
              </a:ext>
            </a:extLst>
          </p:cNvPr>
          <p:cNvSpPr txBox="1"/>
          <p:nvPr/>
        </p:nvSpPr>
        <p:spPr>
          <a:xfrm>
            <a:off x="0" y="9598223"/>
            <a:ext cx="4479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Supplementary Figure 2 Simulator Sickness Questionnaire</a:t>
            </a:r>
            <a:endParaRPr kumimoji="1" lang="fr-FR" altLang="ja-JP" sz="1400" b="1" dirty="0"/>
          </a:p>
        </p:txBody>
      </p:sp>
    </p:spTree>
    <p:extLst>
      <p:ext uri="{BB962C8B-B14F-4D97-AF65-F5344CB8AC3E}">
        <p14:creationId xmlns:p14="http://schemas.microsoft.com/office/powerpoint/2010/main" val="4280835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336</Words>
  <Application>Microsoft Office PowerPoint</Application>
  <PresentationFormat>A4 210 x 297 mm</PresentationFormat>
  <Paragraphs>66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高田亮</dc:creator>
  <cp:lastModifiedBy>高田亮</cp:lastModifiedBy>
  <cp:revision>4</cp:revision>
  <dcterms:created xsi:type="dcterms:W3CDTF">2021-02-19T07:58:14Z</dcterms:created>
  <dcterms:modified xsi:type="dcterms:W3CDTF">2021-02-19T08:21:18Z</dcterms:modified>
</cp:coreProperties>
</file>