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4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114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78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55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847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8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2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46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41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981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724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82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2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57C6D2-B755-40F5-96F9-CB115F15AD12}"/>
              </a:ext>
            </a:extLst>
          </p:cNvPr>
          <p:cNvSpPr txBox="1"/>
          <p:nvPr/>
        </p:nvSpPr>
        <p:spPr>
          <a:xfrm>
            <a:off x="492025" y="686480"/>
            <a:ext cx="566449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en-US" sz="1400" dirty="0">
                <a:cs typeface="Arial" panose="020B0604020202020204" pitchFamily="34" charset="0"/>
              </a:rPr>
              <a:t>Indicate the </a:t>
            </a:r>
            <a:r>
              <a:rPr lang="en-US" altLang="ja-JP" sz="1400" dirty="0">
                <a:cs typeface="Arial" panose="020B0604020202020204" pitchFamily="34" charset="0"/>
              </a:rPr>
              <a:t>motion sickness which</a:t>
            </a:r>
            <a:r>
              <a:rPr lang="ja-JP" altLang="en-US" sz="1400" dirty="0">
                <a:cs typeface="Arial" panose="020B0604020202020204" pitchFamily="34" charset="0"/>
              </a:rPr>
              <a:t> you are currently feeling with an </a:t>
            </a:r>
            <a:r>
              <a:rPr lang="en-US" altLang="ja-JP" sz="1400" dirty="0">
                <a:cs typeface="Arial" panose="020B0604020202020204" pitchFamily="34" charset="0"/>
              </a:rPr>
              <a:t>“</a:t>
            </a:r>
            <a:r>
              <a:rPr lang="ja-JP" altLang="en-US" sz="1400" dirty="0">
                <a:cs typeface="Arial" panose="020B0604020202020204" pitchFamily="34" charset="0"/>
              </a:rPr>
              <a:t>X</a:t>
            </a:r>
            <a:r>
              <a:rPr lang="en-US" altLang="ja-JP" sz="1400" dirty="0">
                <a:cs typeface="Arial" panose="020B0604020202020204" pitchFamily="34" charset="0"/>
              </a:rPr>
              <a:t>”</a:t>
            </a:r>
            <a:r>
              <a:rPr lang="ja-JP" altLang="en-US" sz="1400" dirty="0">
                <a:cs typeface="Arial" panose="020B0604020202020204" pitchFamily="34" charset="0"/>
              </a:rPr>
              <a:t> on the straight line, referring to the sensations indicated on the left and right ends of the straight line.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F8D8EDF4-796B-43D9-BC1C-0678678EBCFF}"/>
              </a:ext>
            </a:extLst>
          </p:cNvPr>
          <p:cNvGrpSpPr/>
          <p:nvPr/>
        </p:nvGrpSpPr>
        <p:grpSpPr>
          <a:xfrm>
            <a:off x="1524273" y="1947605"/>
            <a:ext cx="3600000" cy="259882"/>
            <a:chOff x="1421339" y="2028627"/>
            <a:chExt cx="3600000" cy="259882"/>
          </a:xfrm>
        </p:grpSpPr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5007BB9A-926F-42DA-9268-4A028E2AA7AC}"/>
                </a:ext>
              </a:extLst>
            </p:cNvPr>
            <p:cNvCxnSpPr/>
            <p:nvPr/>
          </p:nvCxnSpPr>
          <p:spPr>
            <a:xfrm>
              <a:off x="1421339" y="2214081"/>
              <a:ext cx="36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4C555206-13CB-4670-92B8-A898D8B5FC48}"/>
                </a:ext>
              </a:extLst>
            </p:cNvPr>
            <p:cNvCxnSpPr/>
            <p:nvPr/>
          </p:nvCxnSpPr>
          <p:spPr>
            <a:xfrm>
              <a:off x="1421339" y="2288509"/>
              <a:ext cx="36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1C4D0527-DA35-4043-9A6D-EFAB2D5DD073}"/>
                </a:ext>
              </a:extLst>
            </p:cNvPr>
            <p:cNvCxnSpPr/>
            <p:nvPr/>
          </p:nvCxnSpPr>
          <p:spPr>
            <a:xfrm flipV="1">
              <a:off x="1421339" y="2028627"/>
              <a:ext cx="0" cy="25988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7BA300D5-E31F-4FEC-BE11-3F18430FA4D3}"/>
                </a:ext>
              </a:extLst>
            </p:cNvPr>
            <p:cNvCxnSpPr/>
            <p:nvPr/>
          </p:nvCxnSpPr>
          <p:spPr>
            <a:xfrm flipV="1">
              <a:off x="5021339" y="2028627"/>
              <a:ext cx="0" cy="25988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526D446-CC15-43DA-979C-FA8B5708A56C}"/>
              </a:ext>
            </a:extLst>
          </p:cNvPr>
          <p:cNvSpPr txBox="1"/>
          <p:nvPr/>
        </p:nvSpPr>
        <p:spPr>
          <a:xfrm>
            <a:off x="492025" y="2761513"/>
            <a:ext cx="34649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Supplementary Figure 1	Visual Analog Scale</a:t>
            </a:r>
            <a:endParaRPr kumimoji="1" lang="fr-FR" altLang="ja-JP" sz="1400" b="1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A2087EA-2584-4E82-943A-BE80B6976B59}"/>
              </a:ext>
            </a:extLst>
          </p:cNvPr>
          <p:cNvSpPr txBox="1"/>
          <p:nvPr/>
        </p:nvSpPr>
        <p:spPr>
          <a:xfrm>
            <a:off x="1016436" y="1525932"/>
            <a:ext cx="10156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>
                <a:effectLst/>
                <a:ea typeface="BIZ UDPゴシック" panose="020B0400000000000000" pitchFamily="50" charset="-128"/>
                <a:cs typeface="Arial" panose="020B0604020202020204" pitchFamily="34" charset="0"/>
              </a:rPr>
              <a:t>No</a:t>
            </a:r>
          </a:p>
          <a:p>
            <a:pPr algn="ctr"/>
            <a:r>
              <a:rPr lang="en-US" altLang="ja-JP" sz="1100" dirty="0">
                <a:effectLst/>
                <a:ea typeface="BIZ UDPゴシック" panose="020B0400000000000000" pitchFamily="50" charset="-128"/>
                <a:cs typeface="Arial" panose="020B0604020202020204" pitchFamily="34" charset="0"/>
              </a:rPr>
              <a:t>symptom</a:t>
            </a:r>
            <a:endParaRPr lang="ja-JP" altLang="en-US" sz="1100" dirty="0"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FCF90BB-2EF9-40CF-B92A-EF5CB54F020E}"/>
              </a:ext>
            </a:extLst>
          </p:cNvPr>
          <p:cNvSpPr txBox="1"/>
          <p:nvPr/>
        </p:nvSpPr>
        <p:spPr>
          <a:xfrm>
            <a:off x="4616436" y="1525932"/>
            <a:ext cx="10156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>
                <a:effectLst/>
                <a:ea typeface="BIZ UDPゴシック" panose="020B0400000000000000" pitchFamily="50" charset="-128"/>
                <a:cs typeface="Arial" panose="020B0604020202020204" pitchFamily="34" charset="0"/>
              </a:rPr>
              <a:t>Worst symptom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6DE7630-1EAE-4C0B-8456-7E7396FF2CEB}"/>
              </a:ext>
            </a:extLst>
          </p:cNvPr>
          <p:cNvSpPr txBox="1"/>
          <p:nvPr/>
        </p:nvSpPr>
        <p:spPr>
          <a:xfrm>
            <a:off x="1715947" y="174421"/>
            <a:ext cx="34318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000000"/>
                </a:solidFill>
                <a:cs typeface="Arial" panose="020B0604020202020204" pitchFamily="34" charset="0"/>
              </a:rPr>
              <a:t>Visual Analog Scale</a:t>
            </a:r>
          </a:p>
        </p:txBody>
      </p:sp>
    </p:spTree>
    <p:extLst>
      <p:ext uri="{BB962C8B-B14F-4D97-AF65-F5344CB8AC3E}">
        <p14:creationId xmlns:p14="http://schemas.microsoft.com/office/powerpoint/2010/main" val="2830780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49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高田亮</dc:creator>
  <cp:lastModifiedBy>高田亮</cp:lastModifiedBy>
  <cp:revision>3</cp:revision>
  <dcterms:created xsi:type="dcterms:W3CDTF">2021-02-19T07:58:14Z</dcterms:created>
  <dcterms:modified xsi:type="dcterms:W3CDTF">2021-02-19T08:22:09Z</dcterms:modified>
</cp:coreProperties>
</file>