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66" r:id="rId4"/>
    <p:sldId id="2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40"/>
  </p:normalViewPr>
  <p:slideViewPr>
    <p:cSldViewPr snapToGrid="0" snapToObjects="1">
      <p:cViewPr varScale="1">
        <p:scale>
          <a:sx n="108" d="100"/>
          <a:sy n="108" d="100"/>
        </p:scale>
        <p:origin x="6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69287-FF8C-6940-BBB3-FDBD70EB9AA2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CB0B8-319E-A148-B6CC-873596BC2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76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D27FF-F185-8443-818D-E407CD9E30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22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76444-9D64-5146-8E73-C22700E62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A8B4A-D71F-F645-B1F8-CEE250034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BF5C1-EF4D-D34D-A6C8-BC9EF4E98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A283B-E0A2-8F41-95DB-227B78B35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F3383-49E2-4F43-9500-FDA539A9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9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1F3F9-2A38-CC49-B4E8-A43ACEE2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BE4FD-8127-4F40-A598-94DB61724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60668-11E9-2A4E-944E-77F65E40B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5D777-978D-C94C-A77D-79467549A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5AD8B-A669-E54A-9DAC-5209715D7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43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476B-A40B-9A46-9CF9-902A2FB5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BD7BF-316F-AE4A-B472-36EC63C8E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769DE-118B-F144-9F3B-AED17E62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E4AC9-5DC9-7140-8524-4D95BBD6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21F97-DCD6-594D-8FC6-6639298E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8E25C-76F1-9748-8533-11B5A96C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9FEA6-1511-A842-A7F3-82D39F800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90FD7-11BA-AC4A-BFB3-694018DED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8C2D7-9821-6044-B8BD-B49A3A8E7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6167B-DE9C-2B4D-9BDA-44CDA31CC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4146F-89D8-2747-B5C4-FFC2B7249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AE629-82FB-3441-825A-DACF33DE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86B7B-5196-234D-B725-CBE1F3F29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59496-6CA2-8F44-8A26-F84F06A79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7A9262-D4A8-924E-BA0F-6BADEE010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7A71A4-54AA-674D-BF64-9753E16AEC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8981C8-08CF-0B47-B318-7C3DC6A67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77AE54-3DF1-1E43-928D-A6775C94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2F2433-3F0A-9F4B-83F2-23D55A878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8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C04B9-2EA9-E24E-9A8F-11CD563D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70CF0B-1302-1444-9E63-B1A49887F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536D4A-AC7B-B14B-8EC5-8FB7E1E9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8BDD8-D4C2-854E-A512-6AC3C7C0C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5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FE455-A0BF-D24B-ACD7-CD4E54E2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306756-84E3-B94D-ABCD-87FE5BA7A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A9D20-DCF7-8B42-8E4A-38D4F5D1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4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E261-3B57-F743-9B01-E977153C8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F72CC-CC7D-D34F-93CD-71AED9926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A55E9-C8A2-5648-883F-AD890C913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68AB8-DF3D-8F44-ACAB-B3225A6DB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6E920-0FFB-3445-B11D-F50F6F42E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7329D-D2C4-AC45-B9F2-A59760CD2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F834D-405A-5E42-BCAD-703C96B9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84A12C-953D-6243-B429-E3343618E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282FC-F219-0146-B400-82110B6C4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82F92-AF09-7D49-8689-0FFC06933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89969-E55B-AC41-A8B9-E74F23A3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F567A-2C2E-1C4B-9B8F-50DA17D0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1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5588-CD58-7E48-8F96-219DF03B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4E070F-D4B1-3E4E-81AD-7FB596AB8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D8362-1FCF-AA45-A600-9486D868F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EB0D-0F62-4445-A3EC-9D6586A4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1ED3E-6342-CA42-8CEA-958140A8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6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7D3DFC-CC08-7945-AE8C-35B3E74834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517AF-FB70-094F-B0ED-B92149D57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4ED0D-90D0-094B-B783-24D42E010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9B1E4-4E16-9447-9AA7-88D839768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960A-6099-E84E-8B0E-08C804FD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2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666340-5A0C-9947-9573-727E37F0F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B231F-44B2-C140-B23A-A5E856C37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48A73-81A7-CB49-B406-058E17154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750D0-C361-1F45-B7EF-897F92FF872D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9CD61-D4C9-FC46-A7B8-05DA62E21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6D14C-4DC9-6043-8B29-E98F0B4B5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7F56-B42E-864D-8F16-310D5018E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3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07A8F69-EE2A-C64E-85C2-D94FA916742C}"/>
              </a:ext>
            </a:extLst>
          </p:cNvPr>
          <p:cNvSpPr txBox="1"/>
          <p:nvPr/>
        </p:nvSpPr>
        <p:spPr>
          <a:xfrm>
            <a:off x="1014252" y="332347"/>
            <a:ext cx="6529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821660-E93B-1544-AE91-B61C611C9FEC}"/>
              </a:ext>
            </a:extLst>
          </p:cNvPr>
          <p:cNvSpPr/>
          <p:nvPr/>
        </p:nvSpPr>
        <p:spPr>
          <a:xfrm>
            <a:off x="574043" y="1253711"/>
            <a:ext cx="11328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Model validation graph on test set (actual and predicted values) (a) for Zero Inflated Poisson (ZIP) and (b) for zero Inflated Poisson Mixed Models, (ZIPMM)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0AB86B-500C-D346-93E6-5A8A9A4170E0}"/>
              </a:ext>
            </a:extLst>
          </p:cNvPr>
          <p:cNvSpPr/>
          <p:nvPr/>
        </p:nvSpPr>
        <p:spPr>
          <a:xfrm>
            <a:off x="574043" y="2103192"/>
            <a:ext cx="12077205" cy="888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>
              <a:lnSpc>
                <a:spcPct val="200000"/>
              </a:lnSpc>
            </a:pPr>
            <a:r>
              <a:rPr lang="en-US" sz="1400" b="1" dirty="0">
                <a:solidFill>
                  <a:srgbClr val="243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r>
              <a:rPr lang="en-US" sz="1400" dirty="0">
                <a:solidFill>
                  <a:srgbClr val="243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Anopheles gambiae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females gonotrophic status per day of mosquito catch (a) in both VK3 and VK5 villages and (b) summary of catches over the study period </a:t>
            </a:r>
            <a:endParaRPr lang="en-GB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 de texte 24">
            <a:extLst>
              <a:ext uri="{FF2B5EF4-FFF2-40B4-BE49-F238E27FC236}">
                <a16:creationId xmlns:a16="http://schemas.microsoft.com/office/drawing/2014/main" id="{5207A4FD-0BEE-414E-9869-83903DFE0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902" y="3419459"/>
            <a:ext cx="11557000" cy="89431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indent="353060">
              <a:lnSpc>
                <a:spcPct val="150000"/>
              </a:lnSpc>
            </a:pP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3: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(a): normal ovary from the control VK5, 10X, 24 h post contact, (b): normal egg in development from the  control VK5, 24h post contact at 20X, </a:t>
            </a:r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c): impact of PPF on egg development from VK3 24h post exposure at 20 X</a:t>
            </a:r>
            <a:endParaRPr lang="en-GB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3060">
              <a:lnSpc>
                <a:spcPct val="150000"/>
              </a:lnSpc>
            </a:pPr>
            <a:endParaRPr lang="en-GB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3060" algn="just">
              <a:lnSpc>
                <a:spcPct val="150000"/>
              </a:lnSpc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886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5BF5B3-EB21-BC4D-8C2B-E239E1A502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57" y="214313"/>
            <a:ext cx="5232718" cy="3914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F37636-2019-C34B-95C5-E650E632386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043" y="214313"/>
            <a:ext cx="5232718" cy="3914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105BE-DC11-DD47-A020-8BC8DE1CE29A}"/>
              </a:ext>
            </a:extLst>
          </p:cNvPr>
          <p:cNvSpPr txBox="1"/>
          <p:nvPr/>
        </p:nvSpPr>
        <p:spPr>
          <a:xfrm>
            <a:off x="2257425" y="4452936"/>
            <a:ext cx="38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0594B-8DF9-A745-B1CF-B9EF51D9BFEF}"/>
              </a:ext>
            </a:extLst>
          </p:cNvPr>
          <p:cNvSpPr txBox="1"/>
          <p:nvPr/>
        </p:nvSpPr>
        <p:spPr>
          <a:xfrm>
            <a:off x="8900640" y="4452936"/>
            <a:ext cx="38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10388C-7286-4946-BE47-24F65BFD5179}"/>
              </a:ext>
            </a:extLst>
          </p:cNvPr>
          <p:cNvSpPr/>
          <p:nvPr/>
        </p:nvSpPr>
        <p:spPr>
          <a:xfrm>
            <a:off x="574043" y="5146115"/>
            <a:ext cx="11328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Model validation graph on test set (actual and predicted values) (a) for Zero Inflated Poisson (ZIP) and (b) for zero Inflated Poisson Mixed Models, (ZIPMM)</a:t>
            </a:r>
            <a:r>
              <a:rPr lang="en-GB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81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C8A097-E24F-0D48-BA2B-97C309E318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481320" cy="40849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150FF0-8869-5C44-9B27-DE59459699C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1" y="229869"/>
            <a:ext cx="5481320" cy="40849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16A08F9-8979-EB4B-8A34-B3A184BF42EB}"/>
              </a:ext>
            </a:extLst>
          </p:cNvPr>
          <p:cNvSpPr/>
          <p:nvPr/>
        </p:nvSpPr>
        <p:spPr>
          <a:xfrm>
            <a:off x="0" y="4700588"/>
            <a:ext cx="12077205" cy="888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3060">
              <a:lnSpc>
                <a:spcPct val="200000"/>
              </a:lnSpc>
              <a:spcBef>
                <a:spcPts val="1000"/>
              </a:spcBef>
            </a:pPr>
            <a:r>
              <a:rPr lang="en-US" sz="1400" b="1" dirty="0">
                <a:solidFill>
                  <a:srgbClr val="243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r>
              <a:rPr lang="en-US" sz="1400" dirty="0">
                <a:solidFill>
                  <a:srgbClr val="243F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Anopheles gambiae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females gonotrophic status per day of mosquito catch (a) in both VK3 and VK5 villages and (b) summary of catches over the study period </a:t>
            </a:r>
            <a:endParaRPr lang="en-GB" sz="1400" dirty="0"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0D00CF-1DA2-D34E-9617-D2680C328255}"/>
              </a:ext>
            </a:extLst>
          </p:cNvPr>
          <p:cNvSpPr txBox="1"/>
          <p:nvPr/>
        </p:nvSpPr>
        <p:spPr>
          <a:xfrm>
            <a:off x="2357438" y="433125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791C71-AC2F-8043-BFB9-12625F03F057}"/>
              </a:ext>
            </a:extLst>
          </p:cNvPr>
          <p:cNvSpPr txBox="1"/>
          <p:nvPr/>
        </p:nvSpPr>
        <p:spPr>
          <a:xfrm>
            <a:off x="8779829" y="431482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36150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1A5F86B0-97BF-5942-AEAE-3FBBE2374667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217" y="271461"/>
            <a:ext cx="2798445" cy="315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7">
            <a:extLst>
              <a:ext uri="{FF2B5EF4-FFF2-40B4-BE49-F238E27FC236}">
                <a16:creationId xmlns:a16="http://schemas.microsoft.com/office/drawing/2014/main" id="{D3C37295-E9E1-F64C-8672-1F07084633F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2687" y="271461"/>
            <a:ext cx="2798445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9">
            <a:extLst>
              <a:ext uri="{FF2B5EF4-FFF2-40B4-BE49-F238E27FC236}">
                <a16:creationId xmlns:a16="http://schemas.microsoft.com/office/drawing/2014/main" id="{8827435F-0C98-8A49-839A-629098DE2FDB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92326" y="271461"/>
            <a:ext cx="4094799" cy="327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FAE976-0AF1-1C4B-BE7A-AFD59BC7AACE}"/>
              </a:ext>
            </a:extLst>
          </p:cNvPr>
          <p:cNvSpPr/>
          <p:nvPr/>
        </p:nvSpPr>
        <p:spPr>
          <a:xfrm>
            <a:off x="4715890" y="3602810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1A5A94-34DF-6B4E-B77D-86FE4781131D}"/>
              </a:ext>
            </a:extLst>
          </p:cNvPr>
          <p:cNvSpPr/>
          <p:nvPr/>
        </p:nvSpPr>
        <p:spPr>
          <a:xfrm>
            <a:off x="9694290" y="3602729"/>
            <a:ext cx="49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(c)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6E5025-D1B4-BC47-958E-69C67ED13E52}"/>
              </a:ext>
            </a:extLst>
          </p:cNvPr>
          <p:cNvSpPr/>
          <p:nvPr/>
        </p:nvSpPr>
        <p:spPr>
          <a:xfrm>
            <a:off x="1359599" y="3543300"/>
            <a:ext cx="49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(a)</a:t>
            </a:r>
            <a:endParaRPr lang="en-US" dirty="0"/>
          </a:p>
        </p:txBody>
      </p:sp>
      <p:sp>
        <p:nvSpPr>
          <p:cNvPr id="11" name="Zone de texte 24">
            <a:extLst>
              <a:ext uri="{FF2B5EF4-FFF2-40B4-BE49-F238E27FC236}">
                <a16:creationId xmlns:a16="http://schemas.microsoft.com/office/drawing/2014/main" id="{DF6D1C2D-1928-2C4D-B364-2C3A7FD7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4145872"/>
            <a:ext cx="11557000" cy="89431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indent="353060">
              <a:lnSpc>
                <a:spcPct val="150000"/>
              </a:lnSpc>
            </a:pP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1: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(a): normal ovary from the control VK5, 10X, 24 h post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contact, (b): normal egg in development from the  control VK5, 24h post contact at 20X, 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c): impact of PPF on egg development from VK3 24h post exposure at 20 X</a:t>
            </a:r>
            <a:endParaRPr lang="en-GB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3060">
              <a:lnSpc>
                <a:spcPct val="150000"/>
              </a:lnSpc>
            </a:pPr>
            <a:endParaRPr lang="en-GB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3060" algn="just">
              <a:lnSpc>
                <a:spcPct val="150000"/>
              </a:lnSpc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825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275</Words>
  <Application>Microsoft Macintosh PowerPoint</Application>
  <PresentationFormat>Widescreen</PresentationFormat>
  <Paragraphs>19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Roger, Sanou</cp:lastModifiedBy>
  <cp:revision>18</cp:revision>
  <dcterms:created xsi:type="dcterms:W3CDTF">2021-08-23T21:01:18Z</dcterms:created>
  <dcterms:modified xsi:type="dcterms:W3CDTF">2022-10-14T16:07:40Z</dcterms:modified>
</cp:coreProperties>
</file>