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76" r:id="rId3"/>
    <p:sldId id="274" r:id="rId4"/>
    <p:sldId id="27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40"/>
  </p:normalViewPr>
  <p:slideViewPr>
    <p:cSldViewPr snapToGrid="0" snapToObjects="1">
      <p:cViewPr varScale="1">
        <p:scale>
          <a:sx n="108" d="100"/>
          <a:sy n="108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69287-FF8C-6940-BBB3-FDBD70EB9AA2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CB0B8-319E-A148-B6CC-873596BC2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7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76444-9D64-5146-8E73-C22700E62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A8B4A-D71F-F645-B1F8-CEE250034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BF5C1-EF4D-D34D-A6C8-BC9EF4E9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A283B-E0A2-8F41-95DB-227B78B35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F3383-49E2-4F43-9500-FDA539A9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9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1F3F9-2A38-CC49-B4E8-A43ACEE2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BE4FD-8127-4F40-A598-94DB61724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60668-11E9-2A4E-944E-77F65E40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5D777-978D-C94C-A77D-79467549A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5AD8B-A669-E54A-9DAC-5209715D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4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476B-A40B-9A46-9CF9-902A2FB5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BD7BF-316F-AE4A-B472-36EC63C8E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769DE-118B-F144-9F3B-AED17E62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E4AC9-5DC9-7140-8524-4D95BBD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21F97-DCD6-594D-8FC6-6639298E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8E25C-76F1-9748-8533-11B5A96C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9FEA6-1511-A842-A7F3-82D39F800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90FD7-11BA-AC4A-BFB3-694018DED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8C2D7-9821-6044-B8BD-B49A3A8E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6167B-DE9C-2B4D-9BDA-44CDA31CC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4146F-89D8-2747-B5C4-FFC2B724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AE629-82FB-3441-825A-DACF33DE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86B7B-5196-234D-B725-CBE1F3F29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59496-6CA2-8F44-8A26-F84F06A79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7A9262-D4A8-924E-BA0F-6BADEE010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A71A4-54AA-674D-BF64-9753E16AE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8981C8-08CF-0B47-B318-7C3DC6A6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77AE54-3DF1-1E43-928D-A6775C94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2F2433-3F0A-9F4B-83F2-23D55A878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8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04B9-2EA9-E24E-9A8F-11CD563D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0CF0B-1302-1444-9E63-B1A49887F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536D4A-AC7B-B14B-8EC5-8FB7E1E9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8BDD8-D4C2-854E-A512-6AC3C7C0C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5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FE455-A0BF-D24B-ACD7-CD4E54E2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06756-84E3-B94D-ABCD-87FE5BA7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A9D20-DCF7-8B42-8E4A-38D4F5D1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4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E261-3B57-F743-9B01-E977153C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F72CC-CC7D-D34F-93CD-71AED992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A55E9-C8A2-5648-883F-AD890C913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68AB8-DF3D-8F44-ACAB-B3225A6D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6E920-0FFB-3445-B11D-F50F6F42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7329D-D2C4-AC45-B9F2-A59760CD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834D-405A-5E42-BCAD-703C96B9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4A12C-953D-6243-B429-E3343618E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282FC-F219-0146-B400-82110B6C4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82F92-AF09-7D49-8689-0FFC0693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89969-E55B-AC41-A8B9-E74F23A3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F567A-2C2E-1C4B-9B8F-50DA17D0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5588-CD58-7E48-8F96-219DF03B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4E070F-D4B1-3E4E-81AD-7FB596AB8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D8362-1FCF-AA45-A600-9486D868F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EB0D-0F62-4445-A3EC-9D6586A4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1ED3E-6342-CA42-8CEA-958140A8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6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7D3DFC-CC08-7945-AE8C-35B3E74834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517AF-FB70-094F-B0ED-B92149D57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4ED0D-90D0-094B-B783-24D42E010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9B1E4-4E16-9447-9AA7-88D83976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960A-6099-E84E-8B0E-08C804FD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2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666340-5A0C-9947-9573-727E37F0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B231F-44B2-C140-B23A-A5E856C37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48A73-81A7-CB49-B406-058E17154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750D0-C361-1F45-B7EF-897F92FF872D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9CD61-D4C9-FC46-A7B8-05DA62E21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6D14C-4DC9-6043-8B29-E98F0B4B5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3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4F328F-99DE-E04F-999B-F66D3C95A45D}"/>
              </a:ext>
            </a:extLst>
          </p:cNvPr>
          <p:cNvSpPr txBox="1"/>
          <p:nvPr/>
        </p:nvSpPr>
        <p:spPr>
          <a:xfrm>
            <a:off x="838101" y="1356311"/>
            <a:ext cx="6332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2: Mean water and insecticide volume for coating the net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DCF3EB-69EB-FF46-9DB4-31D1C0496EFB}"/>
              </a:ext>
            </a:extLst>
          </p:cNvPr>
          <p:cNvSpPr txBox="1"/>
          <p:nvPr/>
        </p:nvSpPr>
        <p:spPr>
          <a:xfrm>
            <a:off x="838101" y="844329"/>
            <a:ext cx="6529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Weight of  batch 13 net 3 times and means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A8F69-EE2A-C64E-85C2-D94FA916742C}"/>
              </a:ext>
            </a:extLst>
          </p:cNvPr>
          <p:cNvSpPr txBox="1"/>
          <p:nvPr/>
        </p:nvSpPr>
        <p:spPr>
          <a:xfrm>
            <a:off x="1014252" y="332347"/>
            <a:ext cx="6529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2CEA44-BDC8-9245-8CAE-A01C77C7665F}"/>
              </a:ext>
            </a:extLst>
          </p:cNvPr>
          <p:cNvSpPr/>
          <p:nvPr/>
        </p:nvSpPr>
        <p:spPr>
          <a:xfrm>
            <a:off x="838101" y="1868293"/>
            <a:ext cx="10212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 : PPF effects on susceptible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gambiae- Kisumu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field collected larvae and blood fed over the study period.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86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45DA90-B90C-1B49-9A82-51DB13AB69C8}"/>
              </a:ext>
            </a:extLst>
          </p:cNvPr>
          <p:cNvGraphicFramePr>
            <a:graphicFrameLocks noGrp="1"/>
          </p:cNvGraphicFramePr>
          <p:nvPr/>
        </p:nvGraphicFramePr>
        <p:xfrm>
          <a:off x="866465" y="643467"/>
          <a:ext cx="9465069" cy="5194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145054">
                  <a:extLst>
                    <a:ext uri="{9D8B030D-6E8A-4147-A177-3AD203B41FA5}">
                      <a16:colId xmlns:a16="http://schemas.microsoft.com/office/drawing/2014/main" val="2713308390"/>
                    </a:ext>
                  </a:extLst>
                </a:gridCol>
                <a:gridCol w="2300824">
                  <a:extLst>
                    <a:ext uri="{9D8B030D-6E8A-4147-A177-3AD203B41FA5}">
                      <a16:colId xmlns:a16="http://schemas.microsoft.com/office/drawing/2014/main" val="2156519873"/>
                    </a:ext>
                  </a:extLst>
                </a:gridCol>
                <a:gridCol w="1317273">
                  <a:extLst>
                    <a:ext uri="{9D8B030D-6E8A-4147-A177-3AD203B41FA5}">
                      <a16:colId xmlns:a16="http://schemas.microsoft.com/office/drawing/2014/main" val="624417652"/>
                    </a:ext>
                  </a:extLst>
                </a:gridCol>
                <a:gridCol w="1317273">
                  <a:extLst>
                    <a:ext uri="{9D8B030D-6E8A-4147-A177-3AD203B41FA5}">
                      <a16:colId xmlns:a16="http://schemas.microsoft.com/office/drawing/2014/main" val="4142710434"/>
                    </a:ext>
                  </a:extLst>
                </a:gridCol>
                <a:gridCol w="1377714">
                  <a:extLst>
                    <a:ext uri="{9D8B030D-6E8A-4147-A177-3AD203B41FA5}">
                      <a16:colId xmlns:a16="http://schemas.microsoft.com/office/drawing/2014/main" val="58724633"/>
                    </a:ext>
                  </a:extLst>
                </a:gridCol>
                <a:gridCol w="2006931">
                  <a:extLst>
                    <a:ext uri="{9D8B030D-6E8A-4147-A177-3AD203B41FA5}">
                      <a16:colId xmlns:a16="http://schemas.microsoft.com/office/drawing/2014/main" val="3550047552"/>
                    </a:ext>
                  </a:extLst>
                </a:gridCol>
              </a:tblGrid>
              <a:tr h="569388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Net weighing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080259"/>
                  </a:ext>
                </a:extLst>
              </a:tr>
              <a:tr h="63969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Order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Identity batch 13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1x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2x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3x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Mean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775319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12 m² (6*2)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292.45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291.75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291.8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6580449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12 m² (7,5*2)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309.35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308.95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308.9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309.066667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04615694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12 m² (6*2)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293.8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293.15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293.316667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56436246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12 m² (6*2)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288.8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288.7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288.55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288.683333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15580723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9,576m²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271.75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271.45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271.45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271.55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54145567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12 m² sewed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205.9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205.75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205.8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205.816667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66046889"/>
                  </a:ext>
                </a:extLst>
              </a:tr>
              <a:tr h="5693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12 m² sewed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204.25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204.15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204.15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204.183333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74" marR="25374" marT="2537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93434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2304110-A215-6D49-B4C8-F56C216A7F87}"/>
              </a:ext>
            </a:extLst>
          </p:cNvPr>
          <p:cNvSpPr txBox="1"/>
          <p:nvPr/>
        </p:nvSpPr>
        <p:spPr>
          <a:xfrm>
            <a:off x="973220" y="60558"/>
            <a:ext cx="6529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Weight of  batch 13 net 3 times and means</a:t>
            </a:r>
          </a:p>
        </p:txBody>
      </p:sp>
    </p:spTree>
    <p:extLst>
      <p:ext uri="{BB962C8B-B14F-4D97-AF65-F5344CB8AC3E}">
        <p14:creationId xmlns:p14="http://schemas.microsoft.com/office/powerpoint/2010/main" val="2303892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D6D574-59E3-4640-8CB4-1F44EB533F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00208"/>
              </p:ext>
            </p:extLst>
          </p:nvPr>
        </p:nvGraphicFramePr>
        <p:xfrm>
          <a:off x="170180" y="796290"/>
          <a:ext cx="11568434" cy="4712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0318">
                  <a:extLst>
                    <a:ext uri="{9D8B030D-6E8A-4147-A177-3AD203B41FA5}">
                      <a16:colId xmlns:a16="http://schemas.microsoft.com/office/drawing/2014/main" val="3077658942"/>
                    </a:ext>
                  </a:extLst>
                </a:gridCol>
                <a:gridCol w="1224936">
                  <a:extLst>
                    <a:ext uri="{9D8B030D-6E8A-4147-A177-3AD203B41FA5}">
                      <a16:colId xmlns:a16="http://schemas.microsoft.com/office/drawing/2014/main" val="807072192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4201110315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1353323113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1890483726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3368822432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1224556499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1782122469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719790857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719645298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1998841554"/>
                    </a:ext>
                  </a:extLst>
                </a:gridCol>
                <a:gridCol w="940318">
                  <a:extLst>
                    <a:ext uri="{9D8B030D-6E8A-4147-A177-3AD203B41FA5}">
                      <a16:colId xmlns:a16="http://schemas.microsoft.com/office/drawing/2014/main" val="3737150049"/>
                    </a:ext>
                  </a:extLst>
                </a:gridCol>
              </a:tblGrid>
              <a:tr h="294561"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weighted  on 03JUNE 2015</a:t>
                      </a:r>
                      <a:endParaRPr lang="en-GB" sz="1100" b="1" i="1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3859141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13</a:t>
                      </a:r>
                      <a:endParaRPr lang="en-GB" sz="11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9878838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Weigh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12 m² (6*2)</a:t>
                      </a:r>
                      <a:endParaRPr lang="en-GB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9,576m²</a:t>
                      </a:r>
                      <a:endParaRPr lang="en-GB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12 m² sewed</a:t>
                      </a:r>
                      <a:endParaRPr lang="en-GB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4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5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8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10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12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14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18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batch 22</a:t>
                      </a:r>
                      <a:endParaRPr lang="en-GB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6895487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292.45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271.75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205.9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127.65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137.65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153.3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199.95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154.2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161.5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193.75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217.7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3283480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291.75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271.45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205.75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127.6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137.6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153.3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198.8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154.2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161.45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193.7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217.45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0884825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291.8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271.45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205.8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127.6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137.7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153.4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198.9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154.35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161.35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194.05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217.45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178535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293.8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204.25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147.45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140.65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148.45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173.25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157.25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187.75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190.9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213.85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1566139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293.15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204.15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147.5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140.65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148.45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173.25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157.25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187.6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190.9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1259610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204.15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147.2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140.65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148.7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173.45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157.25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187.95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190.85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213.95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9476718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288.8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9728468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288.7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5189712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w9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288.55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3669915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mean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291.3333333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271.55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137.5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139.15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150.933333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186.266667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155.75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174.6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192.358333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215.733333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0959550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sdev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2.088659857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0.17320508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0.89666047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10.8271418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1.64347193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2.63090605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14.1919226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1.64408029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14.4238691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1.62031376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1.97450416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5691896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rac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1.73205081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2.44948974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1285331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0.696219952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0.3660601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4.42016214</a:t>
                      </a:r>
                      <a:endParaRPr lang="en-GB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0.67094461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1.0740629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5.79382813</a:t>
                      </a:r>
                      <a:endParaRPr lang="en-GB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0.67119297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5.8885199</a:t>
                      </a:r>
                      <a:endParaRPr lang="en-GB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0.66149032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0.80608795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34789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51A478B-5640-E740-849E-276B967A934A}"/>
              </a:ext>
            </a:extLst>
          </p:cNvPr>
          <p:cNvSpPr txBox="1"/>
          <p:nvPr/>
        </p:nvSpPr>
        <p:spPr>
          <a:xfrm>
            <a:off x="1348740" y="240030"/>
            <a:ext cx="6332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2: Mean water and insecticide volume for coating the net</a:t>
            </a:r>
          </a:p>
        </p:txBody>
      </p:sp>
    </p:spTree>
    <p:extLst>
      <p:ext uri="{BB962C8B-B14F-4D97-AF65-F5344CB8AC3E}">
        <p14:creationId xmlns:p14="http://schemas.microsoft.com/office/powerpoint/2010/main" val="145214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81EA30-8500-ED4B-BDDE-FCAF5EC39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035056"/>
              </p:ext>
            </p:extLst>
          </p:nvPr>
        </p:nvGraphicFramePr>
        <p:xfrm>
          <a:off x="285008" y="773875"/>
          <a:ext cx="11411691" cy="533004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490003">
                  <a:extLst>
                    <a:ext uri="{9D8B030D-6E8A-4147-A177-3AD203B41FA5}">
                      <a16:colId xmlns:a16="http://schemas.microsoft.com/office/drawing/2014/main" val="4222919099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856678915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1551101067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2692059341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483656190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3623034088"/>
                    </a:ext>
                  </a:extLst>
                </a:gridCol>
                <a:gridCol w="671134">
                  <a:extLst>
                    <a:ext uri="{9D8B030D-6E8A-4147-A177-3AD203B41FA5}">
                      <a16:colId xmlns:a16="http://schemas.microsoft.com/office/drawing/2014/main" val="2010031138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2566992668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727500402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1197002807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3140739217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2397572804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908527052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1082189103"/>
                    </a:ext>
                  </a:extLst>
                </a:gridCol>
                <a:gridCol w="634658">
                  <a:extLst>
                    <a:ext uri="{9D8B030D-6E8A-4147-A177-3AD203B41FA5}">
                      <a16:colId xmlns:a16="http://schemas.microsoft.com/office/drawing/2014/main" val="2007067952"/>
                    </a:ext>
                  </a:extLst>
                </a:gridCol>
              </a:tblGrid>
              <a:tr h="329887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 dirty="0">
                          <a:effectLst/>
                        </a:rPr>
                        <a:t>Susceptible </a:t>
                      </a:r>
                      <a:r>
                        <a:rPr lang="en-GB" sz="800" i="1" u="none" strike="noStrike" dirty="0">
                          <a:effectLst/>
                        </a:rPr>
                        <a:t>An. gambiae</a:t>
                      </a:r>
                      <a:r>
                        <a:rPr lang="en-GB" sz="800" u="none" strike="noStrike" dirty="0">
                          <a:effectLst/>
                        </a:rPr>
                        <a:t>-Kisumu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 dirty="0">
                          <a:effectLst/>
                        </a:rPr>
                        <a:t>Kisumu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 dirty="0">
                          <a:effectLst/>
                        </a:rPr>
                        <a:t>Field larvae  </a:t>
                      </a:r>
                      <a:r>
                        <a:rPr lang="en-GB" sz="800" i="1" u="none" strike="noStrike" dirty="0">
                          <a:effectLst/>
                        </a:rPr>
                        <a:t>An. gambiae </a:t>
                      </a:r>
                      <a:r>
                        <a:rPr lang="en-GB" sz="800" u="none" strike="noStrike" dirty="0">
                          <a:effectLst/>
                        </a:rPr>
                        <a:t>collected and reared into lab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 dirty="0">
                          <a:effectLst/>
                        </a:rPr>
                        <a:t>Field blood fed </a:t>
                      </a:r>
                      <a:r>
                        <a:rPr lang="en-GB" sz="800" i="1" u="none" strike="noStrike" dirty="0">
                          <a:effectLst/>
                        </a:rPr>
                        <a:t>An. gambiae </a:t>
                      </a:r>
                      <a:r>
                        <a:rPr lang="en-GB" sz="800" i="0" u="none" strike="noStrike" dirty="0">
                          <a:effectLst/>
                        </a:rPr>
                        <a:t>from</a:t>
                      </a:r>
                      <a:r>
                        <a:rPr lang="en-GB" sz="800" u="none" strike="noStrike" dirty="0">
                          <a:effectLst/>
                        </a:rPr>
                        <a:t> traps and control houses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212118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July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August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 dirty="0">
                          <a:effectLst/>
                        </a:rPr>
                        <a:t>August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September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July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August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800" u="none" strike="noStrike">
                          <a:effectLst/>
                        </a:rPr>
                        <a:t>September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41" marR="6741" marT="6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79293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Treatments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Control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PPF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3528458278"/>
                  </a:ext>
                </a:extLst>
              </a:tr>
              <a:tr h="3414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Number of females tested 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264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270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163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161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106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187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2303418865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Egg Laying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2999669533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Number of females that oviposited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86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81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885612923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Total number of eggs laid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950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212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593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204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2184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689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3239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909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10758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6077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9934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8504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4174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8020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2153869065"/>
                  </a:ext>
                </a:extLst>
              </a:tr>
              <a:tr h="64249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Fecundity: number of eggs per blood-fed female 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36.54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2.30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19.77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6.80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47.48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13.25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53.98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15.15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40.75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22.51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60.94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52.82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39.38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42.89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2890932367"/>
                  </a:ext>
                </a:extLst>
              </a:tr>
              <a:tr h="702983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effectLst/>
                        </a:rPr>
                        <a:t>Reduction in fecundity per blood-fed/gravid female (%)</a:t>
                      </a:r>
                      <a:endParaRPr lang="en-GB" sz="8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93.69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65.60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72.09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71.94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44.77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13.33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0.00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1246106437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Larvae Hatching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 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3424177885"/>
                  </a:ext>
                </a:extLst>
              </a:tr>
              <a:tr h="64249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Total number of eggs hatched to L2 larvae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518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63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206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38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1026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7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1647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158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3832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1923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5314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2655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2530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3337</a:t>
                      </a:r>
                      <a:endParaRPr lang="en-GB" sz="800" b="1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3313737546"/>
                  </a:ext>
                </a:extLst>
              </a:tr>
              <a:tr h="329887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Fertility: hatch rate (%) L2 larvae</a:t>
                      </a:r>
                      <a:endParaRPr lang="en-GB" sz="8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55%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30%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35%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19%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47%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51%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17%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36%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32%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53%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31%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61%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42%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3657216716"/>
                  </a:ext>
                </a:extLst>
              </a:tr>
              <a:tr h="3615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Reduction in fertility of laid eggs (%)</a:t>
                      </a:r>
                      <a:endParaRPr lang="en-GB" sz="8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45.50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46.38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97.84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65.82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11.16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NA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>
                          <a:effectLst/>
                        </a:rPr>
                        <a:t>41.64</a:t>
                      </a:r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NA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u="none" strike="noStrike" dirty="0">
                          <a:effectLst/>
                        </a:rPr>
                        <a:t>31.35</a:t>
                      </a:r>
                      <a:endParaRPr lang="en-GB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1" marR="6741" marT="6741" marB="0" anchor="ctr"/>
                </a:tc>
                <a:extLst>
                  <a:ext uri="{0D108BD9-81ED-4DB2-BD59-A6C34878D82A}">
                    <a16:rowId xmlns:a16="http://schemas.microsoft.com/office/drawing/2014/main" val="4268206870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01BB4CB-84DA-1841-B032-E7F698BB31CF}"/>
              </a:ext>
            </a:extLst>
          </p:cNvPr>
          <p:cNvSpPr/>
          <p:nvPr/>
        </p:nvSpPr>
        <p:spPr>
          <a:xfrm>
            <a:off x="588988" y="68042"/>
            <a:ext cx="10212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3: PPF effects on susceptible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gambiae-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Kisumu and field collected larvae and blood fed over the study period.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4B953B-436D-C8EA-CDF2-4ECF29457696}"/>
              </a:ext>
            </a:extLst>
          </p:cNvPr>
          <p:cNvSpPr txBox="1"/>
          <p:nvPr/>
        </p:nvSpPr>
        <p:spPr>
          <a:xfrm>
            <a:off x="285008" y="6363475"/>
            <a:ext cx="3080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= Non applicable</a:t>
            </a:r>
          </a:p>
        </p:txBody>
      </p:sp>
    </p:spTree>
    <p:extLst>
      <p:ext uri="{BB962C8B-B14F-4D97-AF65-F5344CB8AC3E}">
        <p14:creationId xmlns:p14="http://schemas.microsoft.com/office/powerpoint/2010/main" val="1866923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23024</TotalTime>
  <Words>618</Words>
  <Application>Microsoft Macintosh PowerPoint</Application>
  <PresentationFormat>Widescreen</PresentationFormat>
  <Paragraphs>402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Roger, Sanou</cp:lastModifiedBy>
  <cp:revision>21</cp:revision>
  <dcterms:created xsi:type="dcterms:W3CDTF">2021-08-23T21:01:18Z</dcterms:created>
  <dcterms:modified xsi:type="dcterms:W3CDTF">2022-12-31T23:09:09Z</dcterms:modified>
</cp:coreProperties>
</file>