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81" r:id="rId3"/>
    <p:sldId id="264" r:id="rId4"/>
    <p:sldId id="265" r:id="rId5"/>
    <p:sldId id="267" r:id="rId6"/>
    <p:sldId id="279" r:id="rId7"/>
    <p:sldId id="274" r:id="rId8"/>
    <p:sldId id="273" r:id="rId9"/>
    <p:sldId id="268" r:id="rId10"/>
    <p:sldId id="260" r:id="rId11"/>
    <p:sldId id="261" r:id="rId12"/>
    <p:sldId id="276" r:id="rId13"/>
    <p:sldId id="280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18603FDC-E32A-4AB5-989C-0864C3EAD2B8}" styleName="Themed Style 2 - Accent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06799F8-075E-4A3A-A7F6-7FBC6576F1A4}" styleName="Themed Style 2 - Accent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E269D01E-BC32-4049-B463-5C60D7B0CCD2}" styleName="Themed Style 2 - Accent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46F890A9-2807-4EBB-B81D-B2AA78EC7F39}" styleName="Dark Style 2 - Accent 5/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1986"/>
    <p:restoredTop sz="95840"/>
  </p:normalViewPr>
  <p:slideViewPr>
    <p:cSldViewPr snapToGrid="0" snapToObjects="1">
      <p:cViewPr varScale="1">
        <p:scale>
          <a:sx n="108" d="100"/>
          <a:sy n="108" d="100"/>
        </p:scale>
        <p:origin x="272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8FE806-C81B-5249-AE89-DE09277F9E9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A390A5B-3D6A-0D4A-BAFF-7A331EB9399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6CC09AE-4545-3643-BB0D-194C52F698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C4E50-DFA4-AB4C-BBD1-8CA2CCFEAB0B}" type="datetimeFigureOut">
              <a:rPr lang="en-US" smtClean="0"/>
              <a:t>12/31/22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5D846A-117D-FD4D-B89E-F6BE96A79F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CE54DC-7E45-E545-B9C6-C61C27C590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553C3A-CF9C-0548-ACCE-C20DF296A5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54211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97C24F-C337-AC44-A298-97C5B04112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14AB32-3F01-6A41-B03E-5382095007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D0C633-F922-9042-9F38-C3A1CB3E3A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C4E50-DFA4-AB4C-BBD1-8CA2CCFEAB0B}" type="datetimeFigureOut">
              <a:rPr lang="en-US" smtClean="0"/>
              <a:t>12/31/22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023816-7F91-DB4E-855C-EF9B545473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34A80F-5761-3248-BAB9-21DA6B545D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553C3A-CF9C-0548-ACCE-C20DF296A5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03993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6CE9A2-E280-714C-BDE7-0FE85214BE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22251FA-C636-6E4C-99EF-21CD3CDF1C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A1C178-FDD6-9643-BE38-33AD4E640E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C4E50-DFA4-AB4C-BBD1-8CA2CCFEAB0B}" type="datetimeFigureOut">
              <a:rPr lang="en-US" smtClean="0"/>
              <a:t>12/31/22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8D13FE-4948-454A-AC67-43E7B3C9D5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6577B3-6002-F447-AFB4-EE61E23EDA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553C3A-CF9C-0548-ACCE-C20DF296A5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54475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7E0A62-29A6-A140-9B9C-17FFECE913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8756B3-EDB4-E049-AC3D-61AEC8D59DF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0AC3B88-3307-8440-8BD3-0E09385411C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A52B44A-FD1C-4E4A-BB56-52FAC7F7EB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C4E50-DFA4-AB4C-BBD1-8CA2CCFEAB0B}" type="datetimeFigureOut">
              <a:rPr lang="en-US" smtClean="0"/>
              <a:t>12/31/22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A705F4B-879F-4744-B425-57E0F1C0F1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41FD09E-E3BC-A749-B8E3-D39B4843FE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553C3A-CF9C-0548-ACCE-C20DF296A5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96221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8F9458-C4F0-154D-8F33-7FB4AFC604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21EE611-614C-5346-B00D-B5ED0A2F9E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8433566-D3A1-1843-AF1F-46D7F38A4CD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EA72AF4-8C34-664F-8268-EB4FDF76FAA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C679ECC-6101-3243-BABB-4382A29300A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8EA2AA7-54FC-ED4A-9996-6CE86E1D36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C4E50-DFA4-AB4C-BBD1-8CA2CCFEAB0B}" type="datetimeFigureOut">
              <a:rPr lang="en-US" smtClean="0"/>
              <a:t>12/31/22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0AA97A5-2BA2-8F4F-B3A7-418CAEFD70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8DE31EA-DC5F-1049-B656-1D000834AA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553C3A-CF9C-0548-ACCE-C20DF296A5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79336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B0C308-7168-1F47-87BB-EA60086375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9227B34-6109-1946-9697-82B140BDC9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C4E50-DFA4-AB4C-BBD1-8CA2CCFEAB0B}" type="datetimeFigureOut">
              <a:rPr lang="en-US" smtClean="0"/>
              <a:t>12/31/22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4C7E2AA-249F-B94E-A7BB-6598BC3F63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91DF31A-9C3A-A24D-8E29-8F212C779F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553C3A-CF9C-0548-ACCE-C20DF296A5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62602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FE6BCB2-4DBC-8A4A-885D-60D37C076F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C4E50-DFA4-AB4C-BBD1-8CA2CCFEAB0B}" type="datetimeFigureOut">
              <a:rPr lang="en-US" smtClean="0"/>
              <a:t>12/31/22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E7AD9A7-1D8C-F441-9CAF-277D11AF6D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75B6F1E-12A2-B249-938E-16471CFEDC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553C3A-CF9C-0548-ACCE-C20DF296A5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46299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C78E51-107D-1D4E-9A01-28D6A56F72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2A234E-59BF-E242-89CA-0FDF56E4AF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F9A8BB-272D-4945-A32F-BF737CFE042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8A4FF0D-D360-3C4F-9FF3-5EDCE75B84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C4E50-DFA4-AB4C-BBD1-8CA2CCFEAB0B}" type="datetimeFigureOut">
              <a:rPr lang="en-US" smtClean="0"/>
              <a:t>12/31/22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0F4B9F2-CF18-BA47-B65B-3722115494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F885B59-1736-4047-969F-5FEA2E1373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553C3A-CF9C-0548-ACCE-C20DF296A5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74747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48BB6C-A598-AA4E-ACCA-595B2A1BCD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B3F970A-01BB-B441-8DD7-00119E07EF6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74332A0-A5BB-FB46-BE9E-B2055C84FDE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04E5B81-3BDD-DA45-BA14-B2C7D6026C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C4E50-DFA4-AB4C-BBD1-8CA2CCFEAB0B}" type="datetimeFigureOut">
              <a:rPr lang="en-US" smtClean="0"/>
              <a:t>12/31/22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0FC6C40-3FB5-7A43-BF6D-09D5992419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EE0EB5B-278D-754C-AE50-7A98FEE879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553C3A-CF9C-0548-ACCE-C20DF296A5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88194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F112C7-CE0F-1840-BB8E-A86514CF68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E1E344B-6BEC-AD47-8AC5-7DC93CA19C3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523858-A056-AD4B-91D9-D3970AD9D2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C4E50-DFA4-AB4C-BBD1-8CA2CCFEAB0B}" type="datetimeFigureOut">
              <a:rPr lang="en-US" smtClean="0"/>
              <a:t>12/31/22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FA05E4-83C5-F543-9EEF-1AD75DB024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FF78BC-BBBE-2245-BAF3-E2D50CF21B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553C3A-CF9C-0548-ACCE-C20DF296A5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01486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EC45C5C-0677-9D41-BC40-06C5EFC8260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F123F13-F999-AE4E-BF22-4E5ADA1E83D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FB061AA-8DFF-0043-BF09-C533409F62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C4E50-DFA4-AB4C-BBD1-8CA2CCFEAB0B}" type="datetimeFigureOut">
              <a:rPr lang="en-US" smtClean="0"/>
              <a:t>12/31/22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71B24D-4EB0-EF43-9A82-847F4FB6EC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C5B2D2-3F20-C841-8B2B-B6FD10C472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553C3A-CF9C-0548-ACCE-C20DF296A5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63165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4F02B69-4CEC-B34A-B67D-374FAD76FE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60198E2-56D7-E44E-AB4A-DC9D8A9758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E01739-1143-6748-B3E3-679BC9EE9CC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CC4E50-DFA4-AB4C-BBD1-8CA2CCFEAB0B}" type="datetimeFigureOut">
              <a:rPr lang="en-US" smtClean="0"/>
              <a:t>12/31/22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15A869-21D4-7F4B-81BB-35F43FDF022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4B916D-EE96-BB4B-AEE5-A4A3C2AF95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553C3A-CF9C-0548-ACCE-C20DF296A5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02925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593C0D-D6B6-7F49-B0DB-8E35BCE1DF1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09490" y="-52930"/>
            <a:ext cx="9144000" cy="695007"/>
          </a:xfrm>
        </p:spPr>
        <p:txBody>
          <a:bodyPr>
            <a:normAutofit/>
          </a:bodyPr>
          <a:lstStyle/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Tables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BB1D31B-BB6B-F84B-AE1C-926C8D12DF0A}"/>
              </a:ext>
            </a:extLst>
          </p:cNvPr>
          <p:cNvSpPr/>
          <p:nvPr/>
        </p:nvSpPr>
        <p:spPr>
          <a:xfrm>
            <a:off x="482914" y="1332880"/>
            <a:ext cx="1167002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Table 2 : Descriptive table of gonotrophic status of </a:t>
            </a:r>
            <a:r>
              <a:rPr lang="en-GB" sz="1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Anopheles gambiae </a:t>
            </a:r>
            <a:r>
              <a:rPr lang="en-GB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female mosquitoes in VK3 and VK5 over the study period </a:t>
            </a:r>
            <a:endParaRPr lang="en-US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B8EE7D6-55A5-DA45-A8AC-D06580DE8EC4}"/>
              </a:ext>
            </a:extLst>
          </p:cNvPr>
          <p:cNvSpPr/>
          <p:nvPr/>
        </p:nvSpPr>
        <p:spPr>
          <a:xfrm>
            <a:off x="536066" y="1733663"/>
            <a:ext cx="1176337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Table 3: </a:t>
            </a:r>
            <a:r>
              <a:rPr lang="en-GB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Comparison and proportions of </a:t>
            </a:r>
            <a:r>
              <a:rPr lang="en-GB" sz="1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Anopheles gambiae </a:t>
            </a:r>
            <a:r>
              <a:rPr lang="en-GB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female mosquitoes collected per house in VK3 and VK5 over the study period </a:t>
            </a:r>
            <a:endParaRPr lang="en-US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13A28D5-6981-2A42-A517-63C1C4F766C7}"/>
              </a:ext>
            </a:extLst>
          </p:cNvPr>
          <p:cNvSpPr/>
          <p:nvPr/>
        </p:nvSpPr>
        <p:spPr>
          <a:xfrm>
            <a:off x="536066" y="2178105"/>
            <a:ext cx="1028012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400" b="1" dirty="0">
                <a:latin typeface="Times New Roman" panose="02020603050405020304" pitchFamily="18" charset="0"/>
                <a:ea typeface="Calibri" panose="020F0502020204030204" pitchFamily="34" charset="0"/>
              </a:rPr>
              <a:t>Table 4: </a:t>
            </a:r>
            <a:r>
              <a:rPr lang="en-GB" sz="1400" b="1" dirty="0">
                <a:latin typeface="Times New Roman" panose="02020603050405020304" pitchFamily="18" charset="0"/>
              </a:rPr>
              <a:t>Numbers and proportions of other mosquito species caught in trap and house in VK3 and VK5 over the study period </a:t>
            </a:r>
            <a:endParaRPr lang="en-US" sz="1400" b="1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83C22EF-1542-D543-9BBA-8D8C7860817D}"/>
              </a:ext>
            </a:extLst>
          </p:cNvPr>
          <p:cNvSpPr/>
          <p:nvPr/>
        </p:nvSpPr>
        <p:spPr>
          <a:xfrm>
            <a:off x="205150" y="2537808"/>
            <a:ext cx="10537339" cy="3809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53060" algn="just">
              <a:lnSpc>
                <a:spcPct val="150000"/>
              </a:lnSpc>
            </a:pPr>
            <a:r>
              <a:rPr lang="en-GB" sz="1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Table 5: </a:t>
            </a:r>
            <a:r>
              <a:rPr lang="en-GB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Assessment of mosquitoes collected through pyrethrum spray catch over three months of study period in VK3 and VK5</a:t>
            </a:r>
            <a:endParaRPr lang="en-GB" sz="14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0C19B56-3B3C-4E4F-8CA1-13C932230466}"/>
              </a:ext>
            </a:extLst>
          </p:cNvPr>
          <p:cNvSpPr/>
          <p:nvPr/>
        </p:nvSpPr>
        <p:spPr>
          <a:xfrm>
            <a:off x="562642" y="4181679"/>
            <a:ext cx="1111986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Table 8: </a:t>
            </a:r>
            <a:r>
              <a:rPr lang="en-GB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Assessing wild female mosquito parity during trap deployment in July, August, and September 2015 </a:t>
            </a:r>
            <a:endParaRPr lang="en-US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894C2E7-72A5-5448-BA97-A49D34D4E550}"/>
              </a:ext>
            </a:extLst>
          </p:cNvPr>
          <p:cNvSpPr/>
          <p:nvPr/>
        </p:nvSpPr>
        <p:spPr>
          <a:xfrm>
            <a:off x="205150" y="3532651"/>
            <a:ext cx="11677338" cy="7000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53060" algn="just">
              <a:lnSpc>
                <a:spcPct val="150000"/>
              </a:lnSpc>
            </a:pPr>
            <a:r>
              <a:rPr lang="en-US" sz="1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Table 7 : </a:t>
            </a:r>
            <a:r>
              <a:rPr lang="en-GB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Assessment of mosquito species identification and allelic frequencies of </a:t>
            </a:r>
            <a:r>
              <a:rPr lang="en-GB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kdr</a:t>
            </a:r>
            <a:r>
              <a:rPr lang="en-GB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mutation in trap and house collection from </a:t>
            </a:r>
            <a:r>
              <a:rPr lang="en-GB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Vallée</a:t>
            </a:r>
            <a:r>
              <a:rPr lang="en-GB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du Kou over             	the study period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AA642AA-A60F-104C-8C41-788E4C3979EB}"/>
              </a:ext>
            </a:extLst>
          </p:cNvPr>
          <p:cNvSpPr/>
          <p:nvPr/>
        </p:nvSpPr>
        <p:spPr>
          <a:xfrm>
            <a:off x="482914" y="3072497"/>
            <a:ext cx="11146443" cy="3768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GB" sz="1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Table 6: Comparison</a:t>
            </a:r>
            <a:r>
              <a:rPr lang="en-GB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of the mosquito density reduction over three months of study period in VK</a:t>
            </a:r>
            <a:r>
              <a:rPr lang="en-GB" sz="1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 and VK5</a:t>
            </a:r>
            <a:endParaRPr lang="en-GB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696046C-8963-D65E-0429-89608A1B6A19}"/>
              </a:ext>
            </a:extLst>
          </p:cNvPr>
          <p:cNvSpPr txBox="1"/>
          <p:nvPr/>
        </p:nvSpPr>
        <p:spPr>
          <a:xfrm>
            <a:off x="536066" y="6167666"/>
            <a:ext cx="10212362" cy="4576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GB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Table 12: Socio-anthropological investigation on the use of the Lehmann Funnel Entry Traps over the study period in VK3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597C583-4D9E-14BA-C192-4AADB661EBDA}"/>
              </a:ext>
            </a:extLst>
          </p:cNvPr>
          <p:cNvSpPr/>
          <p:nvPr/>
        </p:nvSpPr>
        <p:spPr>
          <a:xfrm>
            <a:off x="509490" y="4654610"/>
            <a:ext cx="992505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Table</a:t>
            </a:r>
            <a:r>
              <a:rPr lang="en-GB" sz="1400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9</a:t>
            </a:r>
            <a:r>
              <a:rPr lang="en-GB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:  Model fitting of Poisson models for number of collected mosquito count dataset in VK3 </a:t>
            </a:r>
            <a:endParaRPr lang="en-US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518AB96-4D47-5DAB-284D-AE0A61CE5CBE}"/>
              </a:ext>
            </a:extLst>
          </p:cNvPr>
          <p:cNvSpPr/>
          <p:nvPr/>
        </p:nvSpPr>
        <p:spPr>
          <a:xfrm>
            <a:off x="536066" y="5509540"/>
            <a:ext cx="11146443" cy="7000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GB" sz="1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Table 11: Comparison of PPF effects on susceptible </a:t>
            </a:r>
            <a:r>
              <a:rPr lang="en-GB" sz="1400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Anopheles gambiae</a:t>
            </a:r>
            <a:r>
              <a:rPr lang="en-GB" sz="1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-Kisumu and field mosquitoes</a:t>
            </a:r>
            <a:r>
              <a:rPr lang="en-GB" sz="1400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tested over two months and three months respectively in VK5 &amp; VK3 </a:t>
            </a:r>
            <a:r>
              <a:rPr lang="en-GB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489AE2A-F279-0E77-0F9E-580F5A70DE05}"/>
              </a:ext>
            </a:extLst>
          </p:cNvPr>
          <p:cNvSpPr/>
          <p:nvPr/>
        </p:nvSpPr>
        <p:spPr>
          <a:xfrm>
            <a:off x="530127" y="5103361"/>
            <a:ext cx="1021236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Table 10 : Model fitting of the ZIP and ZINB model for the dataset on the trap collection. </a:t>
            </a:r>
            <a:endParaRPr lang="en-US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341996E-60D8-47F6-AB70-7006957C15CC}"/>
              </a:ext>
            </a:extLst>
          </p:cNvPr>
          <p:cNvSpPr txBox="1"/>
          <p:nvPr/>
        </p:nvSpPr>
        <p:spPr>
          <a:xfrm>
            <a:off x="538584" y="915086"/>
            <a:ext cx="1134390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Table 1: </a:t>
            </a:r>
            <a:r>
              <a:rPr lang="en-GB" sz="1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Gantt chart of large-scale field evaluation of LFET </a:t>
            </a:r>
          </a:p>
        </p:txBody>
      </p:sp>
    </p:spTree>
    <p:extLst>
      <p:ext uri="{BB962C8B-B14F-4D97-AF65-F5344CB8AC3E}">
        <p14:creationId xmlns:p14="http://schemas.microsoft.com/office/powerpoint/2010/main" val="30686095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926BDBA9-F402-87B8-8874-6911AE0908E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84102376"/>
              </p:ext>
            </p:extLst>
          </p:nvPr>
        </p:nvGraphicFramePr>
        <p:xfrm>
          <a:off x="498764" y="1018905"/>
          <a:ext cx="10972802" cy="5438893"/>
        </p:xfrm>
        <a:graphic>
          <a:graphicData uri="http://schemas.openxmlformats.org/drawingml/2006/table">
            <a:tbl>
              <a:tblPr>
                <a:tableStyleId>{EB344D84-9AFB-497E-A393-DC336BA19D2E}</a:tableStyleId>
              </a:tblPr>
              <a:tblGrid>
                <a:gridCol w="1831510">
                  <a:extLst>
                    <a:ext uri="{9D8B030D-6E8A-4147-A177-3AD203B41FA5}">
                      <a16:colId xmlns:a16="http://schemas.microsoft.com/office/drawing/2014/main" val="3519387379"/>
                    </a:ext>
                  </a:extLst>
                </a:gridCol>
                <a:gridCol w="3944791">
                  <a:extLst>
                    <a:ext uri="{9D8B030D-6E8A-4147-A177-3AD203B41FA5}">
                      <a16:colId xmlns:a16="http://schemas.microsoft.com/office/drawing/2014/main" val="451183642"/>
                    </a:ext>
                  </a:extLst>
                </a:gridCol>
                <a:gridCol w="707136">
                  <a:extLst>
                    <a:ext uri="{9D8B030D-6E8A-4147-A177-3AD203B41FA5}">
                      <a16:colId xmlns:a16="http://schemas.microsoft.com/office/drawing/2014/main" val="2583104132"/>
                    </a:ext>
                  </a:extLst>
                </a:gridCol>
                <a:gridCol w="707136">
                  <a:extLst>
                    <a:ext uri="{9D8B030D-6E8A-4147-A177-3AD203B41FA5}">
                      <a16:colId xmlns:a16="http://schemas.microsoft.com/office/drawing/2014/main" val="1409514914"/>
                    </a:ext>
                  </a:extLst>
                </a:gridCol>
                <a:gridCol w="707136">
                  <a:extLst>
                    <a:ext uri="{9D8B030D-6E8A-4147-A177-3AD203B41FA5}">
                      <a16:colId xmlns:a16="http://schemas.microsoft.com/office/drawing/2014/main" val="674962224"/>
                    </a:ext>
                  </a:extLst>
                </a:gridCol>
                <a:gridCol w="707136">
                  <a:extLst>
                    <a:ext uri="{9D8B030D-6E8A-4147-A177-3AD203B41FA5}">
                      <a16:colId xmlns:a16="http://schemas.microsoft.com/office/drawing/2014/main" val="3669498523"/>
                    </a:ext>
                  </a:extLst>
                </a:gridCol>
                <a:gridCol w="707136">
                  <a:extLst>
                    <a:ext uri="{9D8B030D-6E8A-4147-A177-3AD203B41FA5}">
                      <a16:colId xmlns:a16="http://schemas.microsoft.com/office/drawing/2014/main" val="438094315"/>
                    </a:ext>
                  </a:extLst>
                </a:gridCol>
                <a:gridCol w="707136">
                  <a:extLst>
                    <a:ext uri="{9D8B030D-6E8A-4147-A177-3AD203B41FA5}">
                      <a16:colId xmlns:a16="http://schemas.microsoft.com/office/drawing/2014/main" val="1966010959"/>
                    </a:ext>
                  </a:extLst>
                </a:gridCol>
                <a:gridCol w="953685">
                  <a:extLst>
                    <a:ext uri="{9D8B030D-6E8A-4147-A177-3AD203B41FA5}">
                      <a16:colId xmlns:a16="http://schemas.microsoft.com/office/drawing/2014/main" val="2697736713"/>
                    </a:ext>
                  </a:extLst>
                </a:gridCol>
              </a:tblGrid>
              <a:tr h="315325">
                <a:tc>
                  <a:txBody>
                    <a:bodyPr/>
                    <a:lstStyle/>
                    <a:p>
                      <a:pPr algn="l" fontAlgn="b"/>
                      <a:r>
                        <a:rPr lang="en-GB" sz="1000" u="none" strike="noStrike" dirty="0">
                          <a:effectLst/>
                        </a:rPr>
                        <a:t>Phases</a:t>
                      </a:r>
                      <a:endParaRPr lang="en-GB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801" marR="7801" marT="7801" marB="0" anchor="b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000" u="none" strike="noStrike" dirty="0">
                          <a:effectLst/>
                        </a:rPr>
                        <a:t>Activities</a:t>
                      </a:r>
                      <a:endParaRPr lang="en-GB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801" marR="7801" marT="7801" marB="0" anchor="b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000" u="none" strike="noStrike">
                          <a:effectLst/>
                        </a:rPr>
                        <a:t>May </a:t>
                      </a:r>
                      <a:endParaRPr lang="en-GB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801" marR="7801" marT="7801" marB="0" anchor="b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000" u="none" strike="noStrike">
                          <a:effectLst/>
                        </a:rPr>
                        <a:t>June</a:t>
                      </a:r>
                      <a:endParaRPr lang="en-GB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801" marR="7801" marT="7801" marB="0" anchor="b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000" u="none" strike="noStrike">
                          <a:effectLst/>
                        </a:rPr>
                        <a:t>July</a:t>
                      </a:r>
                      <a:endParaRPr lang="en-GB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801" marR="7801" marT="7801" marB="0" anchor="b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000" u="none" strike="noStrike" dirty="0">
                          <a:effectLst/>
                        </a:rPr>
                        <a:t>August</a:t>
                      </a:r>
                      <a:endParaRPr lang="en-GB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801" marR="7801" marT="7801" marB="0" anchor="b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000" u="none" strike="noStrike">
                          <a:effectLst/>
                        </a:rPr>
                        <a:t>September</a:t>
                      </a:r>
                      <a:endParaRPr lang="en-GB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801" marR="7801" marT="7801" marB="0" anchor="b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000" u="none" strike="noStrike">
                          <a:effectLst/>
                        </a:rPr>
                        <a:t>October</a:t>
                      </a:r>
                      <a:endParaRPr lang="en-GB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801" marR="7801" marT="7801" marB="0" anchor="b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000" u="none" strike="noStrike" dirty="0">
                          <a:effectLst/>
                        </a:rPr>
                        <a:t>Location</a:t>
                      </a:r>
                      <a:endParaRPr lang="en-GB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801" marR="7801" marT="7801" marB="0" anchor="b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94111645"/>
                  </a:ext>
                </a:extLst>
              </a:tr>
              <a:tr h="313931">
                <a:tc>
                  <a:txBody>
                    <a:bodyPr/>
                    <a:lstStyle/>
                    <a:p>
                      <a:pPr algn="l" fontAlgn="b"/>
                      <a:r>
                        <a:rPr lang="en-GB" sz="1000" u="none" strike="noStrike" dirty="0">
                          <a:effectLst/>
                        </a:rPr>
                        <a:t>Phase I</a:t>
                      </a:r>
                      <a:endParaRPr lang="en-GB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801" marR="7801" marT="7801" marB="0" anchor="b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000" u="none" strike="noStrike" dirty="0">
                          <a:effectLst/>
                        </a:rPr>
                        <a:t> </a:t>
                      </a:r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801" marR="7801" marT="7801" marB="0" anchor="b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801" marR="7801" marT="7801" marB="0" anchor="b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000" u="none" strike="noStrike">
                          <a:effectLst/>
                        </a:rPr>
                        <a:t> 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801" marR="7801" marT="7801" marB="0" anchor="b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000" u="none" strike="noStrike" dirty="0">
                          <a:effectLst/>
                        </a:rPr>
                        <a:t> </a:t>
                      </a:r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801" marR="7801" marT="7801" marB="0" anchor="b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000" u="none" strike="noStrike" dirty="0">
                          <a:effectLst/>
                        </a:rPr>
                        <a:t> </a:t>
                      </a:r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801" marR="7801" marT="7801" marB="0" anchor="b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000" u="none" strike="noStrike">
                          <a:effectLst/>
                        </a:rPr>
                        <a:t> 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801" marR="7801" marT="7801" marB="0" anchor="b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000" u="none" strike="noStrike">
                          <a:effectLst/>
                        </a:rPr>
                        <a:t> 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801" marR="7801" marT="7801" marB="0" anchor="b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rowSpan="3">
                  <a:txBody>
                    <a:bodyPr/>
                    <a:lstStyle/>
                    <a:p>
                      <a:pPr algn="l" fontAlgn="ctr"/>
                      <a:r>
                        <a:rPr lang="en-GB" sz="1000" u="none" strike="noStrike" dirty="0">
                          <a:effectLst/>
                        </a:rPr>
                        <a:t>Laboratory</a:t>
                      </a:r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801" marR="7801" marT="7801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764038328"/>
                  </a:ext>
                </a:extLst>
              </a:tr>
              <a:tr h="228314">
                <a:tc>
                  <a:txBody>
                    <a:bodyPr/>
                    <a:lstStyle/>
                    <a:p>
                      <a:pPr algn="l" fontAlgn="b"/>
                      <a:r>
                        <a:rPr lang="en-GB" sz="900" u="none" strike="noStrike">
                          <a:effectLst/>
                        </a:rPr>
                        <a:t>Selection of the of Pyriproxyfen dose </a:t>
                      </a:r>
                      <a:endParaRPr lang="en-GB" sz="900" b="0" i="1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801" marR="7801" marT="780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Pyriproxyfen dose selection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000" u="none" strike="noStrike" dirty="0">
                          <a:effectLst/>
                        </a:rPr>
                        <a:t> X</a:t>
                      </a:r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801" marR="7801" marT="780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000" u="none" strike="noStrike">
                          <a:effectLst/>
                        </a:rPr>
                        <a:t> 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801" marR="7801" marT="780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000" u="none" strike="noStrike">
                          <a:effectLst/>
                        </a:rPr>
                        <a:t> 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801" marR="7801" marT="780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000" u="none" strike="noStrike">
                          <a:effectLst/>
                        </a:rPr>
                        <a:t> 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801" marR="7801" marT="780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000" u="none" strike="noStrike">
                          <a:effectLst/>
                        </a:rPr>
                        <a:t> 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801" marR="7801" marT="780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000" u="none" strike="noStrike">
                          <a:effectLst/>
                        </a:rPr>
                        <a:t> 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801" marR="7801" marT="7801" marB="0" anchor="b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1385468"/>
                  </a:ext>
                </a:extLst>
              </a:tr>
              <a:tr h="242583">
                <a:tc>
                  <a:txBody>
                    <a:bodyPr/>
                    <a:lstStyle/>
                    <a:p>
                      <a:pPr algn="l" fontAlgn="b"/>
                      <a:r>
                        <a:rPr lang="en-GB" sz="900" u="none" strike="noStrike">
                          <a:effectLst/>
                        </a:rPr>
                        <a:t>using laboratory colonies</a:t>
                      </a:r>
                      <a:endParaRPr lang="en-GB" sz="900" b="0" i="1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801" marR="7801" marT="780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000" u="none" strike="noStrike" dirty="0">
                          <a:effectLst/>
                        </a:rPr>
                        <a:t> </a:t>
                      </a:r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801" marR="7801" marT="780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000" u="none" strike="noStrike">
                          <a:effectLst/>
                        </a:rPr>
                        <a:t> 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801" marR="7801" marT="780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000" u="none" strike="noStrike">
                          <a:effectLst/>
                        </a:rPr>
                        <a:t> 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801" marR="7801" marT="780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000" u="none" strike="noStrike">
                          <a:effectLst/>
                        </a:rPr>
                        <a:t> 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801" marR="7801" marT="780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000" u="none" strike="noStrike">
                          <a:effectLst/>
                        </a:rPr>
                        <a:t> 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801" marR="7801" marT="780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000" u="none" strike="noStrike">
                          <a:effectLst/>
                        </a:rPr>
                        <a:t> 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801" marR="7801" marT="780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000" u="none" strike="noStrike">
                          <a:effectLst/>
                        </a:rPr>
                        <a:t> 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801" marR="7801" marT="7801" marB="0" anchor="b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6024872"/>
                  </a:ext>
                </a:extLst>
              </a:tr>
              <a:tr h="228314">
                <a:tc>
                  <a:txBody>
                    <a:bodyPr/>
                    <a:lstStyle/>
                    <a:p>
                      <a:pPr algn="l" fontAlgn="b"/>
                      <a:r>
                        <a:rPr lang="en-GB" sz="1000" u="none" strike="noStrike" dirty="0">
                          <a:effectLst/>
                        </a:rPr>
                        <a:t>Phase II</a:t>
                      </a:r>
                      <a:endParaRPr lang="en-GB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801" marR="7801" marT="780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000" u="none" strike="noStrike" dirty="0">
                          <a:effectLst/>
                        </a:rPr>
                        <a:t> </a:t>
                      </a:r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801" marR="7801" marT="780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000" u="none" strike="noStrike" dirty="0">
                          <a:effectLst/>
                        </a:rPr>
                        <a:t> </a:t>
                      </a:r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801" marR="7801" marT="780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000" u="none" strike="noStrike">
                          <a:effectLst/>
                        </a:rPr>
                        <a:t> 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801" marR="7801" marT="780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000" u="none" strike="noStrike">
                          <a:effectLst/>
                        </a:rPr>
                        <a:t> 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801" marR="7801" marT="780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000" u="none" strike="noStrike">
                          <a:effectLst/>
                        </a:rPr>
                        <a:t> 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801" marR="7801" marT="780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000" u="none" strike="noStrike">
                          <a:effectLst/>
                        </a:rPr>
                        <a:t> 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801" marR="7801" marT="780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000" u="none" strike="noStrike">
                          <a:effectLst/>
                        </a:rPr>
                        <a:t> 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801" marR="7801" marT="780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000" u="none" strike="noStrike">
                          <a:effectLst/>
                        </a:rPr>
                        <a:t> 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801" marR="7801" marT="7801" marB="0" anchor="b"/>
                </a:tc>
                <a:extLst>
                  <a:ext uri="{0D108BD9-81ED-4DB2-BD59-A6C34878D82A}">
                    <a16:rowId xmlns:a16="http://schemas.microsoft.com/office/drawing/2014/main" val="1430721726"/>
                  </a:ext>
                </a:extLst>
              </a:tr>
              <a:tr h="228314">
                <a:tc>
                  <a:txBody>
                    <a:bodyPr/>
                    <a:lstStyle/>
                    <a:p>
                      <a:pPr algn="l" fontAlgn="b"/>
                      <a:r>
                        <a:rPr lang="en-GB" sz="900" u="none" strike="noStrike">
                          <a:effectLst/>
                        </a:rPr>
                        <a:t>Trap design and manufacturing, </a:t>
                      </a:r>
                      <a:endParaRPr lang="en-GB" sz="900" b="0" i="1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801" marR="7801" marT="780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900" u="none" strike="noStrike">
                          <a:effectLst/>
                        </a:rPr>
                        <a:t>Census village (georeferencing of houses)</a:t>
                      </a:r>
                      <a:endParaRPr lang="en-GB" sz="900" b="0" i="1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801" marR="7801" marT="780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000" u="none" strike="noStrike">
                          <a:effectLst/>
                        </a:rPr>
                        <a:t>X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801" marR="7801" marT="780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000" u="none" strike="noStrike">
                          <a:effectLst/>
                        </a:rPr>
                        <a:t>X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801" marR="7801" marT="780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000" u="none" strike="noStrike">
                          <a:effectLst/>
                        </a:rPr>
                        <a:t> 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801" marR="7801" marT="780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000" u="none" strike="noStrike" dirty="0">
                          <a:effectLst/>
                        </a:rPr>
                        <a:t> </a:t>
                      </a:r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801" marR="7801" marT="780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000" u="none" strike="noStrike">
                          <a:effectLst/>
                        </a:rPr>
                        <a:t> 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801" marR="7801" marT="780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000" u="none" strike="noStrike">
                          <a:effectLst/>
                        </a:rPr>
                        <a:t> 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801" marR="7801" marT="780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000" u="none" strike="noStrike">
                          <a:effectLst/>
                        </a:rPr>
                        <a:t>VK3 &amp; VK5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801" marR="7801" marT="7801" marB="0" anchor="b"/>
                </a:tc>
                <a:extLst>
                  <a:ext uri="{0D108BD9-81ED-4DB2-BD59-A6C34878D82A}">
                    <a16:rowId xmlns:a16="http://schemas.microsoft.com/office/drawing/2014/main" val="1282343411"/>
                  </a:ext>
                </a:extLst>
              </a:tr>
              <a:tr h="228314">
                <a:tc>
                  <a:txBody>
                    <a:bodyPr/>
                    <a:lstStyle/>
                    <a:p>
                      <a:pPr algn="l" fontAlgn="b"/>
                      <a:r>
                        <a:rPr lang="en-GB" sz="900" u="none" strike="noStrike">
                          <a:effectLst/>
                        </a:rPr>
                        <a:t>net sewing and impregnation</a:t>
                      </a:r>
                      <a:endParaRPr lang="en-GB" sz="900" b="0" i="1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801" marR="7801" marT="780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900" u="none" strike="noStrike" dirty="0">
                          <a:effectLst/>
                        </a:rPr>
                        <a:t>Trap design</a:t>
                      </a:r>
                      <a:endParaRPr lang="en-GB" sz="9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801" marR="7801" marT="780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000" u="none" strike="noStrike">
                          <a:effectLst/>
                        </a:rPr>
                        <a:t>X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801" marR="7801" marT="780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000" u="none" strike="noStrike">
                          <a:effectLst/>
                        </a:rPr>
                        <a:t> 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801" marR="7801" marT="780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000" u="none" strike="noStrike">
                          <a:effectLst/>
                        </a:rPr>
                        <a:t> 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801" marR="7801" marT="780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000" u="none" strike="noStrike">
                          <a:effectLst/>
                        </a:rPr>
                        <a:t> 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801" marR="7801" marT="780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000" u="none" strike="noStrike">
                          <a:effectLst/>
                        </a:rPr>
                        <a:t> 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801" marR="7801" marT="780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000" u="none" strike="noStrike">
                          <a:effectLst/>
                        </a:rPr>
                        <a:t> 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801" marR="7801" marT="780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000" u="none" strike="noStrike">
                          <a:effectLst/>
                        </a:rPr>
                        <a:t>Bobo-Dioulasso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801" marR="7801" marT="7801" marB="0" anchor="b"/>
                </a:tc>
                <a:extLst>
                  <a:ext uri="{0D108BD9-81ED-4DB2-BD59-A6C34878D82A}">
                    <a16:rowId xmlns:a16="http://schemas.microsoft.com/office/drawing/2014/main" val="1190090890"/>
                  </a:ext>
                </a:extLst>
              </a:tr>
              <a:tr h="228314">
                <a:tc>
                  <a:txBody>
                    <a:bodyPr/>
                    <a:lstStyle/>
                    <a:p>
                      <a:pPr algn="l" fontAlgn="b"/>
                      <a:r>
                        <a:rPr lang="en-GB" sz="1000" u="none" strike="noStrike">
                          <a:effectLst/>
                        </a:rPr>
                        <a:t> </a:t>
                      </a:r>
                      <a:endParaRPr lang="en-GB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801" marR="7801" marT="780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900" u="none" strike="noStrike">
                          <a:effectLst/>
                        </a:rPr>
                        <a:t>trap manufacturing</a:t>
                      </a:r>
                      <a:endParaRPr lang="en-GB" sz="900" b="0" i="1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801" marR="7801" marT="780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000" u="none" strike="noStrike">
                          <a:effectLst/>
                        </a:rPr>
                        <a:t>X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801" marR="7801" marT="780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000" u="none" strike="noStrike">
                          <a:effectLst/>
                        </a:rPr>
                        <a:t> 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801" marR="7801" marT="780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000" u="none" strike="noStrike">
                          <a:effectLst/>
                        </a:rPr>
                        <a:t> 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801" marR="7801" marT="780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000" u="none" strike="noStrike">
                          <a:effectLst/>
                        </a:rPr>
                        <a:t> 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801" marR="7801" marT="780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000" u="none" strike="noStrike">
                          <a:effectLst/>
                        </a:rPr>
                        <a:t> 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801" marR="7801" marT="780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000" u="none" strike="noStrike">
                          <a:effectLst/>
                        </a:rPr>
                        <a:t> 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801" marR="7801" marT="780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000" u="none" strike="noStrike">
                          <a:effectLst/>
                        </a:rPr>
                        <a:t>Bobo-Dioulasso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801" marR="7801" marT="7801" marB="0" anchor="b"/>
                </a:tc>
                <a:extLst>
                  <a:ext uri="{0D108BD9-81ED-4DB2-BD59-A6C34878D82A}">
                    <a16:rowId xmlns:a16="http://schemas.microsoft.com/office/drawing/2014/main" val="984307992"/>
                  </a:ext>
                </a:extLst>
              </a:tr>
              <a:tr h="228314">
                <a:tc>
                  <a:txBody>
                    <a:bodyPr/>
                    <a:lstStyle/>
                    <a:p>
                      <a:pPr algn="l" fontAlgn="b"/>
                      <a:r>
                        <a:rPr lang="en-GB" sz="1000" u="none" strike="noStrike">
                          <a:effectLst/>
                        </a:rPr>
                        <a:t> </a:t>
                      </a:r>
                      <a:endParaRPr lang="en-GB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801" marR="7801" marT="7801" marB="0" anchor="b"/>
                </a:tc>
                <a:tc rowSpan="2">
                  <a:txBody>
                    <a:bodyPr/>
                    <a:lstStyle/>
                    <a:p>
                      <a:pPr algn="l" fontAlgn="b"/>
                      <a:r>
                        <a:rPr lang="en-GB" sz="900" u="none" strike="noStrike">
                          <a:effectLst/>
                        </a:rPr>
                        <a:t>Net sewing</a:t>
                      </a:r>
                      <a:endParaRPr lang="en-GB" sz="900" b="0" i="1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  <a:p>
                      <a:pPr algn="l" fontAlgn="b"/>
                      <a:r>
                        <a:rPr lang="en-GB" sz="900" u="none" strike="noStrike">
                          <a:effectLst/>
                        </a:rPr>
                        <a:t>Net impregnation</a:t>
                      </a:r>
                      <a:endParaRPr lang="en-GB" sz="900" b="0" i="1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801" marR="7801" marT="780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000" u="none" strike="noStrike">
                          <a:effectLst/>
                        </a:rPr>
                        <a:t>X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801" marR="7801" marT="780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000" u="none" strike="noStrike">
                          <a:effectLst/>
                        </a:rPr>
                        <a:t> 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801" marR="7801" marT="780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000" u="none" strike="noStrike">
                          <a:effectLst/>
                        </a:rPr>
                        <a:t> 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801" marR="7801" marT="780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000" u="none" strike="noStrike">
                          <a:effectLst/>
                        </a:rPr>
                        <a:t> 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801" marR="7801" marT="780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000" u="none" strike="noStrike">
                          <a:effectLst/>
                        </a:rPr>
                        <a:t> 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801" marR="7801" marT="780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000" u="none" strike="noStrike">
                          <a:effectLst/>
                        </a:rPr>
                        <a:t> 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801" marR="7801" marT="780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000" u="none" strike="noStrike">
                          <a:effectLst/>
                        </a:rPr>
                        <a:t>Bobo-Dioulasso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801" marR="7801" marT="7801" marB="0" anchor="b"/>
                </a:tc>
                <a:extLst>
                  <a:ext uri="{0D108BD9-81ED-4DB2-BD59-A6C34878D82A}">
                    <a16:rowId xmlns:a16="http://schemas.microsoft.com/office/drawing/2014/main" val="2806138327"/>
                  </a:ext>
                </a:extLst>
              </a:tr>
              <a:tr h="228314">
                <a:tc>
                  <a:txBody>
                    <a:bodyPr/>
                    <a:lstStyle/>
                    <a:p>
                      <a:pPr algn="l" fontAlgn="b"/>
                      <a:r>
                        <a:rPr lang="en-GB" sz="1000" u="none" strike="noStrike">
                          <a:effectLst/>
                        </a:rPr>
                        <a:t> </a:t>
                      </a:r>
                      <a:endParaRPr lang="en-GB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801" marR="7801" marT="7801" marB="0" anchor="b"/>
                </a:tc>
                <a:tc vMerge="1">
                  <a:txBody>
                    <a:bodyPr/>
                    <a:lstStyle/>
                    <a:p>
                      <a:pPr algn="l" fontAlgn="b"/>
                      <a:endParaRPr lang="en-GB" sz="900" b="0" i="1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801" marR="7801" marT="780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000" u="none" strike="noStrike">
                          <a:effectLst/>
                        </a:rPr>
                        <a:t>X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801" marR="7801" marT="780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000" u="none" strike="noStrike">
                          <a:effectLst/>
                        </a:rPr>
                        <a:t>X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801" marR="7801" marT="780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000" u="none" strike="noStrike">
                          <a:effectLst/>
                        </a:rPr>
                        <a:t> 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801" marR="7801" marT="780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000" u="none" strike="noStrike">
                          <a:effectLst/>
                        </a:rPr>
                        <a:t> 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801" marR="7801" marT="780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000" u="none" strike="noStrike">
                          <a:effectLst/>
                        </a:rPr>
                        <a:t> 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801" marR="7801" marT="780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000" u="none" strike="noStrike">
                          <a:effectLst/>
                        </a:rPr>
                        <a:t> 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801" marR="7801" marT="780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000" u="none" strike="noStrike">
                          <a:effectLst/>
                        </a:rPr>
                        <a:t>Laboratory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801" marR="7801" marT="7801" marB="0" anchor="b"/>
                </a:tc>
                <a:extLst>
                  <a:ext uri="{0D108BD9-81ED-4DB2-BD59-A6C34878D82A}">
                    <a16:rowId xmlns:a16="http://schemas.microsoft.com/office/drawing/2014/main" val="3423344594"/>
                  </a:ext>
                </a:extLst>
              </a:tr>
              <a:tr h="242583">
                <a:tc>
                  <a:txBody>
                    <a:bodyPr/>
                    <a:lstStyle/>
                    <a:p>
                      <a:pPr algn="l" fontAlgn="b"/>
                      <a:r>
                        <a:rPr lang="en-GB" sz="1000" u="none" strike="noStrike">
                          <a:effectLst/>
                        </a:rPr>
                        <a:t> </a:t>
                      </a:r>
                      <a:endParaRPr lang="en-GB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801" marR="7801" marT="780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900" u="none" strike="noStrike" dirty="0">
                          <a:effectLst/>
                        </a:rPr>
                        <a:t>Trap deployment and installation</a:t>
                      </a:r>
                      <a:endParaRPr lang="en-GB" sz="9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801" marR="7801" marT="780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000" u="none" strike="noStrike">
                          <a:effectLst/>
                        </a:rPr>
                        <a:t> 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801" marR="7801" marT="780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000" u="none" strike="noStrike">
                          <a:effectLst/>
                        </a:rPr>
                        <a:t>X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801" marR="7801" marT="780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000" u="none" strike="noStrike">
                          <a:effectLst/>
                        </a:rPr>
                        <a:t> 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801" marR="7801" marT="780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000" u="none" strike="noStrike">
                          <a:effectLst/>
                        </a:rPr>
                        <a:t> 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801" marR="7801" marT="780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000" u="none" strike="noStrike">
                          <a:effectLst/>
                        </a:rPr>
                        <a:t> 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801" marR="7801" marT="780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000" u="none" strike="noStrike">
                          <a:effectLst/>
                        </a:rPr>
                        <a:t> 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801" marR="7801" marT="780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000" u="none" strike="noStrike">
                          <a:effectLst/>
                        </a:rPr>
                        <a:t>VK3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801" marR="7801" marT="7801" marB="0" anchor="b"/>
                </a:tc>
                <a:extLst>
                  <a:ext uri="{0D108BD9-81ED-4DB2-BD59-A6C34878D82A}">
                    <a16:rowId xmlns:a16="http://schemas.microsoft.com/office/drawing/2014/main" val="4182791148"/>
                  </a:ext>
                </a:extLst>
              </a:tr>
              <a:tr h="228314">
                <a:tc>
                  <a:txBody>
                    <a:bodyPr/>
                    <a:lstStyle/>
                    <a:p>
                      <a:pPr algn="l" fontAlgn="b"/>
                      <a:r>
                        <a:rPr lang="en-GB" sz="1000" u="none" strike="noStrike">
                          <a:effectLst/>
                        </a:rPr>
                        <a:t>Phase III</a:t>
                      </a:r>
                      <a:endParaRPr lang="en-GB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801" marR="7801" marT="780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000" u="none" strike="noStrike">
                          <a:effectLst/>
                        </a:rPr>
                        <a:t> 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801" marR="7801" marT="780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000" u="none" strike="noStrike">
                          <a:effectLst/>
                        </a:rPr>
                        <a:t> 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801" marR="7801" marT="780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000" u="none" strike="noStrike">
                          <a:effectLst/>
                        </a:rPr>
                        <a:t> 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801" marR="7801" marT="780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000" u="none" strike="noStrike">
                          <a:effectLst/>
                        </a:rPr>
                        <a:t> 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801" marR="7801" marT="780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000" u="none" strike="noStrike">
                          <a:effectLst/>
                        </a:rPr>
                        <a:t> 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801" marR="7801" marT="780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000" u="none" strike="noStrike">
                          <a:effectLst/>
                        </a:rPr>
                        <a:t> 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801" marR="7801" marT="780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000" u="none" strike="noStrike" dirty="0">
                          <a:effectLst/>
                        </a:rPr>
                        <a:t> </a:t>
                      </a:r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801" marR="7801" marT="780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000" u="none" strike="noStrike">
                          <a:effectLst/>
                        </a:rPr>
                        <a:t> 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801" marR="7801" marT="7801" marB="0" anchor="b"/>
                </a:tc>
                <a:extLst>
                  <a:ext uri="{0D108BD9-81ED-4DB2-BD59-A6C34878D82A}">
                    <a16:rowId xmlns:a16="http://schemas.microsoft.com/office/drawing/2014/main" val="873541066"/>
                  </a:ext>
                </a:extLst>
              </a:tr>
              <a:tr h="228314">
                <a:tc>
                  <a:txBody>
                    <a:bodyPr/>
                    <a:lstStyle/>
                    <a:p>
                      <a:pPr algn="l" fontAlgn="b"/>
                      <a:r>
                        <a:rPr lang="en-GB" sz="900" u="none" strike="noStrike">
                          <a:effectLst/>
                        </a:rPr>
                        <a:t>Field monitoring of traps</a:t>
                      </a:r>
                      <a:endParaRPr lang="en-GB" sz="900" b="0" i="1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801" marR="7801" marT="780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900" u="none" strike="noStrike">
                          <a:effectLst/>
                        </a:rPr>
                        <a:t>Entomological data collection</a:t>
                      </a:r>
                      <a:endParaRPr lang="en-GB" sz="900" b="1" i="1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801" marR="7801" marT="780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000" u="none" strike="noStrike">
                          <a:effectLst/>
                        </a:rPr>
                        <a:t> 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801" marR="7801" marT="780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000" u="none" strike="noStrike">
                          <a:effectLst/>
                        </a:rPr>
                        <a:t> 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801" marR="7801" marT="780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000" u="none" strike="noStrike">
                          <a:effectLst/>
                        </a:rPr>
                        <a:t> 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801" marR="7801" marT="780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000" u="none" strike="noStrike">
                          <a:effectLst/>
                        </a:rPr>
                        <a:t> 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801" marR="7801" marT="780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000" u="none" strike="noStrike">
                          <a:effectLst/>
                        </a:rPr>
                        <a:t> 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801" marR="7801" marT="780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000" u="none" strike="noStrike">
                          <a:effectLst/>
                        </a:rPr>
                        <a:t> 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801" marR="7801" marT="780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000" u="none" strike="noStrike">
                          <a:effectLst/>
                        </a:rPr>
                        <a:t>VK 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801" marR="7801" marT="7801" marB="0" anchor="b"/>
                </a:tc>
                <a:extLst>
                  <a:ext uri="{0D108BD9-81ED-4DB2-BD59-A6C34878D82A}">
                    <a16:rowId xmlns:a16="http://schemas.microsoft.com/office/drawing/2014/main" val="2538452499"/>
                  </a:ext>
                </a:extLst>
              </a:tr>
              <a:tr h="228314">
                <a:tc>
                  <a:txBody>
                    <a:bodyPr/>
                    <a:lstStyle/>
                    <a:p>
                      <a:pPr algn="l" fontAlgn="b"/>
                      <a:r>
                        <a:rPr lang="en-GB" sz="1000" u="none" strike="noStrike">
                          <a:effectLst/>
                        </a:rPr>
                        <a:t> 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801" marR="7801" marT="7801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900" u="none" strike="noStrike">
                          <a:effectLst/>
                        </a:rPr>
                        <a:t>Effect of traps on mosquito population reduction (trap performance) </a:t>
                      </a:r>
                      <a:endParaRPr lang="en-GB" sz="900" b="0" i="1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801" marR="7801" marT="7801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000" u="none" strike="noStrike">
                          <a:effectLst/>
                        </a:rPr>
                        <a:t> 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801" marR="7801" marT="780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000" u="none" strike="noStrike">
                          <a:effectLst/>
                        </a:rPr>
                        <a:t> 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801" marR="7801" marT="780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000" u="none" strike="noStrike">
                          <a:effectLst/>
                        </a:rPr>
                        <a:t>X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801" marR="7801" marT="780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000" u="none" strike="noStrike">
                          <a:effectLst/>
                        </a:rPr>
                        <a:t>X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801" marR="7801" marT="780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000" u="none" strike="noStrike">
                          <a:effectLst/>
                        </a:rPr>
                        <a:t>X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801" marR="7801" marT="780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000" u="none" strike="noStrike">
                          <a:effectLst/>
                        </a:rPr>
                        <a:t>X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801" marR="7801" marT="780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000" u="none" strike="noStrike">
                          <a:effectLst/>
                        </a:rPr>
                        <a:t> 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801" marR="7801" marT="7801" marB="0" anchor="b"/>
                </a:tc>
                <a:extLst>
                  <a:ext uri="{0D108BD9-81ED-4DB2-BD59-A6C34878D82A}">
                    <a16:rowId xmlns:a16="http://schemas.microsoft.com/office/drawing/2014/main" val="1962123921"/>
                  </a:ext>
                </a:extLst>
              </a:tr>
              <a:tr h="228314">
                <a:tc>
                  <a:txBody>
                    <a:bodyPr/>
                    <a:lstStyle/>
                    <a:p>
                      <a:pPr algn="l" fontAlgn="b"/>
                      <a:r>
                        <a:rPr lang="en-GB" sz="1000" u="none" strike="noStrike">
                          <a:effectLst/>
                        </a:rPr>
                        <a:t> 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801" marR="7801" marT="780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900" u="none" strike="noStrike">
                          <a:effectLst/>
                        </a:rPr>
                        <a:t>Assessment of species identification and allelic frequencies of kdr mutation</a:t>
                      </a:r>
                      <a:endParaRPr lang="en-GB" sz="900" b="0" i="1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801" marR="7801" marT="780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000" u="none" strike="noStrike">
                          <a:effectLst/>
                        </a:rPr>
                        <a:t> 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801" marR="7801" marT="780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000" u="none" strike="noStrike">
                          <a:effectLst/>
                        </a:rPr>
                        <a:t> 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801" marR="7801" marT="780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000" u="none" strike="noStrike">
                          <a:effectLst/>
                        </a:rPr>
                        <a:t> 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801" marR="7801" marT="780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000" u="none" strike="noStrike">
                          <a:effectLst/>
                        </a:rPr>
                        <a:t> 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801" marR="7801" marT="780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000" u="none" strike="noStrike">
                          <a:effectLst/>
                        </a:rPr>
                        <a:t> 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801" marR="7801" marT="780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000" u="none" strike="noStrike">
                          <a:effectLst/>
                        </a:rPr>
                        <a:t>(X)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801" marR="7801" marT="780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000" u="none" strike="noStrike">
                          <a:effectLst/>
                        </a:rPr>
                        <a:t>VK 3 &amp; 5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801" marR="7801" marT="7801" marB="0" anchor="b"/>
                </a:tc>
                <a:extLst>
                  <a:ext uri="{0D108BD9-81ED-4DB2-BD59-A6C34878D82A}">
                    <a16:rowId xmlns:a16="http://schemas.microsoft.com/office/drawing/2014/main" val="2507014957"/>
                  </a:ext>
                </a:extLst>
              </a:tr>
              <a:tr h="428864">
                <a:tc>
                  <a:txBody>
                    <a:bodyPr/>
                    <a:lstStyle/>
                    <a:p>
                      <a:pPr algn="l" fontAlgn="b"/>
                      <a:r>
                        <a:rPr lang="en-GB" sz="1000" u="none" strike="noStrike" dirty="0">
                          <a:effectLst/>
                        </a:rPr>
                        <a:t> </a:t>
                      </a:r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801" marR="7801" marT="780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900" u="none" strike="noStrike">
                          <a:effectLst/>
                        </a:rPr>
                        <a:t>Assessment of the mosquito density reduction over the 4 months of study period</a:t>
                      </a:r>
                      <a:r>
                        <a:rPr lang="en-GB" sz="1100" u="none" strike="noStrike">
                          <a:effectLst/>
                        </a:rPr>
                        <a:t> </a:t>
                      </a:r>
                      <a:endParaRPr lang="en-GB" sz="900" b="0" i="1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801" marR="7801" marT="780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000" u="none" strike="noStrike">
                          <a:effectLst/>
                        </a:rPr>
                        <a:t> 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801" marR="7801" marT="780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000" u="none" strike="noStrike">
                          <a:effectLst/>
                        </a:rPr>
                        <a:t> 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801" marR="7801" marT="780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000" u="none" strike="noStrike">
                          <a:effectLst/>
                        </a:rPr>
                        <a:t> 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801" marR="7801" marT="780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000" u="none" strike="noStrike">
                          <a:effectLst/>
                        </a:rPr>
                        <a:t>X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801" marR="7801" marT="780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000" u="none" strike="noStrike">
                          <a:effectLst/>
                        </a:rPr>
                        <a:t>X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801" marR="7801" marT="780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000" u="none" strike="noStrike">
                          <a:effectLst/>
                        </a:rPr>
                        <a:t>X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801" marR="7801" marT="780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000" u="none" strike="noStrike">
                          <a:effectLst/>
                        </a:rPr>
                        <a:t>VK 3 &amp; 5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801" marR="7801" marT="7801" marB="0" anchor="b"/>
                </a:tc>
                <a:extLst>
                  <a:ext uri="{0D108BD9-81ED-4DB2-BD59-A6C34878D82A}">
                    <a16:rowId xmlns:a16="http://schemas.microsoft.com/office/drawing/2014/main" val="236412135"/>
                  </a:ext>
                </a:extLst>
              </a:tr>
              <a:tr h="228314">
                <a:tc>
                  <a:txBody>
                    <a:bodyPr/>
                    <a:lstStyle/>
                    <a:p>
                      <a:pPr algn="l" fontAlgn="b"/>
                      <a:r>
                        <a:rPr lang="en-GB" sz="1000" u="none" strike="noStrike">
                          <a:effectLst/>
                        </a:rPr>
                        <a:t> 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801" marR="7801" marT="780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900" u="none" strike="noStrike">
                          <a:effectLst/>
                        </a:rPr>
                        <a:t>Assessing wild female mosquito parturity during trap deployment</a:t>
                      </a:r>
                      <a:endParaRPr lang="en-GB" sz="900" b="0" i="1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801" marR="7801" marT="780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000" u="none" strike="noStrike">
                          <a:effectLst/>
                        </a:rPr>
                        <a:t> 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801" marR="7801" marT="780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000" u="none" strike="noStrike">
                          <a:effectLst/>
                        </a:rPr>
                        <a:t> 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801" marR="7801" marT="780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000" u="none" strike="noStrike">
                          <a:effectLst/>
                        </a:rPr>
                        <a:t>X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801" marR="7801" marT="780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000" u="none" strike="noStrike">
                          <a:effectLst/>
                        </a:rPr>
                        <a:t>X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801" marR="7801" marT="780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000" u="none" strike="noStrike">
                          <a:effectLst/>
                        </a:rPr>
                        <a:t>X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801" marR="7801" marT="780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000" u="none" strike="noStrike">
                          <a:effectLst/>
                        </a:rPr>
                        <a:t> 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801" marR="7801" marT="780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000" u="none" strike="noStrike">
                          <a:effectLst/>
                        </a:rPr>
                        <a:t>VK 3 &amp; 5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801" marR="7801" marT="7801" marB="0" anchor="b"/>
                </a:tc>
                <a:extLst>
                  <a:ext uri="{0D108BD9-81ED-4DB2-BD59-A6C34878D82A}">
                    <a16:rowId xmlns:a16="http://schemas.microsoft.com/office/drawing/2014/main" val="4263940930"/>
                  </a:ext>
                </a:extLst>
              </a:tr>
              <a:tr h="228314">
                <a:tc>
                  <a:txBody>
                    <a:bodyPr/>
                    <a:lstStyle/>
                    <a:p>
                      <a:pPr algn="l" fontAlgn="b"/>
                      <a:r>
                        <a:rPr lang="en-GB" sz="1000" u="none" strike="noStrike">
                          <a:effectLst/>
                        </a:rPr>
                        <a:t> 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801" marR="7801" marT="780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900" u="none" strike="noStrike">
                          <a:effectLst/>
                        </a:rPr>
                        <a:t>Field evaluation of pyriproxyfen-treated traps with labortory mosquitoes</a:t>
                      </a:r>
                      <a:endParaRPr lang="en-GB" sz="900" b="0" i="1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801" marR="7801" marT="780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000" u="none" strike="noStrike">
                          <a:effectLst/>
                        </a:rPr>
                        <a:t> 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801" marR="7801" marT="780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000" u="none" strike="noStrike">
                          <a:effectLst/>
                        </a:rPr>
                        <a:t> 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801" marR="7801" marT="780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000" u="none" strike="noStrike">
                          <a:effectLst/>
                        </a:rPr>
                        <a:t>X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801" marR="7801" marT="780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000" u="none" strike="noStrike">
                          <a:effectLst/>
                        </a:rPr>
                        <a:t>X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801" marR="7801" marT="780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000" u="none" strike="noStrike">
                          <a:effectLst/>
                        </a:rPr>
                        <a:t>X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801" marR="7801" marT="780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000" u="none" strike="noStrike">
                          <a:effectLst/>
                        </a:rPr>
                        <a:t> 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801" marR="7801" marT="780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000" u="none" strike="noStrike">
                          <a:effectLst/>
                        </a:rPr>
                        <a:t>VK 3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801" marR="7801" marT="7801" marB="0" anchor="b"/>
                </a:tc>
                <a:extLst>
                  <a:ext uri="{0D108BD9-81ED-4DB2-BD59-A6C34878D82A}">
                    <a16:rowId xmlns:a16="http://schemas.microsoft.com/office/drawing/2014/main" val="3954387684"/>
                  </a:ext>
                </a:extLst>
              </a:tr>
              <a:tr h="228314">
                <a:tc>
                  <a:txBody>
                    <a:bodyPr/>
                    <a:lstStyle/>
                    <a:p>
                      <a:pPr algn="l" fontAlgn="b"/>
                      <a:r>
                        <a:rPr lang="en-GB" sz="1000" u="none" strike="noStrike">
                          <a:effectLst/>
                        </a:rPr>
                        <a:t> 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801" marR="7801" marT="780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900" u="none" strike="noStrike">
                          <a:effectLst/>
                        </a:rPr>
                        <a:t>Effect of pyriproxyfen-treated traps on wild blood-fed mosquitoes</a:t>
                      </a:r>
                      <a:endParaRPr lang="en-GB" sz="900" b="0" i="1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801" marR="7801" marT="780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000" u="none" strike="noStrike">
                          <a:effectLst/>
                        </a:rPr>
                        <a:t> 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801" marR="7801" marT="780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000" u="none" strike="noStrike">
                          <a:effectLst/>
                        </a:rPr>
                        <a:t> 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801" marR="7801" marT="780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000" u="none" strike="noStrike">
                          <a:effectLst/>
                        </a:rPr>
                        <a:t>X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801" marR="7801" marT="780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000" u="none" strike="noStrike">
                          <a:effectLst/>
                        </a:rPr>
                        <a:t>X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801" marR="7801" marT="780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000" u="none" strike="noStrike">
                          <a:effectLst/>
                        </a:rPr>
                        <a:t>X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801" marR="7801" marT="780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000" u="none" strike="noStrike">
                          <a:effectLst/>
                        </a:rPr>
                        <a:t> 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801" marR="7801" marT="780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000" u="none" strike="noStrike">
                          <a:effectLst/>
                        </a:rPr>
                        <a:t>VK3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801" marR="7801" marT="7801" marB="0" anchor="b"/>
                </a:tc>
                <a:extLst>
                  <a:ext uri="{0D108BD9-81ED-4DB2-BD59-A6C34878D82A}">
                    <a16:rowId xmlns:a16="http://schemas.microsoft.com/office/drawing/2014/main" val="1570479013"/>
                  </a:ext>
                </a:extLst>
              </a:tr>
              <a:tr h="228314">
                <a:tc>
                  <a:txBody>
                    <a:bodyPr/>
                    <a:lstStyle/>
                    <a:p>
                      <a:pPr algn="l" fontAlgn="b"/>
                      <a:r>
                        <a:rPr lang="en-GB" sz="1000" u="none" strike="noStrike">
                          <a:effectLst/>
                        </a:rPr>
                        <a:t> 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801" marR="7801" marT="780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900" u="none" strike="noStrike">
                          <a:effectLst/>
                        </a:rPr>
                        <a:t>Socio-anthropological investigation on the use of the traps</a:t>
                      </a:r>
                      <a:endParaRPr lang="en-GB" sz="900" b="1" i="1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801" marR="7801" marT="780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000" u="none" strike="noStrike">
                          <a:effectLst/>
                        </a:rPr>
                        <a:t> 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801" marR="7801" marT="780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000" u="none" strike="noStrike">
                          <a:effectLst/>
                        </a:rPr>
                        <a:t> 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801" marR="7801" marT="780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000" u="none" strike="noStrike">
                          <a:effectLst/>
                        </a:rPr>
                        <a:t>X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801" marR="7801" marT="780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000" u="none" strike="noStrike">
                          <a:effectLst/>
                        </a:rPr>
                        <a:t>X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801" marR="7801" marT="780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000" u="none" strike="noStrike">
                          <a:effectLst/>
                        </a:rPr>
                        <a:t>X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801" marR="7801" marT="780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000" u="none" strike="noStrike">
                          <a:effectLst/>
                        </a:rPr>
                        <a:t>X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801" marR="7801" marT="780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000" u="none" strike="noStrike">
                          <a:effectLst/>
                        </a:rPr>
                        <a:t>Bobo-Dioulasso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801" marR="7801" marT="7801" marB="0" anchor="b"/>
                </a:tc>
                <a:extLst>
                  <a:ext uri="{0D108BD9-81ED-4DB2-BD59-A6C34878D82A}">
                    <a16:rowId xmlns:a16="http://schemas.microsoft.com/office/drawing/2014/main" val="2685530416"/>
                  </a:ext>
                </a:extLst>
              </a:tr>
              <a:tr h="228314">
                <a:tc>
                  <a:txBody>
                    <a:bodyPr/>
                    <a:lstStyle/>
                    <a:p>
                      <a:pPr algn="l" fontAlgn="b"/>
                      <a:r>
                        <a:rPr lang="en-GB" sz="1000" u="none" strike="noStrike">
                          <a:effectLst/>
                        </a:rPr>
                        <a:t> 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801" marR="7801" marT="780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900" u="none" strike="noStrike">
                          <a:effectLst/>
                        </a:rPr>
                        <a:t>Assessing physical conditions and cleanness of the traps </a:t>
                      </a:r>
                      <a:endParaRPr lang="en-GB" sz="900" b="1" i="1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801" marR="7801" marT="780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000" u="none" strike="noStrike">
                          <a:effectLst/>
                        </a:rPr>
                        <a:t> 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801" marR="7801" marT="780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000" u="none" strike="noStrike">
                          <a:effectLst/>
                        </a:rPr>
                        <a:t> 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801" marR="7801" marT="780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000" u="none" strike="noStrike">
                          <a:effectLst/>
                        </a:rPr>
                        <a:t> 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801" marR="7801" marT="780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000" u="none" strike="noStrike">
                          <a:effectLst/>
                        </a:rPr>
                        <a:t>X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801" marR="7801" marT="780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000" u="none" strike="noStrike">
                          <a:effectLst/>
                        </a:rPr>
                        <a:t> 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801" marR="7801" marT="780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000" u="none" strike="noStrike">
                          <a:effectLst/>
                        </a:rPr>
                        <a:t>X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801" marR="7801" marT="780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000" u="none" strike="noStrike">
                          <a:effectLst/>
                        </a:rPr>
                        <a:t>VK3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801" marR="7801" marT="7801" marB="0" anchor="b"/>
                </a:tc>
                <a:extLst>
                  <a:ext uri="{0D108BD9-81ED-4DB2-BD59-A6C34878D82A}">
                    <a16:rowId xmlns:a16="http://schemas.microsoft.com/office/drawing/2014/main" val="3137290274"/>
                  </a:ext>
                </a:extLst>
              </a:tr>
              <a:tr h="242583">
                <a:tc>
                  <a:txBody>
                    <a:bodyPr/>
                    <a:lstStyle/>
                    <a:p>
                      <a:pPr algn="l" fontAlgn="b"/>
                      <a:r>
                        <a:rPr lang="en-GB" sz="1000" u="none" strike="noStrike" dirty="0">
                          <a:effectLst/>
                        </a:rPr>
                        <a:t> </a:t>
                      </a:r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801" marR="7801" marT="780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900" u="none" strike="noStrike" dirty="0">
                          <a:effectLst/>
                        </a:rPr>
                        <a:t>Data analysis and reporting</a:t>
                      </a:r>
                      <a:endParaRPr lang="en-GB" sz="900" b="1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801" marR="7801" marT="780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000" u="none" strike="noStrike" dirty="0">
                          <a:effectLst/>
                        </a:rPr>
                        <a:t> </a:t>
                      </a:r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801" marR="7801" marT="780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000" u="none" strike="noStrike" dirty="0">
                          <a:effectLst/>
                        </a:rPr>
                        <a:t> </a:t>
                      </a:r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801" marR="7801" marT="780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000" u="none" strike="noStrike">
                          <a:effectLst/>
                        </a:rPr>
                        <a:t> 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801" marR="7801" marT="780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000" u="none" strike="noStrike">
                          <a:effectLst/>
                        </a:rPr>
                        <a:t> 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801" marR="7801" marT="780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000" u="none" strike="noStrike">
                          <a:effectLst/>
                        </a:rPr>
                        <a:t> 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801" marR="7801" marT="780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000" u="none" strike="noStrike">
                          <a:effectLst/>
                        </a:rPr>
                        <a:t>X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801" marR="7801" marT="780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000" u="none" strike="noStrike" dirty="0">
                          <a:effectLst/>
                        </a:rPr>
                        <a:t>Bobo-Dioulasso</a:t>
                      </a:r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801" marR="7801" marT="7801" marB="0" anchor="b"/>
                </a:tc>
                <a:extLst>
                  <a:ext uri="{0D108BD9-81ED-4DB2-BD59-A6C34878D82A}">
                    <a16:rowId xmlns:a16="http://schemas.microsoft.com/office/drawing/2014/main" val="3982178741"/>
                  </a:ext>
                </a:extLst>
              </a:tr>
            </a:tbl>
          </a:graphicData>
        </a:graphic>
      </p:graphicFrame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6BEE09ED-EAA8-D35F-5EB3-24C489AE713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44029079"/>
              </p:ext>
            </p:extLst>
          </p:nvPr>
        </p:nvGraphicFramePr>
        <p:xfrm>
          <a:off x="486886" y="3738351"/>
          <a:ext cx="10972802" cy="365760"/>
        </p:xfrm>
        <a:graphic>
          <a:graphicData uri="http://schemas.openxmlformats.org/drawingml/2006/table">
            <a:tbl>
              <a:tblPr/>
              <a:tblGrid>
                <a:gridCol w="10972802">
                  <a:extLst>
                    <a:ext uri="{9D8B030D-6E8A-4147-A177-3AD203B41FA5}">
                      <a16:colId xmlns:a16="http://schemas.microsoft.com/office/drawing/2014/main" val="3409127253"/>
                    </a:ext>
                  </a:extLst>
                </a:gridCol>
              </a:tblGrid>
              <a:tr h="280256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9050" cmpd="sng">
                      <a:noFill/>
                      <a:prstDash val="solid"/>
                    </a:lnL>
                    <a:lnR w="19050" cmpd="sng">
                      <a:noFill/>
                      <a:prstDash val="solid"/>
                    </a:lnR>
                    <a:lnT w="19050" cmpd="sng">
                      <a:solidFill>
                        <a:schemeClr val="tx1"/>
                      </a:solidFill>
                      <a:prstDash val="solid"/>
                    </a:lnT>
                    <a:lnB w="19050" cmpd="sng">
                      <a:noFill/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18776241"/>
                  </a:ext>
                </a:extLst>
              </a:tr>
            </a:tbl>
          </a:graphicData>
        </a:graphic>
      </p:graphicFrame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7FC11ADA-0336-1CEA-62CE-4CF344D9E85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40455693"/>
              </p:ext>
            </p:extLst>
          </p:nvPr>
        </p:nvGraphicFramePr>
        <p:xfrm>
          <a:off x="407717" y="2181026"/>
          <a:ext cx="10984680" cy="369332"/>
        </p:xfrm>
        <a:graphic>
          <a:graphicData uri="http://schemas.openxmlformats.org/drawingml/2006/table">
            <a:tbl>
              <a:tblPr/>
              <a:tblGrid>
                <a:gridCol w="10984680">
                  <a:extLst>
                    <a:ext uri="{9D8B030D-6E8A-4147-A177-3AD203B41FA5}">
                      <a16:colId xmlns:a16="http://schemas.microsoft.com/office/drawing/2014/main" val="2929240620"/>
                    </a:ext>
                  </a:extLst>
                </a:gridCol>
              </a:tblGrid>
              <a:tr h="369332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9050" cmpd="sng">
                      <a:noFill/>
                      <a:prstDash val="solid"/>
                    </a:lnL>
                    <a:lnR w="19050" cmpd="sng">
                      <a:noFill/>
                      <a:prstDash val="solid"/>
                    </a:lnR>
                    <a:lnT w="19050" cmpd="sng">
                      <a:solidFill>
                        <a:schemeClr val="tx1"/>
                      </a:solidFill>
                      <a:prstDash val="solid"/>
                    </a:lnT>
                    <a:lnB w="19050" cmpd="sng">
                      <a:noFill/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08903839"/>
                  </a:ext>
                </a:extLst>
              </a:tr>
            </a:tbl>
          </a:graphicData>
        </a:graphic>
      </p:graphicFrame>
      <p:sp>
        <p:nvSpPr>
          <p:cNvPr id="15" name="TextBox 14">
            <a:extLst>
              <a:ext uri="{FF2B5EF4-FFF2-40B4-BE49-F238E27FC236}">
                <a16:creationId xmlns:a16="http://schemas.microsoft.com/office/drawing/2014/main" id="{F9089F2E-55D3-4C17-A1F2-42C84BA5AF86}"/>
              </a:ext>
            </a:extLst>
          </p:cNvPr>
          <p:cNvSpPr txBox="1"/>
          <p:nvPr/>
        </p:nvSpPr>
        <p:spPr>
          <a:xfrm>
            <a:off x="301335" y="271020"/>
            <a:ext cx="1134390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Table 1: </a:t>
            </a:r>
            <a:r>
              <a:rPr lang="en-GB" sz="1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Gantt chart of large-scale field evaluation of LFET</a:t>
            </a:r>
            <a:endParaRPr lang="en-GB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9699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A0E0A7AB-139B-9647-BA78-347127D3023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40453523"/>
              </p:ext>
            </p:extLst>
          </p:nvPr>
        </p:nvGraphicFramePr>
        <p:xfrm>
          <a:off x="594349" y="824797"/>
          <a:ext cx="11064251" cy="5757331"/>
        </p:xfrm>
        <a:graphic>
          <a:graphicData uri="http://schemas.openxmlformats.org/drawingml/2006/table">
            <a:tbl>
              <a:tblPr firstRow="1" firstCol="1" bandRow="1">
                <a:tableStyleId>{F5AB1C69-6EDB-4FF4-983F-18BD219EF322}</a:tableStyleId>
              </a:tblPr>
              <a:tblGrid>
                <a:gridCol w="1390368">
                  <a:extLst>
                    <a:ext uri="{9D8B030D-6E8A-4147-A177-3AD203B41FA5}">
                      <a16:colId xmlns:a16="http://schemas.microsoft.com/office/drawing/2014/main" val="2660852073"/>
                    </a:ext>
                  </a:extLst>
                </a:gridCol>
                <a:gridCol w="1274224">
                  <a:extLst>
                    <a:ext uri="{9D8B030D-6E8A-4147-A177-3AD203B41FA5}">
                      <a16:colId xmlns:a16="http://schemas.microsoft.com/office/drawing/2014/main" val="2564639651"/>
                    </a:ext>
                  </a:extLst>
                </a:gridCol>
                <a:gridCol w="1208999">
                  <a:extLst>
                    <a:ext uri="{9D8B030D-6E8A-4147-A177-3AD203B41FA5}">
                      <a16:colId xmlns:a16="http://schemas.microsoft.com/office/drawing/2014/main" val="1606064224"/>
                    </a:ext>
                  </a:extLst>
                </a:gridCol>
                <a:gridCol w="1487370">
                  <a:extLst>
                    <a:ext uri="{9D8B030D-6E8A-4147-A177-3AD203B41FA5}">
                      <a16:colId xmlns:a16="http://schemas.microsoft.com/office/drawing/2014/main" val="1291292539"/>
                    </a:ext>
                  </a:extLst>
                </a:gridCol>
                <a:gridCol w="1080751">
                  <a:extLst>
                    <a:ext uri="{9D8B030D-6E8A-4147-A177-3AD203B41FA5}">
                      <a16:colId xmlns:a16="http://schemas.microsoft.com/office/drawing/2014/main" val="3650361332"/>
                    </a:ext>
                  </a:extLst>
                </a:gridCol>
                <a:gridCol w="839209">
                  <a:extLst>
                    <a:ext uri="{9D8B030D-6E8A-4147-A177-3AD203B41FA5}">
                      <a16:colId xmlns:a16="http://schemas.microsoft.com/office/drawing/2014/main" val="1122983650"/>
                    </a:ext>
                  </a:extLst>
                </a:gridCol>
                <a:gridCol w="982002">
                  <a:extLst>
                    <a:ext uri="{9D8B030D-6E8A-4147-A177-3AD203B41FA5}">
                      <a16:colId xmlns:a16="http://schemas.microsoft.com/office/drawing/2014/main" val="1647396429"/>
                    </a:ext>
                  </a:extLst>
                </a:gridCol>
                <a:gridCol w="845070">
                  <a:extLst>
                    <a:ext uri="{9D8B030D-6E8A-4147-A177-3AD203B41FA5}">
                      <a16:colId xmlns:a16="http://schemas.microsoft.com/office/drawing/2014/main" val="4036383904"/>
                    </a:ext>
                  </a:extLst>
                </a:gridCol>
                <a:gridCol w="856808">
                  <a:extLst>
                    <a:ext uri="{9D8B030D-6E8A-4147-A177-3AD203B41FA5}">
                      <a16:colId xmlns:a16="http://schemas.microsoft.com/office/drawing/2014/main" val="4102574972"/>
                    </a:ext>
                  </a:extLst>
                </a:gridCol>
                <a:gridCol w="1099450">
                  <a:extLst>
                    <a:ext uri="{9D8B030D-6E8A-4147-A177-3AD203B41FA5}">
                      <a16:colId xmlns:a16="http://schemas.microsoft.com/office/drawing/2014/main" val="861399276"/>
                    </a:ext>
                  </a:extLst>
                </a:gridCol>
              </a:tblGrid>
              <a:tr h="848851">
                <a:tc>
                  <a:txBody>
                    <a:bodyPr/>
                    <a:lstStyle/>
                    <a:p>
                      <a:pPr indent="353060" algn="l">
                        <a:lnSpc>
                          <a:spcPct val="200000"/>
                        </a:lnSpc>
                      </a:pPr>
                      <a:r>
                        <a:rPr lang="en-GB" sz="1200" dirty="0">
                          <a:effectLst/>
                        </a:rPr>
                        <a:t>village</a:t>
                      </a:r>
                      <a:endParaRPr lang="en-GB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671" marR="48671" marT="0" marB="0"/>
                </a:tc>
                <a:tc>
                  <a:txBody>
                    <a:bodyPr/>
                    <a:lstStyle/>
                    <a:p>
                      <a:pPr indent="353060" algn="ctr">
                        <a:lnSpc>
                          <a:spcPct val="200000"/>
                        </a:lnSpc>
                      </a:pPr>
                      <a:r>
                        <a:rPr lang="en-GB" sz="1200" dirty="0">
                          <a:effectLst/>
                        </a:rPr>
                        <a:t>Collection</a:t>
                      </a:r>
                    </a:p>
                    <a:p>
                      <a:pPr indent="353060" algn="ctr">
                        <a:lnSpc>
                          <a:spcPct val="200000"/>
                        </a:lnSpc>
                      </a:pPr>
                      <a:r>
                        <a:rPr lang="en-GB" sz="1200" dirty="0">
                          <a:effectLst/>
                        </a:rPr>
                        <a:t>method</a:t>
                      </a:r>
                      <a:endParaRPr lang="en-GB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671" marR="48671" marT="0" marB="0"/>
                </a:tc>
                <a:tc>
                  <a:txBody>
                    <a:bodyPr/>
                    <a:lstStyle/>
                    <a:p>
                      <a:pPr indent="353060" algn="ctr">
                        <a:lnSpc>
                          <a:spcPct val="200000"/>
                        </a:lnSpc>
                      </a:pPr>
                      <a:r>
                        <a:rPr lang="en-GB" sz="1200">
                          <a:effectLst/>
                        </a:rPr>
                        <a:t>status</a:t>
                      </a:r>
                      <a:endParaRPr lang="en-GB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671" marR="48671" marT="0" marB="0"/>
                </a:tc>
                <a:tc>
                  <a:txBody>
                    <a:bodyPr/>
                    <a:lstStyle/>
                    <a:p>
                      <a:pPr indent="353060" algn="ctr">
                        <a:lnSpc>
                          <a:spcPct val="200000"/>
                        </a:lnSpc>
                      </a:pPr>
                      <a:r>
                        <a:rPr lang="en-GB" sz="1200" dirty="0" err="1">
                          <a:effectLst/>
                        </a:rPr>
                        <a:t>gono_status</a:t>
                      </a:r>
                      <a:endParaRPr lang="en-GB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671" marR="48671" marT="0" marB="0"/>
                </a:tc>
                <a:tc>
                  <a:txBody>
                    <a:bodyPr/>
                    <a:lstStyle/>
                    <a:p>
                      <a:pPr indent="353060" algn="just">
                        <a:lnSpc>
                          <a:spcPct val="200000"/>
                        </a:lnSpc>
                      </a:pPr>
                      <a:r>
                        <a:rPr lang="en-GB" sz="1200">
                          <a:effectLst/>
                        </a:rPr>
                        <a:t>Total</a:t>
                      </a:r>
                      <a:endParaRPr lang="en-GB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671" marR="48671" marT="0" marB="0"/>
                </a:tc>
                <a:tc>
                  <a:txBody>
                    <a:bodyPr/>
                    <a:lstStyle/>
                    <a:p>
                      <a:pPr marL="0" indent="11113" algn="ctr">
                        <a:lnSpc>
                          <a:spcPct val="200000"/>
                        </a:lnSpc>
                        <a:tabLst/>
                      </a:pPr>
                      <a:r>
                        <a:rPr lang="en-GB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% status</a:t>
                      </a:r>
                    </a:p>
                  </a:txBody>
                  <a:tcPr marL="48671" marR="48671" marT="0" marB="0"/>
                </a:tc>
                <a:tc>
                  <a:txBody>
                    <a:bodyPr/>
                    <a:lstStyle/>
                    <a:p>
                      <a:pPr marL="0" indent="11113" algn="ctr">
                        <a:lnSpc>
                          <a:spcPct val="200000"/>
                        </a:lnSpc>
                        <a:tabLst/>
                      </a:pPr>
                      <a:r>
                        <a:rPr lang="en-GB" sz="1200" dirty="0">
                          <a:effectLst/>
                        </a:rPr>
                        <a:t>Average</a:t>
                      </a:r>
                      <a:endParaRPr lang="en-GB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671" marR="48671" marT="0" marB="0"/>
                </a:tc>
                <a:tc>
                  <a:txBody>
                    <a:bodyPr/>
                    <a:lstStyle/>
                    <a:p>
                      <a:pPr marL="0" indent="11113" algn="just">
                        <a:lnSpc>
                          <a:spcPct val="200000"/>
                        </a:lnSpc>
                        <a:tabLst/>
                      </a:pPr>
                      <a:r>
                        <a:rPr lang="en-GB" sz="1200" dirty="0" err="1">
                          <a:effectLst/>
                        </a:rPr>
                        <a:t>Std_error</a:t>
                      </a:r>
                      <a:endParaRPr lang="en-GB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671" marR="48671" marT="0" marB="0"/>
                </a:tc>
                <a:tc>
                  <a:txBody>
                    <a:bodyPr/>
                    <a:lstStyle/>
                    <a:p>
                      <a:pPr marL="0" indent="90488" algn="ctr">
                        <a:lnSpc>
                          <a:spcPct val="200000"/>
                        </a:lnSpc>
                        <a:tabLst/>
                      </a:pPr>
                      <a:r>
                        <a:rPr lang="en-GB" sz="1200" dirty="0">
                          <a:effectLst/>
                        </a:rPr>
                        <a:t>Median</a:t>
                      </a:r>
                      <a:endParaRPr lang="en-GB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671" marR="48671" marT="0" marB="0"/>
                </a:tc>
                <a:tc>
                  <a:txBody>
                    <a:bodyPr/>
                    <a:lstStyle/>
                    <a:p>
                      <a:pPr indent="353060" algn="just">
                        <a:lnSpc>
                          <a:spcPct val="200000"/>
                        </a:lnSpc>
                      </a:pPr>
                      <a:r>
                        <a:rPr lang="en-GB" sz="1200">
                          <a:effectLst/>
                        </a:rPr>
                        <a:t>maximum</a:t>
                      </a:r>
                      <a:endParaRPr lang="en-GB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671" marR="48671" marT="0" marB="0"/>
                </a:tc>
                <a:extLst>
                  <a:ext uri="{0D108BD9-81ED-4DB2-BD59-A6C34878D82A}">
                    <a16:rowId xmlns:a16="http://schemas.microsoft.com/office/drawing/2014/main" val="1517945852"/>
                  </a:ext>
                </a:extLst>
              </a:tr>
              <a:tr h="409040">
                <a:tc rowSpan="3">
                  <a:txBody>
                    <a:bodyPr/>
                    <a:lstStyle/>
                    <a:p>
                      <a:pPr indent="353060" algn="l">
                        <a:lnSpc>
                          <a:spcPct val="200000"/>
                        </a:lnSpc>
                      </a:pPr>
                      <a:r>
                        <a:rPr lang="en-GB" sz="1200">
                          <a:effectLst/>
                        </a:rPr>
                        <a:t> </a:t>
                      </a:r>
                    </a:p>
                    <a:p>
                      <a:pPr indent="353060" algn="l">
                        <a:lnSpc>
                          <a:spcPct val="200000"/>
                        </a:lnSpc>
                      </a:pPr>
                      <a:r>
                        <a:rPr lang="en-GB" sz="1200">
                          <a:effectLst/>
                        </a:rPr>
                        <a:t>VK5</a:t>
                      </a:r>
                      <a:endParaRPr lang="en-GB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671" marR="48671" marT="0" marB="0"/>
                </a:tc>
                <a:tc rowSpan="3">
                  <a:txBody>
                    <a:bodyPr/>
                    <a:lstStyle/>
                    <a:p>
                      <a:pPr indent="353060" algn="ctr">
                        <a:lnSpc>
                          <a:spcPct val="200000"/>
                        </a:lnSpc>
                      </a:pPr>
                      <a:r>
                        <a:rPr lang="en-GB" sz="1200" dirty="0">
                          <a:effectLst/>
                        </a:rPr>
                        <a:t> </a:t>
                      </a:r>
                    </a:p>
                    <a:p>
                      <a:pPr indent="353060" algn="ctr">
                        <a:lnSpc>
                          <a:spcPct val="200000"/>
                        </a:lnSpc>
                      </a:pPr>
                      <a:r>
                        <a:rPr lang="en-GB" sz="1200" dirty="0">
                          <a:effectLst/>
                        </a:rPr>
                        <a:t>house</a:t>
                      </a:r>
                      <a:endParaRPr lang="en-GB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671" marR="48671" marT="0" marB="0"/>
                </a:tc>
                <a:tc rowSpan="3">
                  <a:txBody>
                    <a:bodyPr/>
                    <a:lstStyle/>
                    <a:p>
                      <a:pPr indent="353060" algn="ctr">
                        <a:lnSpc>
                          <a:spcPct val="200000"/>
                        </a:lnSpc>
                      </a:pPr>
                      <a:r>
                        <a:rPr lang="en-GB" sz="1200" dirty="0">
                          <a:effectLst/>
                        </a:rPr>
                        <a:t> </a:t>
                      </a:r>
                    </a:p>
                    <a:p>
                      <a:pPr indent="353060" algn="ctr">
                        <a:lnSpc>
                          <a:spcPct val="200000"/>
                        </a:lnSpc>
                      </a:pPr>
                      <a:r>
                        <a:rPr lang="en-GB" sz="1200" dirty="0">
                          <a:effectLst/>
                        </a:rPr>
                        <a:t>alive</a:t>
                      </a:r>
                      <a:endParaRPr lang="en-GB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671" marR="48671" marT="0" marB="0"/>
                </a:tc>
                <a:tc>
                  <a:txBody>
                    <a:bodyPr/>
                    <a:lstStyle/>
                    <a:p>
                      <a:pPr indent="353060" algn="ctr">
                        <a:lnSpc>
                          <a:spcPct val="200000"/>
                        </a:lnSpc>
                      </a:pPr>
                      <a:r>
                        <a:rPr lang="en-GB" sz="1200">
                          <a:effectLst/>
                        </a:rPr>
                        <a:t>unfed</a:t>
                      </a:r>
                      <a:endParaRPr lang="en-GB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671" marR="48671" marT="0" marB="0"/>
                </a:tc>
                <a:tc>
                  <a:txBody>
                    <a:bodyPr/>
                    <a:lstStyle/>
                    <a:p>
                      <a:pPr indent="353060" algn="just">
                        <a:lnSpc>
                          <a:spcPct val="200000"/>
                        </a:lnSpc>
                      </a:pPr>
                      <a:r>
                        <a:rPr lang="en-GB" sz="1200">
                          <a:effectLst/>
                        </a:rPr>
                        <a:t>10461</a:t>
                      </a:r>
                      <a:endParaRPr lang="en-GB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671" marR="48671" marT="0" marB="0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67%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indent="353060" algn="ctr">
                        <a:lnSpc>
                          <a:spcPct val="200000"/>
                        </a:lnSpc>
                      </a:pPr>
                      <a:r>
                        <a:rPr lang="en-GB" sz="1200" dirty="0">
                          <a:effectLst/>
                        </a:rPr>
                        <a:t>21.44</a:t>
                      </a:r>
                      <a:endParaRPr lang="en-GB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671" marR="48671" marT="0" marB="0"/>
                </a:tc>
                <a:tc>
                  <a:txBody>
                    <a:bodyPr/>
                    <a:lstStyle/>
                    <a:p>
                      <a:pPr indent="353060" algn="ctr">
                        <a:lnSpc>
                          <a:spcPct val="200000"/>
                        </a:lnSpc>
                      </a:pPr>
                      <a:r>
                        <a:rPr lang="en-GB" sz="1200">
                          <a:effectLst/>
                        </a:rPr>
                        <a:t>2.02</a:t>
                      </a:r>
                      <a:endParaRPr lang="en-GB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671" marR="48671" marT="0" marB="0"/>
                </a:tc>
                <a:tc>
                  <a:txBody>
                    <a:bodyPr/>
                    <a:lstStyle/>
                    <a:p>
                      <a:pPr indent="353060" algn="just">
                        <a:lnSpc>
                          <a:spcPct val="200000"/>
                        </a:lnSpc>
                      </a:pPr>
                      <a:r>
                        <a:rPr lang="en-GB" sz="1200" dirty="0">
                          <a:effectLst/>
                        </a:rPr>
                        <a:t>4</a:t>
                      </a:r>
                      <a:endParaRPr lang="en-GB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671" marR="48671" marT="0" marB="0"/>
                </a:tc>
                <a:tc>
                  <a:txBody>
                    <a:bodyPr/>
                    <a:lstStyle/>
                    <a:p>
                      <a:pPr indent="353060" algn="just">
                        <a:lnSpc>
                          <a:spcPct val="200000"/>
                        </a:lnSpc>
                      </a:pPr>
                      <a:r>
                        <a:rPr lang="en-GB" sz="1200">
                          <a:effectLst/>
                        </a:rPr>
                        <a:t>436</a:t>
                      </a:r>
                      <a:endParaRPr lang="en-GB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671" marR="48671" marT="0" marB="0"/>
                </a:tc>
                <a:extLst>
                  <a:ext uri="{0D108BD9-81ED-4DB2-BD59-A6C34878D82A}">
                    <a16:rowId xmlns:a16="http://schemas.microsoft.com/office/drawing/2014/main" val="1195283868"/>
                  </a:ext>
                </a:extLst>
              </a:tr>
              <a:tr h="40904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353060" algn="ctr">
                        <a:lnSpc>
                          <a:spcPct val="200000"/>
                        </a:lnSpc>
                      </a:pPr>
                      <a:r>
                        <a:rPr lang="en-GB" sz="1200" dirty="0">
                          <a:effectLst/>
                        </a:rPr>
                        <a:t>Blood-fed</a:t>
                      </a:r>
                      <a:endParaRPr lang="en-GB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671" marR="48671" marT="0" marB="0"/>
                </a:tc>
                <a:tc>
                  <a:txBody>
                    <a:bodyPr/>
                    <a:lstStyle/>
                    <a:p>
                      <a:pPr indent="353060" algn="just">
                        <a:lnSpc>
                          <a:spcPct val="200000"/>
                        </a:lnSpc>
                      </a:pPr>
                      <a:r>
                        <a:rPr lang="en-GB" sz="1200">
                          <a:effectLst/>
                        </a:rPr>
                        <a:t>4384</a:t>
                      </a:r>
                      <a:endParaRPr lang="en-GB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671" marR="48671" marT="0" marB="0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indent="353060" algn="ctr">
                        <a:lnSpc>
                          <a:spcPct val="200000"/>
                        </a:lnSpc>
                      </a:pPr>
                      <a:r>
                        <a:rPr lang="en-GB" sz="1200" dirty="0">
                          <a:effectLst/>
                        </a:rPr>
                        <a:t>8.98</a:t>
                      </a:r>
                      <a:endParaRPr lang="en-GB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671" marR="48671" marT="0" marB="0"/>
                </a:tc>
                <a:tc>
                  <a:txBody>
                    <a:bodyPr/>
                    <a:lstStyle/>
                    <a:p>
                      <a:pPr indent="353060" algn="ctr">
                        <a:lnSpc>
                          <a:spcPct val="200000"/>
                        </a:lnSpc>
                      </a:pPr>
                      <a:r>
                        <a:rPr lang="en-GB" sz="1200">
                          <a:effectLst/>
                        </a:rPr>
                        <a:t>1.00</a:t>
                      </a:r>
                      <a:endParaRPr lang="en-GB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671" marR="48671" marT="0" marB="0"/>
                </a:tc>
                <a:tc>
                  <a:txBody>
                    <a:bodyPr/>
                    <a:lstStyle/>
                    <a:p>
                      <a:pPr indent="353060" algn="just">
                        <a:lnSpc>
                          <a:spcPct val="200000"/>
                        </a:lnSpc>
                      </a:pPr>
                      <a:r>
                        <a:rPr lang="en-GB" sz="1200">
                          <a:effectLst/>
                        </a:rPr>
                        <a:t>1</a:t>
                      </a:r>
                      <a:endParaRPr lang="en-GB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671" marR="48671" marT="0" marB="0"/>
                </a:tc>
                <a:tc>
                  <a:txBody>
                    <a:bodyPr/>
                    <a:lstStyle/>
                    <a:p>
                      <a:pPr indent="353060" algn="just">
                        <a:lnSpc>
                          <a:spcPct val="200000"/>
                        </a:lnSpc>
                      </a:pPr>
                      <a:r>
                        <a:rPr lang="en-GB" sz="1200">
                          <a:effectLst/>
                        </a:rPr>
                        <a:t>224</a:t>
                      </a:r>
                      <a:endParaRPr lang="en-GB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671" marR="48671" marT="0" marB="0"/>
                </a:tc>
                <a:extLst>
                  <a:ext uri="{0D108BD9-81ED-4DB2-BD59-A6C34878D82A}">
                    <a16:rowId xmlns:a16="http://schemas.microsoft.com/office/drawing/2014/main" val="2515725643"/>
                  </a:ext>
                </a:extLst>
              </a:tr>
              <a:tr h="40904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353060" algn="ctr">
                        <a:lnSpc>
                          <a:spcPct val="200000"/>
                        </a:lnSpc>
                      </a:pPr>
                      <a:r>
                        <a:rPr lang="en-GB" sz="1200" dirty="0">
                          <a:effectLst/>
                        </a:rPr>
                        <a:t>gravid</a:t>
                      </a:r>
                      <a:endParaRPr lang="en-GB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671" marR="48671" marT="0" marB="0"/>
                </a:tc>
                <a:tc>
                  <a:txBody>
                    <a:bodyPr/>
                    <a:lstStyle/>
                    <a:p>
                      <a:pPr indent="353060" algn="just">
                        <a:lnSpc>
                          <a:spcPct val="200000"/>
                        </a:lnSpc>
                      </a:pPr>
                      <a:r>
                        <a:rPr lang="en-GB" sz="1200">
                          <a:effectLst/>
                        </a:rPr>
                        <a:t>805</a:t>
                      </a:r>
                      <a:endParaRPr lang="en-GB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671" marR="48671" marT="0" marB="0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indent="353060" algn="ctr">
                        <a:lnSpc>
                          <a:spcPct val="200000"/>
                        </a:lnSpc>
                      </a:pPr>
                      <a:r>
                        <a:rPr lang="en-GB" sz="1200">
                          <a:effectLst/>
                        </a:rPr>
                        <a:t>1.65</a:t>
                      </a:r>
                      <a:endParaRPr lang="en-GB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671" marR="48671" marT="0" marB="0"/>
                </a:tc>
                <a:tc>
                  <a:txBody>
                    <a:bodyPr/>
                    <a:lstStyle/>
                    <a:p>
                      <a:pPr indent="353060" algn="ctr">
                        <a:lnSpc>
                          <a:spcPct val="200000"/>
                        </a:lnSpc>
                      </a:pPr>
                      <a:r>
                        <a:rPr lang="en-GB" sz="1200">
                          <a:effectLst/>
                        </a:rPr>
                        <a:t>0.18</a:t>
                      </a:r>
                      <a:endParaRPr lang="en-GB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671" marR="48671" marT="0" marB="0"/>
                </a:tc>
                <a:tc>
                  <a:txBody>
                    <a:bodyPr/>
                    <a:lstStyle/>
                    <a:p>
                      <a:pPr indent="353060" algn="just">
                        <a:lnSpc>
                          <a:spcPct val="200000"/>
                        </a:lnSpc>
                      </a:pPr>
                      <a:r>
                        <a:rPr lang="en-GB" sz="1200">
                          <a:effectLst/>
                        </a:rPr>
                        <a:t>0</a:t>
                      </a:r>
                      <a:endParaRPr lang="en-GB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671" marR="48671" marT="0" marB="0"/>
                </a:tc>
                <a:tc>
                  <a:txBody>
                    <a:bodyPr/>
                    <a:lstStyle/>
                    <a:p>
                      <a:pPr indent="353060" algn="just">
                        <a:lnSpc>
                          <a:spcPct val="200000"/>
                        </a:lnSpc>
                      </a:pPr>
                      <a:r>
                        <a:rPr lang="en-GB" sz="1200">
                          <a:effectLst/>
                        </a:rPr>
                        <a:t>53</a:t>
                      </a:r>
                      <a:endParaRPr lang="en-GB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671" marR="48671" marT="0" marB="0"/>
                </a:tc>
                <a:extLst>
                  <a:ext uri="{0D108BD9-81ED-4DB2-BD59-A6C34878D82A}">
                    <a16:rowId xmlns:a16="http://schemas.microsoft.com/office/drawing/2014/main" val="665337656"/>
                  </a:ext>
                </a:extLst>
              </a:tr>
              <a:tr h="409040">
                <a:tc rowSpan="9">
                  <a:txBody>
                    <a:bodyPr/>
                    <a:lstStyle/>
                    <a:p>
                      <a:pPr indent="353060" algn="just">
                        <a:lnSpc>
                          <a:spcPct val="200000"/>
                        </a:lnSpc>
                      </a:pPr>
                      <a:r>
                        <a:rPr lang="en-GB" sz="1200" dirty="0">
                          <a:effectLst/>
                        </a:rPr>
                        <a:t> </a:t>
                      </a:r>
                    </a:p>
                    <a:p>
                      <a:pPr indent="353060" algn="just">
                        <a:lnSpc>
                          <a:spcPct val="200000"/>
                        </a:lnSpc>
                      </a:pPr>
                      <a:r>
                        <a:rPr lang="en-GB" sz="1200" dirty="0">
                          <a:effectLst/>
                        </a:rPr>
                        <a:t> </a:t>
                      </a:r>
                    </a:p>
                    <a:p>
                      <a:pPr indent="353060" algn="l">
                        <a:lnSpc>
                          <a:spcPct val="200000"/>
                        </a:lnSpc>
                      </a:pPr>
                      <a:r>
                        <a:rPr lang="en-GB" sz="1200" dirty="0">
                          <a:effectLst/>
                        </a:rPr>
                        <a:t> </a:t>
                      </a:r>
                    </a:p>
                    <a:p>
                      <a:pPr indent="353060" algn="l">
                        <a:lnSpc>
                          <a:spcPct val="200000"/>
                        </a:lnSpc>
                      </a:pPr>
                      <a:r>
                        <a:rPr lang="en-GB" sz="1200" dirty="0">
                          <a:effectLst/>
                        </a:rPr>
                        <a:t> </a:t>
                      </a:r>
                    </a:p>
                    <a:p>
                      <a:pPr indent="353060" algn="l">
                        <a:lnSpc>
                          <a:spcPct val="200000"/>
                        </a:lnSpc>
                      </a:pPr>
                      <a:r>
                        <a:rPr lang="en-GB" sz="1200" dirty="0">
                          <a:effectLst/>
                        </a:rPr>
                        <a:t> </a:t>
                      </a:r>
                    </a:p>
                    <a:p>
                      <a:pPr indent="353060" algn="l">
                        <a:lnSpc>
                          <a:spcPct val="200000"/>
                        </a:lnSpc>
                      </a:pPr>
                      <a:r>
                        <a:rPr lang="en-GB" sz="1200" dirty="0">
                          <a:effectLst/>
                        </a:rPr>
                        <a:t> </a:t>
                      </a:r>
                    </a:p>
                    <a:p>
                      <a:pPr indent="353060" algn="l">
                        <a:lnSpc>
                          <a:spcPct val="200000"/>
                        </a:lnSpc>
                      </a:pPr>
                      <a:r>
                        <a:rPr lang="en-GB" sz="1200" dirty="0">
                          <a:effectLst/>
                        </a:rPr>
                        <a:t>VK3</a:t>
                      </a:r>
                      <a:endParaRPr lang="en-GB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671" marR="48671" marT="0" marB="0"/>
                </a:tc>
                <a:tc rowSpan="3">
                  <a:txBody>
                    <a:bodyPr/>
                    <a:lstStyle/>
                    <a:p>
                      <a:pPr indent="353060" algn="ctr">
                        <a:lnSpc>
                          <a:spcPct val="200000"/>
                        </a:lnSpc>
                      </a:pPr>
                      <a:r>
                        <a:rPr lang="en-GB" sz="1200">
                          <a:effectLst/>
                        </a:rPr>
                        <a:t> </a:t>
                      </a:r>
                    </a:p>
                    <a:p>
                      <a:pPr indent="353060" algn="ctr">
                        <a:lnSpc>
                          <a:spcPct val="200000"/>
                        </a:lnSpc>
                      </a:pPr>
                      <a:r>
                        <a:rPr lang="en-GB" sz="1200">
                          <a:effectLst/>
                        </a:rPr>
                        <a:t> </a:t>
                      </a:r>
                    </a:p>
                    <a:p>
                      <a:pPr indent="353060" algn="ctr">
                        <a:lnSpc>
                          <a:spcPct val="200000"/>
                        </a:lnSpc>
                      </a:pPr>
                      <a:r>
                        <a:rPr lang="en-GB" sz="1200">
                          <a:effectLst/>
                        </a:rPr>
                        <a:t>house</a:t>
                      </a:r>
                      <a:endParaRPr lang="en-GB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671" marR="48671" marT="0" marB="0"/>
                </a:tc>
                <a:tc rowSpan="3">
                  <a:txBody>
                    <a:bodyPr/>
                    <a:lstStyle/>
                    <a:p>
                      <a:pPr indent="353060" algn="ctr">
                        <a:lnSpc>
                          <a:spcPct val="200000"/>
                        </a:lnSpc>
                      </a:pPr>
                      <a:r>
                        <a:rPr lang="en-GB" sz="1200" dirty="0">
                          <a:effectLst/>
                        </a:rPr>
                        <a:t>alive</a:t>
                      </a:r>
                      <a:endParaRPr lang="en-GB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671" marR="48671" marT="0" marB="0"/>
                </a:tc>
                <a:tc>
                  <a:txBody>
                    <a:bodyPr/>
                    <a:lstStyle/>
                    <a:p>
                      <a:pPr indent="353060" algn="ctr">
                        <a:lnSpc>
                          <a:spcPct val="200000"/>
                        </a:lnSpc>
                      </a:pPr>
                      <a:r>
                        <a:rPr lang="en-GB" sz="1200">
                          <a:effectLst/>
                        </a:rPr>
                        <a:t>unfed</a:t>
                      </a:r>
                      <a:endParaRPr lang="en-GB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671" marR="48671" marT="0" marB="0"/>
                </a:tc>
                <a:tc>
                  <a:txBody>
                    <a:bodyPr/>
                    <a:lstStyle/>
                    <a:p>
                      <a:pPr indent="353060" algn="just">
                        <a:lnSpc>
                          <a:spcPct val="200000"/>
                        </a:lnSpc>
                      </a:pPr>
                      <a:r>
                        <a:rPr lang="en-GB" sz="1200" dirty="0">
                          <a:effectLst/>
                        </a:rPr>
                        <a:t>421</a:t>
                      </a:r>
                      <a:endParaRPr lang="en-GB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671" marR="48671" marT="0" marB="0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indent="353060" algn="ctr">
                        <a:lnSpc>
                          <a:spcPct val="200000"/>
                        </a:lnSpc>
                      </a:pPr>
                      <a:r>
                        <a:rPr lang="en-GB" sz="1200" dirty="0">
                          <a:effectLst/>
                        </a:rPr>
                        <a:t>2.77</a:t>
                      </a:r>
                      <a:endParaRPr lang="en-GB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671" marR="48671" marT="0" marB="0"/>
                </a:tc>
                <a:tc>
                  <a:txBody>
                    <a:bodyPr/>
                    <a:lstStyle/>
                    <a:p>
                      <a:pPr indent="353060" algn="ctr">
                        <a:lnSpc>
                          <a:spcPct val="200000"/>
                        </a:lnSpc>
                      </a:pPr>
                      <a:r>
                        <a:rPr lang="en-GB" sz="1200">
                          <a:effectLst/>
                        </a:rPr>
                        <a:t>0.43</a:t>
                      </a:r>
                      <a:endParaRPr lang="en-GB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671" marR="48671" marT="0" marB="0"/>
                </a:tc>
                <a:tc>
                  <a:txBody>
                    <a:bodyPr/>
                    <a:lstStyle/>
                    <a:p>
                      <a:pPr indent="353060" algn="just">
                        <a:lnSpc>
                          <a:spcPct val="200000"/>
                        </a:lnSpc>
                      </a:pPr>
                      <a:r>
                        <a:rPr lang="en-GB" sz="1200">
                          <a:effectLst/>
                        </a:rPr>
                        <a:t>1</a:t>
                      </a:r>
                      <a:endParaRPr lang="en-GB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671" marR="48671" marT="0" marB="0"/>
                </a:tc>
                <a:tc>
                  <a:txBody>
                    <a:bodyPr/>
                    <a:lstStyle/>
                    <a:p>
                      <a:pPr indent="353060" algn="just">
                        <a:lnSpc>
                          <a:spcPct val="200000"/>
                        </a:lnSpc>
                      </a:pPr>
                      <a:r>
                        <a:rPr lang="en-GB" sz="1200">
                          <a:effectLst/>
                        </a:rPr>
                        <a:t>36</a:t>
                      </a:r>
                      <a:endParaRPr lang="en-GB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671" marR="48671" marT="0" marB="0"/>
                </a:tc>
                <a:extLst>
                  <a:ext uri="{0D108BD9-81ED-4DB2-BD59-A6C34878D82A}">
                    <a16:rowId xmlns:a16="http://schemas.microsoft.com/office/drawing/2014/main" val="111497650"/>
                  </a:ext>
                </a:extLst>
              </a:tr>
              <a:tr h="40904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353060" algn="ctr">
                        <a:lnSpc>
                          <a:spcPct val="200000"/>
                        </a:lnSpc>
                      </a:pPr>
                      <a:r>
                        <a:rPr lang="en-GB" sz="1200">
                          <a:effectLst/>
                        </a:rPr>
                        <a:t>bloodfed</a:t>
                      </a:r>
                      <a:endParaRPr lang="en-GB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671" marR="48671" marT="0" marB="0"/>
                </a:tc>
                <a:tc>
                  <a:txBody>
                    <a:bodyPr/>
                    <a:lstStyle/>
                    <a:p>
                      <a:pPr indent="353060" algn="just">
                        <a:lnSpc>
                          <a:spcPct val="200000"/>
                        </a:lnSpc>
                      </a:pPr>
                      <a:r>
                        <a:rPr lang="en-GB" sz="1200" dirty="0">
                          <a:effectLst/>
                        </a:rPr>
                        <a:t>1548</a:t>
                      </a:r>
                      <a:endParaRPr lang="en-GB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671" marR="48671" marT="0" marB="0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63%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indent="353060" algn="ctr">
                        <a:lnSpc>
                          <a:spcPct val="200000"/>
                        </a:lnSpc>
                      </a:pPr>
                      <a:r>
                        <a:rPr lang="en-GB" sz="1200" dirty="0">
                          <a:effectLst/>
                        </a:rPr>
                        <a:t>10.18</a:t>
                      </a:r>
                      <a:endParaRPr lang="en-GB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671" marR="48671" marT="0" marB="0"/>
                </a:tc>
                <a:tc>
                  <a:txBody>
                    <a:bodyPr/>
                    <a:lstStyle/>
                    <a:p>
                      <a:pPr indent="353060" algn="ctr">
                        <a:lnSpc>
                          <a:spcPct val="200000"/>
                        </a:lnSpc>
                      </a:pPr>
                      <a:r>
                        <a:rPr lang="en-GB" sz="1200">
                          <a:effectLst/>
                        </a:rPr>
                        <a:t>2.12</a:t>
                      </a:r>
                      <a:endParaRPr lang="en-GB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671" marR="48671" marT="0" marB="0"/>
                </a:tc>
                <a:tc>
                  <a:txBody>
                    <a:bodyPr/>
                    <a:lstStyle/>
                    <a:p>
                      <a:pPr indent="353060" algn="just">
                        <a:lnSpc>
                          <a:spcPct val="200000"/>
                        </a:lnSpc>
                      </a:pPr>
                      <a:r>
                        <a:rPr lang="en-GB" sz="1200">
                          <a:effectLst/>
                        </a:rPr>
                        <a:t>3</a:t>
                      </a:r>
                      <a:endParaRPr lang="en-GB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671" marR="48671" marT="0" marB="0"/>
                </a:tc>
                <a:tc>
                  <a:txBody>
                    <a:bodyPr/>
                    <a:lstStyle/>
                    <a:p>
                      <a:pPr indent="353060" algn="just">
                        <a:lnSpc>
                          <a:spcPct val="200000"/>
                        </a:lnSpc>
                      </a:pPr>
                      <a:r>
                        <a:rPr lang="en-GB" sz="1200">
                          <a:effectLst/>
                        </a:rPr>
                        <a:t>197</a:t>
                      </a:r>
                      <a:endParaRPr lang="en-GB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671" marR="48671" marT="0" marB="0"/>
                </a:tc>
                <a:extLst>
                  <a:ext uri="{0D108BD9-81ED-4DB2-BD59-A6C34878D82A}">
                    <a16:rowId xmlns:a16="http://schemas.microsoft.com/office/drawing/2014/main" val="1931613304"/>
                  </a:ext>
                </a:extLst>
              </a:tr>
              <a:tr h="40904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353060" algn="ctr">
                        <a:lnSpc>
                          <a:spcPct val="200000"/>
                        </a:lnSpc>
                      </a:pPr>
                      <a:r>
                        <a:rPr lang="en-GB" sz="1200">
                          <a:effectLst/>
                        </a:rPr>
                        <a:t>gravid</a:t>
                      </a:r>
                      <a:endParaRPr lang="en-GB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671" marR="48671" marT="0" marB="0"/>
                </a:tc>
                <a:tc>
                  <a:txBody>
                    <a:bodyPr/>
                    <a:lstStyle/>
                    <a:p>
                      <a:pPr indent="353060" algn="just">
                        <a:lnSpc>
                          <a:spcPct val="200000"/>
                        </a:lnSpc>
                      </a:pPr>
                      <a:r>
                        <a:rPr lang="en-GB" sz="1200" dirty="0">
                          <a:effectLst/>
                        </a:rPr>
                        <a:t>478</a:t>
                      </a:r>
                      <a:endParaRPr lang="en-GB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671" marR="48671" marT="0" marB="0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indent="353060" algn="ctr">
                        <a:lnSpc>
                          <a:spcPct val="200000"/>
                        </a:lnSpc>
                      </a:pPr>
                      <a:r>
                        <a:rPr lang="en-GB" sz="1200" dirty="0">
                          <a:effectLst/>
                        </a:rPr>
                        <a:t>3.14</a:t>
                      </a:r>
                      <a:endParaRPr lang="en-GB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671" marR="48671" marT="0" marB="0"/>
                </a:tc>
                <a:tc>
                  <a:txBody>
                    <a:bodyPr/>
                    <a:lstStyle/>
                    <a:p>
                      <a:pPr indent="353060" algn="ctr">
                        <a:lnSpc>
                          <a:spcPct val="200000"/>
                        </a:lnSpc>
                      </a:pPr>
                      <a:r>
                        <a:rPr lang="en-GB" sz="1200" dirty="0">
                          <a:effectLst/>
                        </a:rPr>
                        <a:t>0.59</a:t>
                      </a:r>
                      <a:endParaRPr lang="en-GB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671" marR="48671" marT="0" marB="0"/>
                </a:tc>
                <a:tc>
                  <a:txBody>
                    <a:bodyPr/>
                    <a:lstStyle/>
                    <a:p>
                      <a:pPr indent="353060" algn="just">
                        <a:lnSpc>
                          <a:spcPct val="200000"/>
                        </a:lnSpc>
                      </a:pPr>
                      <a:r>
                        <a:rPr lang="en-GB" sz="1200">
                          <a:effectLst/>
                        </a:rPr>
                        <a:t>1</a:t>
                      </a:r>
                      <a:endParaRPr lang="en-GB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671" marR="48671" marT="0" marB="0"/>
                </a:tc>
                <a:tc>
                  <a:txBody>
                    <a:bodyPr/>
                    <a:lstStyle/>
                    <a:p>
                      <a:pPr indent="353060" algn="just">
                        <a:lnSpc>
                          <a:spcPct val="200000"/>
                        </a:lnSpc>
                      </a:pPr>
                      <a:r>
                        <a:rPr lang="en-GB" sz="1200">
                          <a:effectLst/>
                        </a:rPr>
                        <a:t>69</a:t>
                      </a:r>
                      <a:endParaRPr lang="en-GB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671" marR="48671" marT="0" marB="0"/>
                </a:tc>
                <a:extLst>
                  <a:ext uri="{0D108BD9-81ED-4DB2-BD59-A6C34878D82A}">
                    <a16:rowId xmlns:a16="http://schemas.microsoft.com/office/drawing/2014/main" val="1740940725"/>
                  </a:ext>
                </a:extLst>
              </a:tr>
              <a:tr h="40904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6">
                  <a:txBody>
                    <a:bodyPr/>
                    <a:lstStyle/>
                    <a:p>
                      <a:pPr indent="353060" algn="ctr">
                        <a:lnSpc>
                          <a:spcPct val="200000"/>
                        </a:lnSpc>
                      </a:pPr>
                      <a:r>
                        <a:rPr lang="en-GB" sz="1200">
                          <a:effectLst/>
                        </a:rPr>
                        <a:t> </a:t>
                      </a:r>
                    </a:p>
                    <a:p>
                      <a:pPr indent="353060" algn="ctr">
                        <a:lnSpc>
                          <a:spcPct val="200000"/>
                        </a:lnSpc>
                      </a:pPr>
                      <a:r>
                        <a:rPr lang="en-GB" sz="1200">
                          <a:effectLst/>
                        </a:rPr>
                        <a:t> </a:t>
                      </a:r>
                    </a:p>
                    <a:p>
                      <a:pPr indent="353060" algn="ctr">
                        <a:lnSpc>
                          <a:spcPct val="200000"/>
                        </a:lnSpc>
                      </a:pPr>
                      <a:r>
                        <a:rPr lang="en-GB" sz="1200">
                          <a:effectLst/>
                        </a:rPr>
                        <a:t>trap</a:t>
                      </a:r>
                      <a:endParaRPr lang="en-GB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671" marR="48671" marT="0" marB="0"/>
                </a:tc>
                <a:tc rowSpan="3">
                  <a:txBody>
                    <a:bodyPr/>
                    <a:lstStyle/>
                    <a:p>
                      <a:pPr indent="353060" algn="ctr">
                        <a:lnSpc>
                          <a:spcPct val="200000"/>
                        </a:lnSpc>
                      </a:pPr>
                      <a:r>
                        <a:rPr lang="en-GB" sz="1200" dirty="0">
                          <a:effectLst/>
                        </a:rPr>
                        <a:t>alive</a:t>
                      </a:r>
                      <a:endParaRPr lang="en-GB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671" marR="48671" marT="0" marB="0"/>
                </a:tc>
                <a:tc>
                  <a:txBody>
                    <a:bodyPr/>
                    <a:lstStyle/>
                    <a:p>
                      <a:pPr indent="353060" algn="ctr">
                        <a:lnSpc>
                          <a:spcPct val="200000"/>
                        </a:lnSpc>
                      </a:pPr>
                      <a:r>
                        <a:rPr lang="en-GB" sz="1200">
                          <a:effectLst/>
                        </a:rPr>
                        <a:t>unfed</a:t>
                      </a:r>
                      <a:endParaRPr lang="en-GB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671" marR="48671" marT="0" marB="0"/>
                </a:tc>
                <a:tc>
                  <a:txBody>
                    <a:bodyPr/>
                    <a:lstStyle/>
                    <a:p>
                      <a:pPr indent="353060" algn="just">
                        <a:lnSpc>
                          <a:spcPct val="200000"/>
                        </a:lnSpc>
                      </a:pPr>
                      <a:r>
                        <a:rPr lang="en-GB" sz="1200" dirty="0">
                          <a:effectLst/>
                        </a:rPr>
                        <a:t>7973</a:t>
                      </a:r>
                      <a:endParaRPr lang="en-GB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671" marR="48671" marT="0" marB="0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49%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indent="353060" algn="ctr">
                        <a:lnSpc>
                          <a:spcPct val="200000"/>
                        </a:lnSpc>
                      </a:pPr>
                      <a:r>
                        <a:rPr lang="en-GB" sz="1200" dirty="0">
                          <a:effectLst/>
                        </a:rPr>
                        <a:t>54.99</a:t>
                      </a:r>
                      <a:endParaRPr lang="en-GB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671" marR="48671" marT="0" marB="0"/>
                </a:tc>
                <a:tc>
                  <a:txBody>
                    <a:bodyPr/>
                    <a:lstStyle/>
                    <a:p>
                      <a:pPr indent="353060" algn="ctr">
                        <a:lnSpc>
                          <a:spcPct val="200000"/>
                        </a:lnSpc>
                      </a:pPr>
                      <a:r>
                        <a:rPr lang="en-GB" sz="1200" dirty="0">
                          <a:effectLst/>
                        </a:rPr>
                        <a:t>5.34</a:t>
                      </a:r>
                      <a:endParaRPr lang="en-GB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671" marR="48671" marT="0" marB="0"/>
                </a:tc>
                <a:tc>
                  <a:txBody>
                    <a:bodyPr/>
                    <a:lstStyle/>
                    <a:p>
                      <a:pPr indent="353060" algn="just">
                        <a:lnSpc>
                          <a:spcPct val="200000"/>
                        </a:lnSpc>
                      </a:pPr>
                      <a:r>
                        <a:rPr lang="en-GB" sz="1200">
                          <a:effectLst/>
                        </a:rPr>
                        <a:t>31</a:t>
                      </a:r>
                      <a:endParaRPr lang="en-GB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671" marR="48671" marT="0" marB="0"/>
                </a:tc>
                <a:tc>
                  <a:txBody>
                    <a:bodyPr/>
                    <a:lstStyle/>
                    <a:p>
                      <a:pPr indent="353060" algn="just">
                        <a:lnSpc>
                          <a:spcPct val="200000"/>
                        </a:lnSpc>
                      </a:pPr>
                      <a:r>
                        <a:rPr lang="en-GB" sz="1200">
                          <a:effectLst/>
                        </a:rPr>
                        <a:t>283</a:t>
                      </a:r>
                      <a:endParaRPr lang="en-GB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671" marR="48671" marT="0" marB="0"/>
                </a:tc>
                <a:extLst>
                  <a:ext uri="{0D108BD9-81ED-4DB2-BD59-A6C34878D82A}">
                    <a16:rowId xmlns:a16="http://schemas.microsoft.com/office/drawing/2014/main" val="962998624"/>
                  </a:ext>
                </a:extLst>
              </a:tr>
              <a:tr h="40904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353060" algn="ctr">
                        <a:lnSpc>
                          <a:spcPct val="200000"/>
                        </a:lnSpc>
                      </a:pPr>
                      <a:r>
                        <a:rPr lang="en-GB" sz="1200">
                          <a:effectLst/>
                        </a:rPr>
                        <a:t>bloodfed</a:t>
                      </a:r>
                      <a:endParaRPr lang="en-GB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671" marR="48671" marT="0" marB="0"/>
                </a:tc>
                <a:tc>
                  <a:txBody>
                    <a:bodyPr/>
                    <a:lstStyle/>
                    <a:p>
                      <a:pPr indent="353060" algn="just">
                        <a:lnSpc>
                          <a:spcPct val="200000"/>
                        </a:lnSpc>
                      </a:pPr>
                      <a:r>
                        <a:rPr lang="en-GB" sz="1200" dirty="0">
                          <a:effectLst/>
                        </a:rPr>
                        <a:t>6654</a:t>
                      </a:r>
                      <a:endParaRPr lang="en-GB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671" marR="48671" marT="0" marB="0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indent="353060" algn="ctr">
                        <a:lnSpc>
                          <a:spcPct val="200000"/>
                        </a:lnSpc>
                      </a:pPr>
                      <a:r>
                        <a:rPr lang="en-GB" sz="1200" dirty="0">
                          <a:effectLst/>
                        </a:rPr>
                        <a:t>43.78</a:t>
                      </a:r>
                      <a:endParaRPr lang="en-GB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671" marR="48671" marT="0" marB="0"/>
                </a:tc>
                <a:tc>
                  <a:txBody>
                    <a:bodyPr/>
                    <a:lstStyle/>
                    <a:p>
                      <a:pPr indent="353060" algn="ctr">
                        <a:lnSpc>
                          <a:spcPct val="200000"/>
                        </a:lnSpc>
                      </a:pPr>
                      <a:r>
                        <a:rPr lang="en-GB" sz="1200" dirty="0">
                          <a:effectLst/>
                        </a:rPr>
                        <a:t>3.90</a:t>
                      </a:r>
                      <a:endParaRPr lang="en-GB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671" marR="48671" marT="0" marB="0"/>
                </a:tc>
                <a:tc>
                  <a:txBody>
                    <a:bodyPr/>
                    <a:lstStyle/>
                    <a:p>
                      <a:pPr indent="353060" algn="just">
                        <a:lnSpc>
                          <a:spcPct val="200000"/>
                        </a:lnSpc>
                      </a:pPr>
                      <a:r>
                        <a:rPr lang="en-GB" sz="1200" dirty="0">
                          <a:effectLst/>
                        </a:rPr>
                        <a:t>28</a:t>
                      </a:r>
                      <a:endParaRPr lang="en-GB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671" marR="48671" marT="0" marB="0"/>
                </a:tc>
                <a:tc>
                  <a:txBody>
                    <a:bodyPr/>
                    <a:lstStyle/>
                    <a:p>
                      <a:pPr indent="353060" algn="just">
                        <a:lnSpc>
                          <a:spcPct val="200000"/>
                        </a:lnSpc>
                      </a:pPr>
                      <a:r>
                        <a:rPr lang="en-GB" sz="1200">
                          <a:effectLst/>
                        </a:rPr>
                        <a:t>261</a:t>
                      </a:r>
                      <a:endParaRPr lang="en-GB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671" marR="48671" marT="0" marB="0"/>
                </a:tc>
                <a:extLst>
                  <a:ext uri="{0D108BD9-81ED-4DB2-BD59-A6C34878D82A}">
                    <a16:rowId xmlns:a16="http://schemas.microsoft.com/office/drawing/2014/main" val="710348544"/>
                  </a:ext>
                </a:extLst>
              </a:tr>
              <a:tr h="40904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353060" algn="ctr">
                        <a:lnSpc>
                          <a:spcPct val="200000"/>
                        </a:lnSpc>
                      </a:pPr>
                      <a:r>
                        <a:rPr lang="en-GB" sz="1200">
                          <a:effectLst/>
                        </a:rPr>
                        <a:t>gravid</a:t>
                      </a:r>
                      <a:endParaRPr lang="en-GB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671" marR="48671" marT="0" marB="0"/>
                </a:tc>
                <a:tc>
                  <a:txBody>
                    <a:bodyPr/>
                    <a:lstStyle/>
                    <a:p>
                      <a:pPr indent="353060" algn="just">
                        <a:lnSpc>
                          <a:spcPct val="200000"/>
                        </a:lnSpc>
                      </a:pPr>
                      <a:r>
                        <a:rPr lang="en-GB" sz="1200" dirty="0">
                          <a:effectLst/>
                        </a:rPr>
                        <a:t>1362</a:t>
                      </a:r>
                      <a:endParaRPr lang="en-GB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671" marR="48671" marT="0" marB="0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indent="353060" algn="ctr">
                        <a:lnSpc>
                          <a:spcPct val="200000"/>
                        </a:lnSpc>
                      </a:pPr>
                      <a:r>
                        <a:rPr lang="en-GB" sz="1200" dirty="0">
                          <a:effectLst/>
                        </a:rPr>
                        <a:t>8.96</a:t>
                      </a:r>
                      <a:endParaRPr lang="en-GB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671" marR="48671" marT="0" marB="0"/>
                </a:tc>
                <a:tc>
                  <a:txBody>
                    <a:bodyPr/>
                    <a:lstStyle/>
                    <a:p>
                      <a:pPr indent="353060" algn="ctr">
                        <a:lnSpc>
                          <a:spcPct val="200000"/>
                        </a:lnSpc>
                      </a:pPr>
                      <a:r>
                        <a:rPr lang="en-GB" sz="1200" dirty="0">
                          <a:effectLst/>
                        </a:rPr>
                        <a:t>0.92</a:t>
                      </a:r>
                      <a:endParaRPr lang="en-GB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671" marR="48671" marT="0" marB="0"/>
                </a:tc>
                <a:tc>
                  <a:txBody>
                    <a:bodyPr/>
                    <a:lstStyle/>
                    <a:p>
                      <a:pPr indent="353060" algn="just">
                        <a:lnSpc>
                          <a:spcPct val="200000"/>
                        </a:lnSpc>
                      </a:pPr>
                      <a:r>
                        <a:rPr lang="en-GB" sz="1200" dirty="0">
                          <a:effectLst/>
                        </a:rPr>
                        <a:t>5</a:t>
                      </a:r>
                      <a:endParaRPr lang="en-GB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671" marR="48671" marT="0" marB="0"/>
                </a:tc>
                <a:tc>
                  <a:txBody>
                    <a:bodyPr/>
                    <a:lstStyle/>
                    <a:p>
                      <a:pPr indent="353060" algn="just">
                        <a:lnSpc>
                          <a:spcPct val="200000"/>
                        </a:lnSpc>
                      </a:pPr>
                      <a:r>
                        <a:rPr lang="en-GB" sz="1200">
                          <a:effectLst/>
                        </a:rPr>
                        <a:t>69</a:t>
                      </a:r>
                      <a:endParaRPr lang="en-GB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671" marR="48671" marT="0" marB="0"/>
                </a:tc>
                <a:extLst>
                  <a:ext uri="{0D108BD9-81ED-4DB2-BD59-A6C34878D82A}">
                    <a16:rowId xmlns:a16="http://schemas.microsoft.com/office/drawing/2014/main" val="789825715"/>
                  </a:ext>
                </a:extLst>
              </a:tr>
              <a:tr h="40904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indent="353060" algn="ctr">
                        <a:lnSpc>
                          <a:spcPct val="200000"/>
                        </a:lnSpc>
                      </a:pPr>
                      <a:r>
                        <a:rPr lang="en-GB" sz="1200">
                          <a:effectLst/>
                        </a:rPr>
                        <a:t> </a:t>
                      </a:r>
                    </a:p>
                    <a:p>
                      <a:pPr indent="353060" algn="ctr">
                        <a:lnSpc>
                          <a:spcPct val="200000"/>
                        </a:lnSpc>
                      </a:pPr>
                      <a:r>
                        <a:rPr lang="en-GB" sz="1200">
                          <a:effectLst/>
                        </a:rPr>
                        <a:t>dead</a:t>
                      </a:r>
                      <a:endParaRPr lang="en-GB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671" marR="48671" marT="0" marB="0"/>
                </a:tc>
                <a:tc>
                  <a:txBody>
                    <a:bodyPr/>
                    <a:lstStyle/>
                    <a:p>
                      <a:pPr indent="353060" algn="ctr">
                        <a:lnSpc>
                          <a:spcPct val="200000"/>
                        </a:lnSpc>
                      </a:pPr>
                      <a:r>
                        <a:rPr lang="en-GB" sz="1200" dirty="0">
                          <a:effectLst/>
                        </a:rPr>
                        <a:t>unfed</a:t>
                      </a:r>
                      <a:endParaRPr lang="en-GB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671" marR="48671" marT="0" marB="0"/>
                </a:tc>
                <a:tc>
                  <a:txBody>
                    <a:bodyPr/>
                    <a:lstStyle/>
                    <a:p>
                      <a:pPr indent="353060" algn="just">
                        <a:lnSpc>
                          <a:spcPct val="200000"/>
                        </a:lnSpc>
                      </a:pPr>
                      <a:r>
                        <a:rPr lang="en-GB" sz="1200" dirty="0">
                          <a:effectLst/>
                        </a:rPr>
                        <a:t>144</a:t>
                      </a:r>
                      <a:endParaRPr lang="en-GB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671" marR="48671" marT="0" marB="0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indent="353060" algn="ctr">
                        <a:lnSpc>
                          <a:spcPct val="200000"/>
                        </a:lnSpc>
                      </a:pPr>
                      <a:r>
                        <a:rPr lang="en-GB" sz="1200" dirty="0">
                          <a:effectLst/>
                        </a:rPr>
                        <a:t>31.76</a:t>
                      </a:r>
                      <a:endParaRPr lang="en-GB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671" marR="48671" marT="0" marB="0"/>
                </a:tc>
                <a:tc>
                  <a:txBody>
                    <a:bodyPr/>
                    <a:lstStyle/>
                    <a:p>
                      <a:pPr indent="353060" algn="ctr">
                        <a:lnSpc>
                          <a:spcPct val="200000"/>
                        </a:lnSpc>
                      </a:pPr>
                      <a:r>
                        <a:rPr lang="en-GB" sz="1200" dirty="0">
                          <a:effectLst/>
                        </a:rPr>
                        <a:t>4.40</a:t>
                      </a:r>
                      <a:endParaRPr lang="en-GB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671" marR="48671" marT="0" marB="0"/>
                </a:tc>
                <a:tc>
                  <a:txBody>
                    <a:bodyPr/>
                    <a:lstStyle/>
                    <a:p>
                      <a:pPr indent="353060" algn="just">
                        <a:lnSpc>
                          <a:spcPct val="200000"/>
                        </a:lnSpc>
                      </a:pPr>
                      <a:r>
                        <a:rPr lang="en-GB" sz="1200" dirty="0">
                          <a:effectLst/>
                        </a:rPr>
                        <a:t>296</a:t>
                      </a:r>
                      <a:endParaRPr lang="en-GB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671" marR="48671" marT="0" marB="0"/>
                </a:tc>
                <a:tc>
                  <a:txBody>
                    <a:bodyPr/>
                    <a:lstStyle/>
                    <a:p>
                      <a:pPr indent="353060" algn="just">
                        <a:lnSpc>
                          <a:spcPct val="200000"/>
                        </a:lnSpc>
                      </a:pPr>
                      <a:r>
                        <a:rPr lang="en-GB" sz="1200" dirty="0">
                          <a:effectLst/>
                        </a:rPr>
                        <a:t>31.76</a:t>
                      </a:r>
                      <a:endParaRPr lang="en-GB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671" marR="48671" marT="0" marB="0"/>
                </a:tc>
                <a:extLst>
                  <a:ext uri="{0D108BD9-81ED-4DB2-BD59-A6C34878D82A}">
                    <a16:rowId xmlns:a16="http://schemas.microsoft.com/office/drawing/2014/main" val="1264087260"/>
                  </a:ext>
                </a:extLst>
              </a:tr>
              <a:tr h="40904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353060" algn="ctr">
                        <a:lnSpc>
                          <a:spcPct val="200000"/>
                        </a:lnSpc>
                      </a:pPr>
                      <a:r>
                        <a:rPr lang="en-GB" sz="1200">
                          <a:effectLst/>
                        </a:rPr>
                        <a:t>bloodfed</a:t>
                      </a:r>
                      <a:endParaRPr lang="en-GB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671" marR="48671" marT="0" marB="0"/>
                </a:tc>
                <a:tc>
                  <a:txBody>
                    <a:bodyPr/>
                    <a:lstStyle/>
                    <a:p>
                      <a:pPr indent="353060" algn="just">
                        <a:lnSpc>
                          <a:spcPct val="200000"/>
                        </a:lnSpc>
                      </a:pPr>
                      <a:r>
                        <a:rPr lang="en-GB" sz="1200" dirty="0">
                          <a:effectLst/>
                        </a:rPr>
                        <a:t>152</a:t>
                      </a:r>
                      <a:endParaRPr lang="en-GB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671" marR="48671" marT="0" marB="0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indent="353060" algn="ctr">
                        <a:lnSpc>
                          <a:spcPct val="200000"/>
                        </a:lnSpc>
                      </a:pPr>
                      <a:r>
                        <a:rPr lang="en-GB" sz="1200" dirty="0">
                          <a:effectLst/>
                        </a:rPr>
                        <a:t>6.22</a:t>
                      </a:r>
                      <a:endParaRPr lang="en-GB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671" marR="48671" marT="0" marB="0"/>
                </a:tc>
                <a:tc>
                  <a:txBody>
                    <a:bodyPr/>
                    <a:lstStyle/>
                    <a:p>
                      <a:pPr indent="353060" algn="ctr">
                        <a:lnSpc>
                          <a:spcPct val="200000"/>
                        </a:lnSpc>
                      </a:pPr>
                      <a:r>
                        <a:rPr lang="en-GB" sz="1200">
                          <a:effectLst/>
                        </a:rPr>
                        <a:t>1.21</a:t>
                      </a:r>
                      <a:endParaRPr lang="en-GB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671" marR="48671" marT="0" marB="0"/>
                </a:tc>
                <a:tc>
                  <a:txBody>
                    <a:bodyPr/>
                    <a:lstStyle/>
                    <a:p>
                      <a:pPr indent="353060" algn="just">
                        <a:lnSpc>
                          <a:spcPct val="200000"/>
                        </a:lnSpc>
                      </a:pPr>
                      <a:r>
                        <a:rPr lang="en-GB" sz="1200" dirty="0">
                          <a:effectLst/>
                        </a:rPr>
                        <a:t>126</a:t>
                      </a:r>
                      <a:endParaRPr lang="en-GB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671" marR="48671" marT="0" marB="0"/>
                </a:tc>
                <a:tc>
                  <a:txBody>
                    <a:bodyPr/>
                    <a:lstStyle/>
                    <a:p>
                      <a:pPr indent="353060" algn="just">
                        <a:lnSpc>
                          <a:spcPct val="200000"/>
                        </a:lnSpc>
                      </a:pPr>
                      <a:r>
                        <a:rPr lang="en-GB" sz="1200" dirty="0">
                          <a:effectLst/>
                        </a:rPr>
                        <a:t>6.22</a:t>
                      </a:r>
                      <a:endParaRPr lang="en-GB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671" marR="48671" marT="0" marB="0"/>
                </a:tc>
                <a:extLst>
                  <a:ext uri="{0D108BD9-81ED-4DB2-BD59-A6C34878D82A}">
                    <a16:rowId xmlns:a16="http://schemas.microsoft.com/office/drawing/2014/main" val="1998791678"/>
                  </a:ext>
                </a:extLst>
              </a:tr>
              <a:tr h="40904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353060" algn="ctr">
                        <a:lnSpc>
                          <a:spcPct val="200000"/>
                        </a:lnSpc>
                      </a:pPr>
                      <a:r>
                        <a:rPr lang="en-GB" sz="1200">
                          <a:effectLst/>
                        </a:rPr>
                        <a:t>gravid</a:t>
                      </a:r>
                      <a:endParaRPr lang="en-GB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671" marR="48671" marT="0" marB="0"/>
                </a:tc>
                <a:tc>
                  <a:txBody>
                    <a:bodyPr/>
                    <a:lstStyle/>
                    <a:p>
                      <a:pPr indent="353060" algn="just">
                        <a:lnSpc>
                          <a:spcPct val="200000"/>
                        </a:lnSpc>
                      </a:pPr>
                      <a:r>
                        <a:rPr lang="en-GB" sz="1200" dirty="0">
                          <a:effectLst/>
                        </a:rPr>
                        <a:t>152</a:t>
                      </a:r>
                      <a:endParaRPr lang="en-GB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671" marR="48671" marT="0" marB="0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indent="353060" algn="ctr">
                        <a:lnSpc>
                          <a:spcPct val="200000"/>
                        </a:lnSpc>
                      </a:pPr>
                      <a:r>
                        <a:rPr lang="en-GB" sz="1200" dirty="0">
                          <a:effectLst/>
                        </a:rPr>
                        <a:t>0.95</a:t>
                      </a:r>
                      <a:endParaRPr lang="en-GB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671" marR="48671" marT="0" marB="0"/>
                </a:tc>
                <a:tc>
                  <a:txBody>
                    <a:bodyPr/>
                    <a:lstStyle/>
                    <a:p>
                      <a:pPr indent="353060" algn="ctr">
                        <a:lnSpc>
                          <a:spcPct val="200000"/>
                        </a:lnSpc>
                      </a:pPr>
                      <a:r>
                        <a:rPr lang="en-GB" sz="1200" dirty="0">
                          <a:effectLst/>
                        </a:rPr>
                        <a:t>0.19</a:t>
                      </a:r>
                      <a:endParaRPr lang="en-GB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671" marR="48671" marT="0" marB="0"/>
                </a:tc>
                <a:tc>
                  <a:txBody>
                    <a:bodyPr/>
                    <a:lstStyle/>
                    <a:p>
                      <a:pPr indent="353060" algn="just">
                        <a:lnSpc>
                          <a:spcPct val="200000"/>
                        </a:lnSpc>
                      </a:pPr>
                      <a:r>
                        <a:rPr lang="en-GB" sz="1200">
                          <a:effectLst/>
                        </a:rPr>
                        <a:t>18</a:t>
                      </a:r>
                      <a:endParaRPr lang="en-GB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671" marR="48671" marT="0" marB="0"/>
                </a:tc>
                <a:tc>
                  <a:txBody>
                    <a:bodyPr/>
                    <a:lstStyle/>
                    <a:p>
                      <a:pPr indent="353060" algn="just">
                        <a:lnSpc>
                          <a:spcPct val="200000"/>
                        </a:lnSpc>
                      </a:pPr>
                      <a:r>
                        <a:rPr lang="en-GB" sz="1200" dirty="0">
                          <a:effectLst/>
                        </a:rPr>
                        <a:t>0.95</a:t>
                      </a:r>
                      <a:endParaRPr lang="en-GB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671" marR="48671" marT="0" marB="0"/>
                </a:tc>
                <a:extLst>
                  <a:ext uri="{0D108BD9-81ED-4DB2-BD59-A6C34878D82A}">
                    <a16:rowId xmlns:a16="http://schemas.microsoft.com/office/drawing/2014/main" val="245982233"/>
                  </a:ext>
                </a:extLst>
              </a:tr>
            </a:tbl>
          </a:graphicData>
        </a:graphic>
      </p:graphicFrame>
      <p:sp>
        <p:nvSpPr>
          <p:cNvPr id="3" name="Rectangle 2">
            <a:extLst>
              <a:ext uri="{FF2B5EF4-FFF2-40B4-BE49-F238E27FC236}">
                <a16:creationId xmlns:a16="http://schemas.microsoft.com/office/drawing/2014/main" id="{5E19502C-A177-5844-A7BD-5F33BFF16160}"/>
              </a:ext>
            </a:extLst>
          </p:cNvPr>
          <p:cNvSpPr/>
          <p:nvPr/>
        </p:nvSpPr>
        <p:spPr>
          <a:xfrm>
            <a:off x="422910" y="121316"/>
            <a:ext cx="1167002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Table 2 : Descriptive table of gonotrophic status of </a:t>
            </a:r>
            <a:r>
              <a:rPr lang="en-GB" sz="1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An. gambiae </a:t>
            </a:r>
            <a:r>
              <a:rPr lang="en-GB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female mosquitoes in VK3 and VK5 over the study period </a:t>
            </a:r>
            <a:endParaRPr lang="en-US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0932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19F8F668-DDFC-574B-8A2C-C29763117E1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44077613"/>
              </p:ext>
            </p:extLst>
          </p:nvPr>
        </p:nvGraphicFramePr>
        <p:xfrm>
          <a:off x="214313" y="1107344"/>
          <a:ext cx="11605155" cy="4232300"/>
        </p:xfrm>
        <a:graphic>
          <a:graphicData uri="http://schemas.openxmlformats.org/drawingml/2006/table">
            <a:tbl>
              <a:tblPr firstRow="1" firstCol="1" bandRow="1">
                <a:tableStyleId>{F2DE63D5-997A-4646-A377-4702673A728D}</a:tableStyleId>
              </a:tblPr>
              <a:tblGrid>
                <a:gridCol w="1109686">
                  <a:extLst>
                    <a:ext uri="{9D8B030D-6E8A-4147-A177-3AD203B41FA5}">
                      <a16:colId xmlns:a16="http://schemas.microsoft.com/office/drawing/2014/main" val="2782013293"/>
                    </a:ext>
                  </a:extLst>
                </a:gridCol>
                <a:gridCol w="1410148">
                  <a:extLst>
                    <a:ext uri="{9D8B030D-6E8A-4147-A177-3AD203B41FA5}">
                      <a16:colId xmlns:a16="http://schemas.microsoft.com/office/drawing/2014/main" val="1549999867"/>
                    </a:ext>
                  </a:extLst>
                </a:gridCol>
                <a:gridCol w="950613">
                  <a:extLst>
                    <a:ext uri="{9D8B030D-6E8A-4147-A177-3AD203B41FA5}">
                      <a16:colId xmlns:a16="http://schemas.microsoft.com/office/drawing/2014/main" val="700162205"/>
                    </a:ext>
                  </a:extLst>
                </a:gridCol>
                <a:gridCol w="1152613">
                  <a:extLst>
                    <a:ext uri="{9D8B030D-6E8A-4147-A177-3AD203B41FA5}">
                      <a16:colId xmlns:a16="http://schemas.microsoft.com/office/drawing/2014/main" val="3652045864"/>
                    </a:ext>
                  </a:extLst>
                </a:gridCol>
                <a:gridCol w="1450538">
                  <a:extLst>
                    <a:ext uri="{9D8B030D-6E8A-4147-A177-3AD203B41FA5}">
                      <a16:colId xmlns:a16="http://schemas.microsoft.com/office/drawing/2014/main" val="3999908209"/>
                    </a:ext>
                  </a:extLst>
                </a:gridCol>
                <a:gridCol w="1614401">
                  <a:extLst>
                    <a:ext uri="{9D8B030D-6E8A-4147-A177-3AD203B41FA5}">
                      <a16:colId xmlns:a16="http://schemas.microsoft.com/office/drawing/2014/main" val="148587299"/>
                    </a:ext>
                  </a:extLst>
                </a:gridCol>
                <a:gridCol w="1481165">
                  <a:extLst>
                    <a:ext uri="{9D8B030D-6E8A-4147-A177-3AD203B41FA5}">
                      <a16:colId xmlns:a16="http://schemas.microsoft.com/office/drawing/2014/main" val="1410742597"/>
                    </a:ext>
                  </a:extLst>
                </a:gridCol>
                <a:gridCol w="1293051">
                  <a:extLst>
                    <a:ext uri="{9D8B030D-6E8A-4147-A177-3AD203B41FA5}">
                      <a16:colId xmlns:a16="http://schemas.microsoft.com/office/drawing/2014/main" val="4216753340"/>
                    </a:ext>
                  </a:extLst>
                </a:gridCol>
                <a:gridCol w="1142940">
                  <a:extLst>
                    <a:ext uri="{9D8B030D-6E8A-4147-A177-3AD203B41FA5}">
                      <a16:colId xmlns:a16="http://schemas.microsoft.com/office/drawing/2014/main" val="762457027"/>
                    </a:ext>
                  </a:extLst>
                </a:gridCol>
              </a:tblGrid>
              <a:tr h="754106">
                <a:tc>
                  <a:txBody>
                    <a:bodyPr/>
                    <a:lstStyle/>
                    <a:p>
                      <a:pPr indent="353060" algn="ctr">
                        <a:lnSpc>
                          <a:spcPct val="200000"/>
                        </a:lnSpc>
                      </a:pPr>
                      <a:r>
                        <a:rPr lang="en-GB" sz="1200" dirty="0">
                          <a:effectLst/>
                        </a:rPr>
                        <a:t>Trapping area</a:t>
                      </a:r>
                      <a:endParaRPr lang="en-GB" sz="1200" dirty="0">
                        <a:solidFill>
                          <a:srgbClr val="365F9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353060" algn="l">
                        <a:lnSpc>
                          <a:spcPct val="200000"/>
                        </a:lnSpc>
                      </a:pPr>
                      <a:r>
                        <a:rPr lang="en-GB" sz="1200" dirty="0" err="1">
                          <a:effectLst/>
                        </a:rPr>
                        <a:t>Gono_status</a:t>
                      </a:r>
                      <a:endParaRPr lang="en-GB" sz="1200" dirty="0">
                        <a:solidFill>
                          <a:srgbClr val="365F9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938" indent="82550" algn="l">
                        <a:lnSpc>
                          <a:spcPct val="200000"/>
                        </a:lnSpc>
                        <a:tabLst/>
                      </a:pPr>
                      <a:r>
                        <a:rPr lang="en-GB" sz="1200" dirty="0">
                          <a:effectLst/>
                        </a:rPr>
                        <a:t>N (VK5)</a:t>
                      </a:r>
                      <a:endParaRPr lang="en-GB" sz="1200" dirty="0">
                        <a:solidFill>
                          <a:srgbClr val="365F9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353060" algn="ctr">
                        <a:lnSpc>
                          <a:spcPct val="200000"/>
                        </a:lnSpc>
                      </a:pPr>
                      <a:r>
                        <a:rPr lang="en-GB" sz="1200" dirty="0">
                          <a:effectLst/>
                        </a:rPr>
                        <a:t>N (VK3)</a:t>
                      </a:r>
                      <a:endParaRPr lang="en-GB" sz="1200" dirty="0">
                        <a:solidFill>
                          <a:srgbClr val="365F9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353060" algn="ctr">
                        <a:lnSpc>
                          <a:spcPct val="200000"/>
                        </a:lnSpc>
                      </a:pPr>
                      <a:r>
                        <a:rPr lang="en-GB" sz="1200" dirty="0">
                          <a:effectLst/>
                        </a:rPr>
                        <a:t>Prop (VK3)</a:t>
                      </a:r>
                      <a:endParaRPr lang="en-GB" sz="1200" dirty="0">
                        <a:solidFill>
                          <a:srgbClr val="365F9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353060" algn="ctr">
                        <a:lnSpc>
                          <a:spcPct val="200000"/>
                        </a:lnSpc>
                      </a:pPr>
                      <a:r>
                        <a:rPr lang="en-GB" sz="1200" dirty="0">
                          <a:effectLst/>
                        </a:rPr>
                        <a:t>PropVK5</a:t>
                      </a:r>
                      <a:endParaRPr lang="en-GB" sz="1200" dirty="0">
                        <a:solidFill>
                          <a:srgbClr val="365F9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353060" algn="ctr">
                        <a:lnSpc>
                          <a:spcPct val="200000"/>
                        </a:lnSpc>
                      </a:pPr>
                      <a:r>
                        <a:rPr lang="en-GB" sz="1200" dirty="0">
                          <a:effectLst/>
                        </a:rPr>
                        <a:t>Diff Prop </a:t>
                      </a:r>
                    </a:p>
                    <a:p>
                      <a:pPr indent="353060" algn="ctr">
                        <a:lnSpc>
                          <a:spcPct val="200000"/>
                        </a:lnSpc>
                      </a:pPr>
                      <a:r>
                        <a:rPr lang="en-GB" sz="1200" baseline="-25000" dirty="0">
                          <a:effectLst/>
                        </a:rPr>
                        <a:t>(VK5, VK3)</a:t>
                      </a:r>
                      <a:endParaRPr lang="en-GB" sz="1200" dirty="0">
                        <a:solidFill>
                          <a:srgbClr val="365F9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353060" algn="ctr">
                        <a:lnSpc>
                          <a:spcPct val="200000"/>
                        </a:lnSpc>
                      </a:pPr>
                      <a:r>
                        <a:rPr lang="en-GB" sz="1200" dirty="0">
                          <a:effectLst/>
                        </a:rPr>
                        <a:t>X</a:t>
                      </a:r>
                      <a:r>
                        <a:rPr lang="en-GB" sz="1200" baseline="30000" dirty="0">
                          <a:effectLst/>
                        </a:rPr>
                        <a:t>2</a:t>
                      </a:r>
                      <a:endParaRPr lang="en-GB" sz="1200" dirty="0">
                        <a:solidFill>
                          <a:srgbClr val="365F9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353060" algn="ctr">
                        <a:lnSpc>
                          <a:spcPct val="200000"/>
                        </a:lnSpc>
                      </a:pPr>
                      <a:r>
                        <a:rPr lang="en-GB" sz="1200" dirty="0">
                          <a:effectLst/>
                        </a:rPr>
                        <a:t>p-value</a:t>
                      </a:r>
                      <a:r>
                        <a:rPr lang="en-GB" sz="1200" baseline="-25000" dirty="0">
                          <a:effectLst/>
                        </a:rPr>
                        <a:t> (VK5-VK3)</a:t>
                      </a:r>
                      <a:endParaRPr lang="en-GB" sz="1200" dirty="0">
                        <a:solidFill>
                          <a:srgbClr val="365F9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64747882"/>
                  </a:ext>
                </a:extLst>
              </a:tr>
              <a:tr h="1159398">
                <a:tc rowSpan="3">
                  <a:txBody>
                    <a:bodyPr/>
                    <a:lstStyle/>
                    <a:p>
                      <a:pPr indent="353060" algn="ctr">
                        <a:lnSpc>
                          <a:spcPct val="200000"/>
                        </a:lnSpc>
                      </a:pPr>
                      <a:r>
                        <a:rPr lang="en-GB" sz="1200" dirty="0">
                          <a:effectLst/>
                        </a:rPr>
                        <a:t>House</a:t>
                      </a:r>
                      <a:endParaRPr lang="en-GB" sz="1200" dirty="0">
                        <a:solidFill>
                          <a:srgbClr val="365F9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indent="353060" algn="l">
                        <a:lnSpc>
                          <a:spcPct val="200000"/>
                        </a:lnSpc>
                      </a:pPr>
                      <a:r>
                        <a:rPr lang="en-GB" sz="1200" dirty="0">
                          <a:effectLst/>
                        </a:rPr>
                        <a:t>Unfed</a:t>
                      </a:r>
                      <a:br>
                        <a:rPr lang="en-GB" sz="1200" dirty="0">
                          <a:effectLst/>
                        </a:rPr>
                      </a:br>
                      <a:r>
                        <a:rPr lang="en-GB" sz="1200" dirty="0">
                          <a:effectLst/>
                        </a:rPr>
                        <a:t>CI</a:t>
                      </a:r>
                      <a:endParaRPr lang="en-GB" sz="1200" dirty="0">
                        <a:solidFill>
                          <a:srgbClr val="365F9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indent="353060" algn="ctr">
                        <a:lnSpc>
                          <a:spcPct val="200000"/>
                        </a:lnSpc>
                      </a:pPr>
                      <a:r>
                        <a:rPr lang="en-GB" sz="1200" dirty="0">
                          <a:effectLst/>
                        </a:rPr>
                        <a:t>10461</a:t>
                      </a:r>
                      <a:endParaRPr lang="en-GB" sz="1200" dirty="0">
                        <a:solidFill>
                          <a:srgbClr val="365F9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indent="353060" algn="ctr">
                        <a:lnSpc>
                          <a:spcPct val="200000"/>
                        </a:lnSpc>
                      </a:pPr>
                      <a:r>
                        <a:rPr lang="en-GB" sz="1200" dirty="0">
                          <a:effectLst/>
                        </a:rPr>
                        <a:t>421</a:t>
                      </a:r>
                      <a:endParaRPr lang="en-GB" sz="1200" dirty="0">
                        <a:solidFill>
                          <a:srgbClr val="365F9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indent="353060" algn="ctr">
                        <a:lnSpc>
                          <a:spcPct val="200000"/>
                        </a:lnSpc>
                      </a:pPr>
                      <a:r>
                        <a:rPr lang="en-GB" sz="1200" dirty="0">
                          <a:effectLst/>
                        </a:rPr>
                        <a:t>0.1720</a:t>
                      </a:r>
                      <a:br>
                        <a:rPr lang="en-GB" sz="1200" dirty="0">
                          <a:effectLst/>
                        </a:rPr>
                      </a:br>
                      <a:r>
                        <a:rPr lang="en-GB" sz="1200" dirty="0">
                          <a:effectLst/>
                        </a:rPr>
                        <a:t>(0.1576-0.1875)</a:t>
                      </a:r>
                      <a:endParaRPr lang="en-GB" sz="1200" dirty="0">
                        <a:solidFill>
                          <a:srgbClr val="365F9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indent="353060" algn="ctr">
                        <a:lnSpc>
                          <a:spcPct val="200000"/>
                        </a:lnSpc>
                      </a:pPr>
                      <a:r>
                        <a:rPr lang="en-GB" sz="1200">
                          <a:effectLst/>
                        </a:rPr>
                        <a:t>0.6684</a:t>
                      </a:r>
                    </a:p>
                    <a:p>
                      <a:pPr indent="353060" algn="ctr">
                        <a:lnSpc>
                          <a:spcPct val="200000"/>
                        </a:lnSpc>
                      </a:pPr>
                      <a:r>
                        <a:rPr lang="en-GB" sz="1200">
                          <a:effectLst/>
                        </a:rPr>
                        <a:t>(0.6610-0.6757)</a:t>
                      </a:r>
                      <a:endParaRPr lang="en-GB" sz="1200">
                        <a:solidFill>
                          <a:srgbClr val="365F9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indent="353060" algn="ctr">
                        <a:lnSpc>
                          <a:spcPct val="200000"/>
                        </a:lnSpc>
                      </a:pPr>
                      <a:r>
                        <a:rPr lang="en-GB" sz="1200" dirty="0">
                          <a:effectLst/>
                        </a:rPr>
                        <a:t>0.4964</a:t>
                      </a:r>
                      <a:br>
                        <a:rPr lang="en-GB" sz="1200" dirty="0">
                          <a:effectLst/>
                        </a:rPr>
                      </a:br>
                      <a:r>
                        <a:rPr lang="en-GB" sz="1200" dirty="0">
                          <a:effectLst/>
                        </a:rPr>
                        <a:t>(0.4797-0.5130)</a:t>
                      </a:r>
                      <a:endParaRPr lang="en-GB" sz="1200" dirty="0">
                        <a:solidFill>
                          <a:srgbClr val="365F9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indent="353060" algn="ctr">
                        <a:lnSpc>
                          <a:spcPct val="200000"/>
                        </a:lnSpc>
                      </a:pPr>
                      <a:r>
                        <a:rPr lang="en-GB" sz="1200">
                          <a:effectLst/>
                        </a:rPr>
                        <a:t>2175</a:t>
                      </a:r>
                      <a:endParaRPr lang="en-GB" sz="1200">
                        <a:solidFill>
                          <a:srgbClr val="365F9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indent="353060" algn="ctr">
                        <a:lnSpc>
                          <a:spcPct val="200000"/>
                        </a:lnSpc>
                      </a:pPr>
                      <a:r>
                        <a:rPr lang="en-GB" sz="1200">
                          <a:effectLst/>
                        </a:rPr>
                        <a:t>&lt; 0.0001</a:t>
                      </a:r>
                      <a:endParaRPr lang="en-GB" sz="1200">
                        <a:solidFill>
                          <a:srgbClr val="365F9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2865129668"/>
                  </a:ext>
                </a:extLst>
              </a:tr>
              <a:tr h="115939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353060" algn="l">
                        <a:lnSpc>
                          <a:spcPct val="200000"/>
                        </a:lnSpc>
                      </a:pPr>
                      <a:r>
                        <a:rPr lang="en-GB" sz="1200" dirty="0" err="1">
                          <a:effectLst/>
                        </a:rPr>
                        <a:t>Bloofed</a:t>
                      </a:r>
                      <a:br>
                        <a:rPr lang="en-GB" sz="1200" dirty="0">
                          <a:effectLst/>
                        </a:rPr>
                      </a:br>
                      <a:r>
                        <a:rPr lang="en-GB" sz="1200" dirty="0">
                          <a:effectLst/>
                        </a:rPr>
                        <a:t>CI</a:t>
                      </a:r>
                      <a:endParaRPr lang="en-GB" sz="1200" dirty="0">
                        <a:solidFill>
                          <a:srgbClr val="365F9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353060" algn="ctr">
                        <a:lnSpc>
                          <a:spcPct val="200000"/>
                        </a:lnSpc>
                      </a:pPr>
                      <a:r>
                        <a:rPr lang="en-GB" sz="1200">
                          <a:effectLst/>
                        </a:rPr>
                        <a:t>4384</a:t>
                      </a:r>
                      <a:endParaRPr lang="en-GB" sz="1200">
                        <a:solidFill>
                          <a:srgbClr val="365F9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353060" algn="ctr">
                        <a:lnSpc>
                          <a:spcPct val="200000"/>
                        </a:lnSpc>
                      </a:pPr>
                      <a:r>
                        <a:rPr lang="en-GB" sz="1200" dirty="0">
                          <a:effectLst/>
                        </a:rPr>
                        <a:t>1548</a:t>
                      </a:r>
                      <a:endParaRPr lang="en-GB" sz="1200" dirty="0">
                        <a:solidFill>
                          <a:srgbClr val="365F9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353060" algn="ctr">
                        <a:lnSpc>
                          <a:spcPct val="200000"/>
                        </a:lnSpc>
                      </a:pPr>
                      <a:r>
                        <a:rPr lang="en-GB" sz="1200" dirty="0">
                          <a:effectLst/>
                        </a:rPr>
                        <a:t>0.6326</a:t>
                      </a:r>
                      <a:br>
                        <a:rPr lang="en-GB" sz="1200" dirty="0">
                          <a:effectLst/>
                        </a:rPr>
                      </a:br>
                      <a:r>
                        <a:rPr lang="en-GB" sz="1200" dirty="0">
                          <a:effectLst/>
                        </a:rPr>
                        <a:t>(0.6133-0.6514)</a:t>
                      </a:r>
                      <a:endParaRPr lang="en-GB" sz="1200" dirty="0">
                        <a:solidFill>
                          <a:srgbClr val="365F9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353060" algn="ctr">
                        <a:lnSpc>
                          <a:spcPct val="200000"/>
                        </a:lnSpc>
                      </a:pPr>
                      <a:r>
                        <a:rPr lang="en-GB" sz="1200" dirty="0">
                          <a:effectLst/>
                        </a:rPr>
                        <a:t>0.2801</a:t>
                      </a:r>
                    </a:p>
                    <a:p>
                      <a:pPr indent="353060" algn="l">
                        <a:lnSpc>
                          <a:spcPct val="200000"/>
                        </a:lnSpc>
                      </a:pPr>
                      <a:r>
                        <a:rPr lang="en-GB" sz="1200" dirty="0">
                          <a:effectLst/>
                        </a:rPr>
                        <a:t>(0.2731-0.2872)</a:t>
                      </a:r>
                      <a:endParaRPr lang="en-GB" sz="1200" dirty="0">
                        <a:solidFill>
                          <a:srgbClr val="365F9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353060" algn="ctr">
                        <a:lnSpc>
                          <a:spcPct val="200000"/>
                        </a:lnSpc>
                      </a:pPr>
                      <a:r>
                        <a:rPr lang="en-GB" sz="1200" dirty="0">
                          <a:effectLst/>
                        </a:rPr>
                        <a:t>0.3525</a:t>
                      </a:r>
                      <a:br>
                        <a:rPr lang="en-GB" sz="1200" dirty="0">
                          <a:effectLst/>
                        </a:rPr>
                      </a:br>
                      <a:r>
                        <a:rPr lang="en-GB" sz="1200" dirty="0">
                          <a:effectLst/>
                        </a:rPr>
                        <a:t>(0.3321-0.3728)</a:t>
                      </a:r>
                      <a:endParaRPr lang="en-GB" sz="1200" dirty="0">
                        <a:solidFill>
                          <a:srgbClr val="365F9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353060" algn="ctr">
                        <a:lnSpc>
                          <a:spcPct val="200000"/>
                        </a:lnSpc>
                      </a:pPr>
                      <a:r>
                        <a:rPr lang="en-GB" sz="1200" dirty="0">
                          <a:effectLst/>
                        </a:rPr>
                        <a:t>1193.2</a:t>
                      </a:r>
                      <a:endParaRPr lang="en-GB" sz="1200" dirty="0">
                        <a:solidFill>
                          <a:srgbClr val="365F9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353060" algn="ctr">
                        <a:lnSpc>
                          <a:spcPct val="200000"/>
                        </a:lnSpc>
                      </a:pPr>
                      <a:r>
                        <a:rPr lang="en-GB" sz="1200" dirty="0">
                          <a:effectLst/>
                        </a:rPr>
                        <a:t>&lt; 0.0001</a:t>
                      </a:r>
                      <a:endParaRPr lang="en-GB" sz="1200" dirty="0">
                        <a:solidFill>
                          <a:srgbClr val="365F9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297530699"/>
                  </a:ext>
                </a:extLst>
              </a:tr>
              <a:tr h="115939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353060" algn="l">
                        <a:lnSpc>
                          <a:spcPct val="200000"/>
                        </a:lnSpc>
                      </a:pPr>
                      <a:r>
                        <a:rPr lang="en-GB" sz="1200" dirty="0">
                          <a:effectLst/>
                        </a:rPr>
                        <a:t>Gravid</a:t>
                      </a:r>
                      <a:br>
                        <a:rPr lang="en-GB" sz="1200" dirty="0">
                          <a:effectLst/>
                        </a:rPr>
                      </a:br>
                      <a:r>
                        <a:rPr lang="en-GB" sz="1200" dirty="0">
                          <a:effectLst/>
                        </a:rPr>
                        <a:t>CI</a:t>
                      </a:r>
                      <a:endParaRPr lang="en-GB" sz="1200" dirty="0">
                        <a:solidFill>
                          <a:srgbClr val="365F9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353060" algn="ctr">
                        <a:lnSpc>
                          <a:spcPct val="200000"/>
                        </a:lnSpc>
                      </a:pPr>
                      <a:r>
                        <a:rPr lang="en-GB" sz="1200" dirty="0">
                          <a:effectLst/>
                        </a:rPr>
                        <a:t>805</a:t>
                      </a:r>
                      <a:endParaRPr lang="en-GB" sz="1200" dirty="0">
                        <a:solidFill>
                          <a:srgbClr val="365F9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353060" algn="ctr">
                        <a:lnSpc>
                          <a:spcPct val="200000"/>
                        </a:lnSpc>
                      </a:pPr>
                      <a:r>
                        <a:rPr lang="en-GB" sz="1200" dirty="0">
                          <a:effectLst/>
                        </a:rPr>
                        <a:t>478</a:t>
                      </a:r>
                      <a:endParaRPr lang="en-GB" sz="1200" dirty="0">
                        <a:solidFill>
                          <a:srgbClr val="365F9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353060" algn="ctr">
                        <a:lnSpc>
                          <a:spcPct val="200000"/>
                        </a:lnSpc>
                      </a:pPr>
                      <a:r>
                        <a:rPr lang="en-GB" sz="1200" dirty="0">
                          <a:effectLst/>
                        </a:rPr>
                        <a:t>0.1953</a:t>
                      </a:r>
                      <a:br>
                        <a:rPr lang="en-GB" sz="1200" dirty="0">
                          <a:effectLst/>
                        </a:rPr>
                      </a:br>
                      <a:r>
                        <a:rPr lang="en-GB" sz="1200" dirty="0">
                          <a:effectLst/>
                        </a:rPr>
                        <a:t>(0.1801-0.2115)</a:t>
                      </a:r>
                      <a:endParaRPr lang="en-GB" sz="1200" dirty="0">
                        <a:solidFill>
                          <a:srgbClr val="365F9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353060" algn="ctr">
                        <a:lnSpc>
                          <a:spcPct val="200000"/>
                        </a:lnSpc>
                      </a:pPr>
                      <a:r>
                        <a:rPr lang="en-GB" sz="1200" dirty="0">
                          <a:effectLst/>
                        </a:rPr>
                        <a:t>0.0514</a:t>
                      </a:r>
                      <a:br>
                        <a:rPr lang="en-GB" sz="1200" dirty="0">
                          <a:effectLst/>
                        </a:rPr>
                      </a:br>
                      <a:r>
                        <a:rPr lang="en-GB" sz="1200" dirty="0">
                          <a:effectLst/>
                        </a:rPr>
                        <a:t>(0.0480-0.0550)</a:t>
                      </a:r>
                      <a:endParaRPr lang="en-GB" sz="1200" dirty="0">
                        <a:solidFill>
                          <a:srgbClr val="365F9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353060" algn="ctr">
                        <a:lnSpc>
                          <a:spcPct val="200000"/>
                        </a:lnSpc>
                      </a:pPr>
                      <a:r>
                        <a:rPr lang="en-GB" sz="1200" dirty="0">
                          <a:effectLst/>
                        </a:rPr>
                        <a:t>0.1439</a:t>
                      </a:r>
                      <a:br>
                        <a:rPr lang="en-GB" sz="1200" dirty="0">
                          <a:effectLst/>
                        </a:rPr>
                      </a:br>
                      <a:r>
                        <a:rPr lang="en-GB" sz="1200" dirty="0">
                          <a:effectLst/>
                        </a:rPr>
                        <a:t>(0.1278-0.1599)</a:t>
                      </a:r>
                      <a:endParaRPr lang="en-GB" sz="1200" dirty="0">
                        <a:solidFill>
                          <a:srgbClr val="365F9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353060" algn="ctr">
                        <a:lnSpc>
                          <a:spcPct val="200000"/>
                        </a:lnSpc>
                      </a:pPr>
                      <a:r>
                        <a:rPr lang="en-GB" sz="1200" dirty="0">
                          <a:effectLst/>
                        </a:rPr>
                        <a:t>665.27</a:t>
                      </a:r>
                      <a:endParaRPr lang="en-GB" sz="1200" dirty="0">
                        <a:solidFill>
                          <a:srgbClr val="365F9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353060" algn="ctr">
                        <a:lnSpc>
                          <a:spcPct val="200000"/>
                        </a:lnSpc>
                      </a:pPr>
                      <a:r>
                        <a:rPr lang="en-GB" sz="1200" dirty="0">
                          <a:effectLst/>
                        </a:rPr>
                        <a:t>&lt; 0.0001</a:t>
                      </a:r>
                      <a:endParaRPr lang="en-GB" sz="1200" dirty="0">
                        <a:solidFill>
                          <a:srgbClr val="365F9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12291232"/>
                  </a:ext>
                </a:extLst>
              </a:tr>
            </a:tbl>
          </a:graphicData>
        </a:graphic>
      </p:graphicFrame>
      <p:sp>
        <p:nvSpPr>
          <p:cNvPr id="3" name="Rectangle 2">
            <a:extLst>
              <a:ext uri="{FF2B5EF4-FFF2-40B4-BE49-F238E27FC236}">
                <a16:creationId xmlns:a16="http://schemas.microsoft.com/office/drawing/2014/main" id="{808F302F-D462-784F-ACCE-D5DAB79E2989}"/>
              </a:ext>
            </a:extLst>
          </p:cNvPr>
          <p:cNvSpPr/>
          <p:nvPr/>
        </p:nvSpPr>
        <p:spPr>
          <a:xfrm>
            <a:off x="214313" y="184014"/>
            <a:ext cx="1176337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Table 3: </a:t>
            </a:r>
            <a:r>
              <a:rPr lang="en-GB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Comparison and proportions of Anopheles gambiae female mosquitoes collected per house in VK3 and VK5 over the study period </a:t>
            </a:r>
            <a:endParaRPr lang="en-US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3EC6D4FC-EBB2-9CBE-08C7-937676AE690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83639577"/>
              </p:ext>
            </p:extLst>
          </p:nvPr>
        </p:nvGraphicFramePr>
        <p:xfrm>
          <a:off x="213756" y="5343896"/>
          <a:ext cx="1175657" cy="365760"/>
        </p:xfrm>
        <a:graphic>
          <a:graphicData uri="http://schemas.openxmlformats.org/drawingml/2006/table">
            <a:tbl>
              <a:tblPr/>
              <a:tblGrid>
                <a:gridCol w="1175657">
                  <a:extLst>
                    <a:ext uri="{9D8B030D-6E8A-4147-A177-3AD203B41FA5}">
                      <a16:colId xmlns:a16="http://schemas.microsoft.com/office/drawing/2014/main" val="4085426797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28575" cmpd="sng">
                      <a:noFill/>
                      <a:prstDash val="solid"/>
                    </a:lnL>
                    <a:lnR w="28575" cmpd="sng">
                      <a:noFill/>
                      <a:prstDash val="solid"/>
                    </a:lnR>
                    <a:lnT w="28575" cmpd="sng">
                      <a:solidFill>
                        <a:schemeClr val="tx1"/>
                      </a:solidFill>
                      <a:prstDash val="solid"/>
                    </a:lnT>
                    <a:lnB w="28575" cmpd="sng">
                      <a:noFill/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979452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531438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955C08E9-18B7-3240-8939-055E8E038A5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84395103"/>
              </p:ext>
            </p:extLst>
          </p:nvPr>
        </p:nvGraphicFramePr>
        <p:xfrm>
          <a:off x="1219200" y="1222089"/>
          <a:ext cx="9968088" cy="4027248"/>
        </p:xfrm>
        <a:graphic>
          <a:graphicData uri="http://schemas.openxmlformats.org/drawingml/2006/table">
            <a:tbl>
              <a:tblPr firstRow="1" firstCol="1" bandRow="1">
                <a:tableStyleId>{9D7B26C5-4107-4FEC-AEDC-1716B250A1EF}</a:tableStyleId>
              </a:tblPr>
              <a:tblGrid>
                <a:gridCol w="3338462">
                  <a:extLst>
                    <a:ext uri="{9D8B030D-6E8A-4147-A177-3AD203B41FA5}">
                      <a16:colId xmlns:a16="http://schemas.microsoft.com/office/drawing/2014/main" val="865802140"/>
                    </a:ext>
                  </a:extLst>
                </a:gridCol>
                <a:gridCol w="2028889">
                  <a:extLst>
                    <a:ext uri="{9D8B030D-6E8A-4147-A177-3AD203B41FA5}">
                      <a16:colId xmlns:a16="http://schemas.microsoft.com/office/drawing/2014/main" val="4014269595"/>
                    </a:ext>
                  </a:extLst>
                </a:gridCol>
                <a:gridCol w="1778100">
                  <a:extLst>
                    <a:ext uri="{9D8B030D-6E8A-4147-A177-3AD203B41FA5}">
                      <a16:colId xmlns:a16="http://schemas.microsoft.com/office/drawing/2014/main" val="98126460"/>
                    </a:ext>
                  </a:extLst>
                </a:gridCol>
                <a:gridCol w="185584">
                  <a:extLst>
                    <a:ext uri="{9D8B030D-6E8A-4147-A177-3AD203B41FA5}">
                      <a16:colId xmlns:a16="http://schemas.microsoft.com/office/drawing/2014/main" val="873577232"/>
                    </a:ext>
                  </a:extLst>
                </a:gridCol>
                <a:gridCol w="2637053">
                  <a:extLst>
                    <a:ext uri="{9D8B030D-6E8A-4147-A177-3AD203B41FA5}">
                      <a16:colId xmlns:a16="http://schemas.microsoft.com/office/drawing/2014/main" val="1533558865"/>
                    </a:ext>
                  </a:extLst>
                </a:gridCol>
              </a:tblGrid>
              <a:tr h="447472">
                <a:tc>
                  <a:txBody>
                    <a:bodyPr/>
                    <a:lstStyle/>
                    <a:p>
                      <a:pPr indent="353060" algn="ctr">
                        <a:lnSpc>
                          <a:spcPct val="200000"/>
                        </a:lnSpc>
                      </a:pPr>
                      <a:r>
                        <a:rPr lang="en-GB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GB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3">
                  <a:txBody>
                    <a:bodyPr/>
                    <a:lstStyle/>
                    <a:p>
                      <a:pPr indent="353060" algn="ctr">
                        <a:lnSpc>
                          <a:spcPct val="200000"/>
                        </a:lnSpc>
                      </a:pPr>
                      <a:r>
                        <a:rPr lang="en-GB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VK3</a:t>
                      </a:r>
                      <a:endParaRPr lang="en-GB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353060" algn="ctr">
                        <a:lnSpc>
                          <a:spcPct val="200000"/>
                        </a:lnSpc>
                      </a:pPr>
                      <a:r>
                        <a:rPr lang="en-GB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VK5</a:t>
                      </a:r>
                      <a:endParaRPr lang="en-GB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398645524"/>
                  </a:ext>
                </a:extLst>
              </a:tr>
              <a:tr h="447472">
                <a:tc>
                  <a:txBody>
                    <a:bodyPr/>
                    <a:lstStyle/>
                    <a:p>
                      <a:pPr indent="353060" algn="ctr">
                        <a:lnSpc>
                          <a:spcPct val="200000"/>
                        </a:lnSpc>
                      </a:pPr>
                      <a:r>
                        <a:rPr lang="en-GB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GB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indent="353060" algn="ctr">
                        <a:lnSpc>
                          <a:spcPct val="200000"/>
                        </a:lnSpc>
                      </a:pPr>
                      <a:r>
                        <a:rPr lang="en-GB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Trap</a:t>
                      </a:r>
                      <a:endParaRPr lang="en-GB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indent="353060" algn="r">
                        <a:lnSpc>
                          <a:spcPct val="200000"/>
                        </a:lnSpc>
                      </a:pPr>
                      <a:r>
                        <a:rPr lang="en-GB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House</a:t>
                      </a:r>
                      <a:endParaRPr lang="en-GB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gridSpan="2">
                  <a:txBody>
                    <a:bodyPr/>
                    <a:lstStyle/>
                    <a:p>
                      <a:pPr indent="353060" algn="ctr">
                        <a:lnSpc>
                          <a:spcPct val="200000"/>
                        </a:lnSpc>
                      </a:pPr>
                      <a:r>
                        <a:rPr lang="en-GB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House</a:t>
                      </a:r>
                      <a:endParaRPr lang="en-GB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0214262"/>
                  </a:ext>
                </a:extLst>
              </a:tr>
              <a:tr h="447472">
                <a:tc>
                  <a:txBody>
                    <a:bodyPr/>
                    <a:lstStyle/>
                    <a:p>
                      <a:pPr indent="353060" algn="ctr">
                        <a:lnSpc>
                          <a:spcPct val="200000"/>
                        </a:lnSpc>
                      </a:pPr>
                      <a:r>
                        <a:rPr lang="en-GB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Aedes</a:t>
                      </a:r>
                      <a:endParaRPr lang="en-GB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353060" algn="ctr">
                        <a:lnSpc>
                          <a:spcPct val="200000"/>
                        </a:lnSpc>
                      </a:pPr>
                      <a:r>
                        <a:rPr lang="en-GB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(0%)</a:t>
                      </a:r>
                      <a:endParaRPr lang="en-GB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353060" algn="r">
                        <a:lnSpc>
                          <a:spcPct val="200000"/>
                        </a:lnSpc>
                      </a:pPr>
                      <a:r>
                        <a:rPr lang="en-GB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 (0%)</a:t>
                      </a:r>
                      <a:endParaRPr lang="en-GB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indent="353060" algn="ctr">
                        <a:lnSpc>
                          <a:spcPct val="200000"/>
                        </a:lnSpc>
                      </a:pPr>
                      <a:r>
                        <a:rPr lang="en-GB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 (0%)</a:t>
                      </a:r>
                      <a:endParaRPr lang="en-GB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6820489"/>
                  </a:ext>
                </a:extLst>
              </a:tr>
              <a:tr h="447472">
                <a:tc>
                  <a:txBody>
                    <a:bodyPr/>
                    <a:lstStyle/>
                    <a:p>
                      <a:pPr indent="353060" algn="ctr">
                        <a:lnSpc>
                          <a:spcPct val="200000"/>
                        </a:lnSpc>
                      </a:pPr>
                      <a:r>
                        <a:rPr lang="en-GB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An. coustani</a:t>
                      </a:r>
                      <a:endParaRPr lang="en-GB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353060" algn="ctr">
                        <a:lnSpc>
                          <a:spcPct val="200000"/>
                        </a:lnSpc>
                      </a:pPr>
                      <a:r>
                        <a:rPr lang="en-GB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 (2.6%)</a:t>
                      </a:r>
                      <a:endParaRPr lang="en-GB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353060" algn="r">
                        <a:lnSpc>
                          <a:spcPct val="200000"/>
                        </a:lnSpc>
                      </a:pPr>
                      <a:r>
                        <a:rPr lang="en-GB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 (4.5%)</a:t>
                      </a:r>
                      <a:endParaRPr lang="en-GB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indent="353060" algn="ctr">
                        <a:lnSpc>
                          <a:spcPct val="200000"/>
                        </a:lnSpc>
                      </a:pPr>
                      <a:r>
                        <a:rPr lang="en-GB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 (0.4%)</a:t>
                      </a:r>
                      <a:endParaRPr lang="en-GB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2323304"/>
                  </a:ext>
                </a:extLst>
              </a:tr>
              <a:tr h="447472">
                <a:tc>
                  <a:txBody>
                    <a:bodyPr/>
                    <a:lstStyle/>
                    <a:p>
                      <a:pPr indent="353060" algn="ctr">
                        <a:lnSpc>
                          <a:spcPct val="200000"/>
                        </a:lnSpc>
                      </a:pPr>
                      <a:r>
                        <a:rPr lang="en-GB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An. pharoensis</a:t>
                      </a:r>
                      <a:endParaRPr lang="en-GB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353060" algn="ctr">
                        <a:lnSpc>
                          <a:spcPct val="200000"/>
                        </a:lnSpc>
                      </a:pPr>
                      <a:r>
                        <a:rPr lang="en-GB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71 (6.0%)</a:t>
                      </a:r>
                      <a:endParaRPr lang="en-GB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353060" algn="r">
                        <a:lnSpc>
                          <a:spcPct val="200000"/>
                        </a:lnSpc>
                      </a:pPr>
                      <a:r>
                        <a:rPr lang="en-GB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 (6.7%)</a:t>
                      </a:r>
                      <a:endParaRPr lang="en-GB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indent="353060" algn="ctr">
                        <a:lnSpc>
                          <a:spcPct val="200000"/>
                        </a:lnSpc>
                      </a:pPr>
                      <a:r>
                        <a:rPr lang="en-GB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 (4.2%)</a:t>
                      </a:r>
                      <a:endParaRPr lang="en-GB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4256850"/>
                  </a:ext>
                </a:extLst>
              </a:tr>
              <a:tr h="447472">
                <a:tc>
                  <a:txBody>
                    <a:bodyPr/>
                    <a:lstStyle/>
                    <a:p>
                      <a:pPr indent="353060" algn="ctr">
                        <a:lnSpc>
                          <a:spcPct val="200000"/>
                        </a:lnSpc>
                      </a:pPr>
                      <a:r>
                        <a:rPr lang="en-GB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An. rufipes</a:t>
                      </a:r>
                      <a:endParaRPr lang="en-GB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353060" algn="ctr">
                        <a:lnSpc>
                          <a:spcPct val="200000"/>
                        </a:lnSpc>
                      </a:pPr>
                      <a:r>
                        <a:rPr lang="en-GB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 (0%)</a:t>
                      </a:r>
                      <a:endParaRPr lang="en-GB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353060" algn="r">
                        <a:lnSpc>
                          <a:spcPct val="200000"/>
                        </a:lnSpc>
                      </a:pPr>
                      <a:r>
                        <a:rPr lang="en-GB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 (0%)</a:t>
                      </a:r>
                      <a:endParaRPr lang="en-GB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indent="353060" algn="ctr">
                        <a:lnSpc>
                          <a:spcPct val="200000"/>
                        </a:lnSpc>
                      </a:pPr>
                      <a:r>
                        <a:rPr lang="en-GB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(0.1%)</a:t>
                      </a:r>
                      <a:endParaRPr lang="en-GB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3814968"/>
                  </a:ext>
                </a:extLst>
              </a:tr>
              <a:tr h="447472">
                <a:tc>
                  <a:txBody>
                    <a:bodyPr/>
                    <a:lstStyle/>
                    <a:p>
                      <a:pPr indent="353060" algn="ctr">
                        <a:lnSpc>
                          <a:spcPct val="200000"/>
                        </a:lnSpc>
                      </a:pPr>
                      <a:r>
                        <a:rPr lang="en-GB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Culex</a:t>
                      </a:r>
                      <a:endParaRPr lang="en-GB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353060" algn="ctr">
                        <a:lnSpc>
                          <a:spcPct val="200000"/>
                        </a:lnSpc>
                      </a:pPr>
                      <a:r>
                        <a:rPr lang="en-GB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1021 (87.3%)</a:t>
                      </a:r>
                      <a:endParaRPr lang="en-GB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353060" algn="r">
                        <a:lnSpc>
                          <a:spcPct val="200000"/>
                        </a:lnSpc>
                      </a:pPr>
                      <a:r>
                        <a:rPr lang="en-GB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78 (87.6%)</a:t>
                      </a:r>
                      <a:endParaRPr lang="en-GB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indent="353060" algn="ctr">
                        <a:lnSpc>
                          <a:spcPct val="200000"/>
                        </a:lnSpc>
                      </a:pPr>
                      <a:r>
                        <a:rPr lang="en-GB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620 (87.7%)</a:t>
                      </a:r>
                      <a:endParaRPr lang="en-GB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5581370"/>
                  </a:ext>
                </a:extLst>
              </a:tr>
              <a:tr h="447472">
                <a:tc>
                  <a:txBody>
                    <a:bodyPr/>
                    <a:lstStyle/>
                    <a:p>
                      <a:pPr indent="353060" algn="ctr">
                        <a:lnSpc>
                          <a:spcPct val="200000"/>
                        </a:lnSpc>
                      </a:pPr>
                      <a:r>
                        <a:rPr lang="en-GB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Mansonia</a:t>
                      </a:r>
                      <a:endParaRPr lang="en-GB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353060" algn="ctr">
                        <a:lnSpc>
                          <a:spcPct val="200000"/>
                        </a:lnSpc>
                      </a:pPr>
                      <a:r>
                        <a:rPr lang="en-GB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46 (4.1%)</a:t>
                      </a:r>
                      <a:endParaRPr lang="en-GB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353060" algn="r">
                        <a:lnSpc>
                          <a:spcPct val="200000"/>
                        </a:lnSpc>
                      </a:pPr>
                      <a:r>
                        <a:rPr lang="en-GB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(1.1%)</a:t>
                      </a:r>
                      <a:endParaRPr lang="en-GB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indent="353060" algn="ctr">
                        <a:lnSpc>
                          <a:spcPct val="200000"/>
                        </a:lnSpc>
                      </a:pPr>
                      <a:r>
                        <a:rPr lang="en-GB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 (0.4%)</a:t>
                      </a:r>
                      <a:endParaRPr lang="en-GB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721917"/>
                  </a:ext>
                </a:extLst>
              </a:tr>
              <a:tr h="447472">
                <a:tc>
                  <a:txBody>
                    <a:bodyPr/>
                    <a:lstStyle/>
                    <a:p>
                      <a:pPr indent="353060" algn="ctr">
                        <a:lnSpc>
                          <a:spcPct val="200000"/>
                        </a:lnSpc>
                      </a:pPr>
                      <a:r>
                        <a:rPr lang="en-GB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</a:t>
                      </a:r>
                      <a:endParaRPr lang="en-GB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indent="353060" algn="ctr">
                        <a:lnSpc>
                          <a:spcPct val="200000"/>
                        </a:lnSpc>
                      </a:pPr>
                      <a:r>
                        <a:rPr lang="en-GB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1169</a:t>
                      </a:r>
                      <a:endParaRPr lang="en-GB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indent="353060" algn="r">
                        <a:lnSpc>
                          <a:spcPct val="200000"/>
                        </a:lnSpc>
                      </a:pPr>
                      <a:r>
                        <a:rPr lang="en-GB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89</a:t>
                      </a:r>
                      <a:endParaRPr lang="en-GB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indent="353060" algn="ctr">
                        <a:lnSpc>
                          <a:spcPct val="200000"/>
                        </a:lnSpc>
                      </a:pPr>
                      <a:r>
                        <a:rPr lang="en-GB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707</a:t>
                      </a:r>
                      <a:endParaRPr lang="en-GB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1854342"/>
                  </a:ext>
                </a:extLst>
              </a:tr>
            </a:tbl>
          </a:graphicData>
        </a:graphic>
      </p:graphicFrame>
      <p:sp>
        <p:nvSpPr>
          <p:cNvPr id="3" name="Rectangle 2">
            <a:extLst>
              <a:ext uri="{FF2B5EF4-FFF2-40B4-BE49-F238E27FC236}">
                <a16:creationId xmlns:a16="http://schemas.microsoft.com/office/drawing/2014/main" id="{3AE97FAA-EB7C-BB4E-8A22-A2002751CDC5}"/>
              </a:ext>
            </a:extLst>
          </p:cNvPr>
          <p:cNvSpPr/>
          <p:nvPr/>
        </p:nvSpPr>
        <p:spPr>
          <a:xfrm>
            <a:off x="1049868" y="276910"/>
            <a:ext cx="1028012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400" b="1" dirty="0">
                <a:latin typeface="Times New Roman" panose="02020603050405020304" pitchFamily="18" charset="0"/>
                <a:ea typeface="Calibri" panose="020F0502020204030204" pitchFamily="34" charset="0"/>
              </a:rPr>
              <a:t>Table 4: </a:t>
            </a:r>
            <a:r>
              <a:rPr lang="en-GB" sz="1400" b="1" dirty="0">
                <a:latin typeface="Times New Roman" panose="02020603050405020304" pitchFamily="18" charset="0"/>
              </a:rPr>
              <a:t>Numbers and proportions of other mosquito species caught in trap and house in VK3 and VK5 over the study period </a:t>
            </a:r>
            <a:endParaRPr lang="en-US" sz="1400" b="1" dirty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99366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C91AB099-854A-C1BB-A816-9733A28F05F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13591158"/>
              </p:ext>
            </p:extLst>
          </p:nvPr>
        </p:nvGraphicFramePr>
        <p:xfrm>
          <a:off x="1318161" y="1250043"/>
          <a:ext cx="8478983" cy="3603405"/>
        </p:xfrm>
        <a:graphic>
          <a:graphicData uri="http://schemas.openxmlformats.org/drawingml/2006/table">
            <a:tbl>
              <a:tblPr>
                <a:tableStyleId>{C083E6E3-FA7D-4D7B-A595-EF9225AFEA82}</a:tableStyleId>
              </a:tblPr>
              <a:tblGrid>
                <a:gridCol w="1317125">
                  <a:extLst>
                    <a:ext uri="{9D8B030D-6E8A-4147-A177-3AD203B41FA5}">
                      <a16:colId xmlns:a16="http://schemas.microsoft.com/office/drawing/2014/main" val="1889856001"/>
                    </a:ext>
                  </a:extLst>
                </a:gridCol>
                <a:gridCol w="1193643">
                  <a:extLst>
                    <a:ext uri="{9D8B030D-6E8A-4147-A177-3AD203B41FA5}">
                      <a16:colId xmlns:a16="http://schemas.microsoft.com/office/drawing/2014/main" val="446513334"/>
                    </a:ext>
                  </a:extLst>
                </a:gridCol>
                <a:gridCol w="1193643">
                  <a:extLst>
                    <a:ext uri="{9D8B030D-6E8A-4147-A177-3AD203B41FA5}">
                      <a16:colId xmlns:a16="http://schemas.microsoft.com/office/drawing/2014/main" val="144378522"/>
                    </a:ext>
                  </a:extLst>
                </a:gridCol>
                <a:gridCol w="1193643">
                  <a:extLst>
                    <a:ext uri="{9D8B030D-6E8A-4147-A177-3AD203B41FA5}">
                      <a16:colId xmlns:a16="http://schemas.microsoft.com/office/drawing/2014/main" val="2887850747"/>
                    </a:ext>
                  </a:extLst>
                </a:gridCol>
                <a:gridCol w="1193643">
                  <a:extLst>
                    <a:ext uri="{9D8B030D-6E8A-4147-A177-3AD203B41FA5}">
                      <a16:colId xmlns:a16="http://schemas.microsoft.com/office/drawing/2014/main" val="4063248526"/>
                    </a:ext>
                  </a:extLst>
                </a:gridCol>
                <a:gridCol w="1193643">
                  <a:extLst>
                    <a:ext uri="{9D8B030D-6E8A-4147-A177-3AD203B41FA5}">
                      <a16:colId xmlns:a16="http://schemas.microsoft.com/office/drawing/2014/main" val="485879920"/>
                    </a:ext>
                  </a:extLst>
                </a:gridCol>
                <a:gridCol w="1193643">
                  <a:extLst>
                    <a:ext uri="{9D8B030D-6E8A-4147-A177-3AD203B41FA5}">
                      <a16:colId xmlns:a16="http://schemas.microsoft.com/office/drawing/2014/main" val="235927365"/>
                    </a:ext>
                  </a:extLst>
                </a:gridCol>
              </a:tblGrid>
              <a:tr h="720681"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1" u="none" strike="noStrike" dirty="0">
                          <a:effectLst/>
                        </a:rPr>
                        <a:t>Village</a:t>
                      </a:r>
                      <a:endParaRPr lang="en-GB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T w="12700" cmpd="sng">
                      <a:noFill/>
                    </a:lnT>
                  </a:tcPr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GB" sz="1200" b="1" u="none" strike="noStrike" dirty="0">
                          <a:effectLst/>
                        </a:rPr>
                        <a:t>VK3</a:t>
                      </a:r>
                      <a:endParaRPr lang="en-GB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GB" sz="1200" b="1" u="none" strike="noStrike" dirty="0">
                          <a:effectLst/>
                        </a:rPr>
                        <a:t>VK5</a:t>
                      </a:r>
                      <a:endParaRPr lang="en-GB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1092484"/>
                  </a:ext>
                </a:extLst>
              </a:tr>
              <a:tr h="720681"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Status/Period</a:t>
                      </a:r>
                      <a:endParaRPr lang="en-GB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Unfed</a:t>
                      </a:r>
                      <a:endParaRPr lang="en-GB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Blood fed</a:t>
                      </a:r>
                      <a:endParaRPr lang="en-GB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Gravid</a:t>
                      </a:r>
                      <a:endParaRPr lang="en-GB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Unfed</a:t>
                      </a:r>
                      <a:endParaRPr lang="en-GB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Blood fed</a:t>
                      </a:r>
                      <a:endParaRPr lang="en-GB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Gravid</a:t>
                      </a:r>
                      <a:endParaRPr lang="en-GB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4177232987"/>
                  </a:ext>
                </a:extLst>
              </a:tr>
              <a:tr h="720681"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August</a:t>
                      </a:r>
                      <a:endParaRPr lang="en-GB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318 (34%) 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430 (47%)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173 (19%)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1055 (39%)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1093 (40%)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565 (21%)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563232127"/>
                  </a:ext>
                </a:extLst>
              </a:tr>
              <a:tr h="720681"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September</a:t>
                      </a:r>
                      <a:endParaRPr lang="en-GB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865 (36%)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1309 (55%)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212 (9%)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1037 (43%)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1215 (50%)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178 (7%)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83367209"/>
                  </a:ext>
                </a:extLst>
              </a:tr>
              <a:tr h="720681"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October</a:t>
                      </a:r>
                      <a:endParaRPr lang="en-GB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1075 (47%)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1044 (45%)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178 (8%)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1426 (39%)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1398 (38%)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852 (23)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937162319"/>
                  </a:ext>
                </a:extLst>
              </a:tr>
            </a:tbl>
          </a:graphicData>
        </a:graphic>
      </p:graphicFrame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C563F74A-6C68-252A-8AB7-814D869C4C8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82030365"/>
              </p:ext>
            </p:extLst>
          </p:nvPr>
        </p:nvGraphicFramePr>
        <p:xfrm>
          <a:off x="1508166" y="2173185"/>
          <a:ext cx="8288975" cy="558139"/>
        </p:xfrm>
        <a:graphic>
          <a:graphicData uri="http://schemas.openxmlformats.org/drawingml/2006/table">
            <a:tbl>
              <a:tblPr/>
              <a:tblGrid>
                <a:gridCol w="8288975">
                  <a:extLst>
                    <a:ext uri="{9D8B030D-6E8A-4147-A177-3AD203B41FA5}">
                      <a16:colId xmlns:a16="http://schemas.microsoft.com/office/drawing/2014/main" val="2435164790"/>
                    </a:ext>
                  </a:extLst>
                </a:gridCol>
              </a:tblGrid>
              <a:tr h="55813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15101863"/>
                  </a:ext>
                </a:extLst>
              </a:tr>
            </a:tbl>
          </a:graphicData>
        </a:graphic>
      </p:graphicFrame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FC7AD617-21EA-CF1A-467E-114EDC78C27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81435311"/>
              </p:ext>
            </p:extLst>
          </p:nvPr>
        </p:nvGraphicFramePr>
        <p:xfrm>
          <a:off x="1508167" y="1638795"/>
          <a:ext cx="8312728" cy="447700"/>
        </p:xfrm>
        <a:graphic>
          <a:graphicData uri="http://schemas.openxmlformats.org/drawingml/2006/table">
            <a:tbl>
              <a:tblPr/>
              <a:tblGrid>
                <a:gridCol w="8312728">
                  <a:extLst>
                    <a:ext uri="{9D8B030D-6E8A-4147-A177-3AD203B41FA5}">
                      <a16:colId xmlns:a16="http://schemas.microsoft.com/office/drawing/2014/main" val="4034489536"/>
                    </a:ext>
                  </a:extLst>
                </a:gridCol>
              </a:tblGrid>
              <a:tr h="447700">
                <a:tc>
                  <a:txBody>
                    <a:bodyPr/>
                    <a:lstStyle/>
                    <a:p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875198702"/>
                  </a:ext>
                </a:extLst>
              </a:tr>
            </a:tbl>
          </a:graphicData>
        </a:graphic>
      </p:graphicFrame>
      <p:sp>
        <p:nvSpPr>
          <p:cNvPr id="8" name="Rectangle 7">
            <a:extLst>
              <a:ext uri="{FF2B5EF4-FFF2-40B4-BE49-F238E27FC236}">
                <a16:creationId xmlns:a16="http://schemas.microsoft.com/office/drawing/2014/main" id="{64E0C599-3172-0603-7AC6-949DA75E771C}"/>
              </a:ext>
            </a:extLst>
          </p:cNvPr>
          <p:cNvSpPr/>
          <p:nvPr/>
        </p:nvSpPr>
        <p:spPr>
          <a:xfrm>
            <a:off x="166256" y="477659"/>
            <a:ext cx="11756570" cy="3809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53060" algn="just">
              <a:lnSpc>
                <a:spcPct val="150000"/>
              </a:lnSpc>
            </a:pPr>
            <a:r>
              <a:rPr lang="en-GB" sz="1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Table 5: </a:t>
            </a:r>
            <a:r>
              <a:rPr lang="en-GB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Assessment of mosquitoes collected through pyrethrum spray catch over three months of study period in VK3 and VK5</a:t>
            </a:r>
          </a:p>
        </p:txBody>
      </p:sp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566CB974-2B2D-AF34-9075-E5761B15FA8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87502201"/>
              </p:ext>
            </p:extLst>
          </p:nvPr>
        </p:nvGraphicFramePr>
        <p:xfrm>
          <a:off x="1496294" y="5051008"/>
          <a:ext cx="8526482" cy="447269"/>
        </p:xfrm>
        <a:graphic>
          <a:graphicData uri="http://schemas.openxmlformats.org/drawingml/2006/table">
            <a:tbl>
              <a:tblPr/>
              <a:tblGrid>
                <a:gridCol w="8526482">
                  <a:extLst>
                    <a:ext uri="{9D8B030D-6E8A-4147-A177-3AD203B41FA5}">
                      <a16:colId xmlns:a16="http://schemas.microsoft.com/office/drawing/2014/main" val="906601253"/>
                    </a:ext>
                  </a:extLst>
                </a:gridCol>
              </a:tblGrid>
              <a:tr h="447269">
                <a:tc>
                  <a:txBody>
                    <a:bodyPr/>
                    <a:lstStyle/>
                    <a:p>
                      <a:r>
                        <a:rPr lang="en-US" sz="120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b="1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Total                        </a:t>
                      </a:r>
                      <a:r>
                        <a:rPr lang="en-US" sz="120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2258 ( 40%)          2783 (50%)               563 (10%)           3518 (40%)             3706 (42%)               1595 (18%)</a:t>
                      </a:r>
                    </a:p>
                  </a:txBody>
                  <a:tcPr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5324406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518064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D3304761-0148-A44C-A65F-6EB2EB5DDBF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94457623"/>
              </p:ext>
            </p:extLst>
          </p:nvPr>
        </p:nvGraphicFramePr>
        <p:xfrm>
          <a:off x="1099262" y="1853296"/>
          <a:ext cx="9379553" cy="3004501"/>
        </p:xfrm>
        <a:graphic>
          <a:graphicData uri="http://schemas.openxmlformats.org/drawingml/2006/table">
            <a:tbl>
              <a:tblPr firstRow="1" firstCol="1" bandRow="1">
                <a:tableStyleId>{F2DE63D5-997A-4646-A377-4702673A728D}</a:tableStyleId>
              </a:tblPr>
              <a:tblGrid>
                <a:gridCol w="1240495">
                  <a:extLst>
                    <a:ext uri="{9D8B030D-6E8A-4147-A177-3AD203B41FA5}">
                      <a16:colId xmlns:a16="http://schemas.microsoft.com/office/drawing/2014/main" val="1250965124"/>
                    </a:ext>
                  </a:extLst>
                </a:gridCol>
                <a:gridCol w="904641">
                  <a:extLst>
                    <a:ext uri="{9D8B030D-6E8A-4147-A177-3AD203B41FA5}">
                      <a16:colId xmlns:a16="http://schemas.microsoft.com/office/drawing/2014/main" val="3970102823"/>
                    </a:ext>
                  </a:extLst>
                </a:gridCol>
                <a:gridCol w="1029232">
                  <a:extLst>
                    <a:ext uri="{9D8B030D-6E8A-4147-A177-3AD203B41FA5}">
                      <a16:colId xmlns:a16="http://schemas.microsoft.com/office/drawing/2014/main" val="2311569901"/>
                    </a:ext>
                  </a:extLst>
                </a:gridCol>
                <a:gridCol w="1029232">
                  <a:extLst>
                    <a:ext uri="{9D8B030D-6E8A-4147-A177-3AD203B41FA5}">
                      <a16:colId xmlns:a16="http://schemas.microsoft.com/office/drawing/2014/main" val="3434902977"/>
                    </a:ext>
                  </a:extLst>
                </a:gridCol>
                <a:gridCol w="1152018">
                  <a:extLst>
                    <a:ext uri="{9D8B030D-6E8A-4147-A177-3AD203B41FA5}">
                      <a16:colId xmlns:a16="http://schemas.microsoft.com/office/drawing/2014/main" val="2843984230"/>
                    </a:ext>
                  </a:extLst>
                </a:gridCol>
                <a:gridCol w="1280219">
                  <a:extLst>
                    <a:ext uri="{9D8B030D-6E8A-4147-A177-3AD203B41FA5}">
                      <a16:colId xmlns:a16="http://schemas.microsoft.com/office/drawing/2014/main" val="3450401462"/>
                    </a:ext>
                  </a:extLst>
                </a:gridCol>
                <a:gridCol w="1430993">
                  <a:extLst>
                    <a:ext uri="{9D8B030D-6E8A-4147-A177-3AD203B41FA5}">
                      <a16:colId xmlns:a16="http://schemas.microsoft.com/office/drawing/2014/main" val="900021065"/>
                    </a:ext>
                  </a:extLst>
                </a:gridCol>
                <a:gridCol w="1312723">
                  <a:extLst>
                    <a:ext uri="{9D8B030D-6E8A-4147-A177-3AD203B41FA5}">
                      <a16:colId xmlns:a16="http://schemas.microsoft.com/office/drawing/2014/main" val="4242648290"/>
                    </a:ext>
                  </a:extLst>
                </a:gridCol>
              </a:tblGrid>
              <a:tr h="771151">
                <a:tc>
                  <a:txBody>
                    <a:bodyPr/>
                    <a:lstStyle/>
                    <a:p>
                      <a:pPr indent="353060" algn="just">
                        <a:lnSpc>
                          <a:spcPct val="150000"/>
                        </a:lnSpc>
                      </a:pPr>
                      <a:r>
                        <a:rPr lang="en-GB" sz="1200" dirty="0">
                          <a:effectLst/>
                        </a:rPr>
                        <a:t> </a:t>
                      </a:r>
                    </a:p>
                    <a:p>
                      <a:pPr indent="353060" algn="just">
                        <a:lnSpc>
                          <a:spcPct val="150000"/>
                        </a:lnSpc>
                      </a:pPr>
                      <a:r>
                        <a:rPr lang="fr-FR" sz="1200" dirty="0">
                          <a:effectLst/>
                        </a:rPr>
                        <a:t>Village </a:t>
                      </a:r>
                      <a:endParaRPr lang="en-GB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353060" algn="just">
                        <a:lnSpc>
                          <a:spcPct val="150000"/>
                        </a:lnSpc>
                      </a:pPr>
                      <a:r>
                        <a:rPr lang="fr-FR" sz="1200" dirty="0">
                          <a:effectLst/>
                        </a:rPr>
                        <a:t>rate </a:t>
                      </a:r>
                      <a:endParaRPr lang="en-GB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353060" algn="just">
                        <a:lnSpc>
                          <a:spcPct val="150000"/>
                        </a:lnSpc>
                      </a:pPr>
                      <a:r>
                        <a:rPr lang="fr-FR" sz="1200" dirty="0">
                          <a:effectLst/>
                        </a:rPr>
                        <a:t>se</a:t>
                      </a:r>
                      <a:endParaRPr lang="en-GB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353060" algn="just">
                        <a:lnSpc>
                          <a:spcPct val="150000"/>
                        </a:lnSpc>
                      </a:pPr>
                      <a:r>
                        <a:rPr lang="fr-FR" sz="1200" dirty="0" err="1">
                          <a:effectLst/>
                        </a:rPr>
                        <a:t>df</a:t>
                      </a:r>
                      <a:endParaRPr lang="en-GB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353060" algn="just">
                        <a:lnSpc>
                          <a:spcPct val="150000"/>
                        </a:lnSpc>
                      </a:pPr>
                      <a:r>
                        <a:rPr lang="fr-FR" sz="1200" dirty="0" err="1">
                          <a:effectLst/>
                        </a:rPr>
                        <a:t>lower</a:t>
                      </a:r>
                      <a:r>
                        <a:rPr lang="fr-FR" sz="1200" dirty="0">
                          <a:effectLst/>
                        </a:rPr>
                        <a:t> CL</a:t>
                      </a:r>
                      <a:endParaRPr lang="en-GB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353060" algn="just">
                        <a:lnSpc>
                          <a:spcPct val="150000"/>
                        </a:lnSpc>
                      </a:pPr>
                      <a:r>
                        <a:rPr lang="fr-FR" sz="1200" dirty="0" err="1">
                          <a:effectLst/>
                        </a:rPr>
                        <a:t>upper</a:t>
                      </a:r>
                      <a:r>
                        <a:rPr lang="fr-FR" sz="1200" dirty="0">
                          <a:effectLst/>
                        </a:rPr>
                        <a:t> CL</a:t>
                      </a:r>
                      <a:endParaRPr lang="en-GB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353060" algn="just">
                        <a:lnSpc>
                          <a:spcPct val="150000"/>
                        </a:lnSpc>
                      </a:pPr>
                      <a:r>
                        <a:rPr lang="fr-FR" sz="1200" dirty="0" err="1">
                          <a:effectLst/>
                        </a:rPr>
                        <a:t>t</a:t>
                      </a:r>
                      <a:r>
                        <a:rPr lang="fr-FR" sz="1200" dirty="0">
                          <a:effectLst/>
                        </a:rPr>
                        <a:t>-ratio</a:t>
                      </a:r>
                      <a:endParaRPr lang="en-GB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353060" algn="just">
                        <a:lnSpc>
                          <a:spcPct val="150000"/>
                        </a:lnSpc>
                      </a:pPr>
                      <a:r>
                        <a:rPr lang="fr-FR" sz="1200" dirty="0">
                          <a:effectLst/>
                        </a:rPr>
                        <a:t>p-value</a:t>
                      </a:r>
                      <a:endParaRPr lang="en-GB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14714433"/>
                  </a:ext>
                </a:extLst>
              </a:tr>
              <a:tr h="744450">
                <a:tc>
                  <a:txBody>
                    <a:bodyPr/>
                    <a:lstStyle/>
                    <a:p>
                      <a:pPr indent="353060" algn="just">
                        <a:lnSpc>
                          <a:spcPct val="150000"/>
                        </a:lnSpc>
                      </a:pPr>
                      <a:r>
                        <a:rPr lang="fr-FR" sz="1200" dirty="0">
                          <a:effectLst/>
                        </a:rPr>
                        <a:t>VK5</a:t>
                      </a:r>
                      <a:endParaRPr lang="en-GB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635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indent="353060" algn="just">
                        <a:lnSpc>
                          <a:spcPct val="150000"/>
                        </a:lnSpc>
                      </a:pPr>
                      <a:r>
                        <a:rPr lang="fr-FR" sz="1200" dirty="0">
                          <a:effectLst/>
                        </a:rPr>
                        <a:t>64.4</a:t>
                      </a:r>
                      <a:endParaRPr lang="en-GB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353060" algn="just">
                        <a:lnSpc>
                          <a:spcPct val="150000"/>
                        </a:lnSpc>
                      </a:pPr>
                      <a:r>
                        <a:rPr lang="fr-FR" sz="1200" dirty="0">
                          <a:effectLst/>
                        </a:rPr>
                        <a:t>7.31</a:t>
                      </a:r>
                      <a:endParaRPr lang="en-GB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353060" algn="just">
                        <a:lnSpc>
                          <a:spcPct val="150000"/>
                        </a:lnSpc>
                      </a:pPr>
                      <a:r>
                        <a:rPr lang="fr-FR" sz="1200" dirty="0">
                          <a:effectLst/>
                        </a:rPr>
                        <a:t>176</a:t>
                      </a:r>
                      <a:endParaRPr lang="en-GB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353060" algn="just">
                        <a:lnSpc>
                          <a:spcPct val="150000"/>
                        </a:lnSpc>
                      </a:pPr>
                      <a:r>
                        <a:rPr lang="fr-FR" sz="1200" dirty="0">
                          <a:effectLst/>
                        </a:rPr>
                        <a:t>51.5     </a:t>
                      </a:r>
                      <a:endParaRPr lang="en-GB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353060" algn="just">
                        <a:lnSpc>
                          <a:spcPct val="150000"/>
                        </a:lnSpc>
                      </a:pPr>
                      <a:r>
                        <a:rPr lang="fr-FR" sz="1200" dirty="0">
                          <a:effectLst/>
                        </a:rPr>
                        <a:t>80.6</a:t>
                      </a:r>
                      <a:endParaRPr lang="en-GB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353060" algn="just">
                        <a:lnSpc>
                          <a:spcPct val="150000"/>
                        </a:lnSpc>
                      </a:pPr>
                      <a:r>
                        <a:rPr lang="fr-FR" sz="1200" dirty="0">
                          <a:effectLst/>
                        </a:rPr>
                        <a:t>36.726</a:t>
                      </a:r>
                      <a:endParaRPr lang="en-GB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353060" algn="just">
                        <a:lnSpc>
                          <a:spcPct val="150000"/>
                        </a:lnSpc>
                      </a:pPr>
                      <a:r>
                        <a:rPr lang="fr-FR" sz="1200" dirty="0">
                          <a:effectLst/>
                        </a:rPr>
                        <a:t>&lt;.0001</a:t>
                      </a:r>
                      <a:endParaRPr lang="en-GB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79528320"/>
                  </a:ext>
                </a:extLst>
              </a:tr>
              <a:tr h="744450">
                <a:tc>
                  <a:txBody>
                    <a:bodyPr/>
                    <a:lstStyle/>
                    <a:p>
                      <a:pPr indent="353060" algn="just">
                        <a:lnSpc>
                          <a:spcPct val="150000"/>
                        </a:lnSpc>
                      </a:pPr>
                      <a:r>
                        <a:rPr lang="fr-FR" sz="1200" dirty="0">
                          <a:effectLst/>
                        </a:rPr>
                        <a:t>VK3</a:t>
                      </a:r>
                      <a:endParaRPr lang="en-GB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635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indent="353060" algn="just">
                        <a:lnSpc>
                          <a:spcPct val="150000"/>
                        </a:lnSpc>
                      </a:pPr>
                      <a:r>
                        <a:rPr lang="fr-FR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97.3</a:t>
                      </a:r>
                      <a:endParaRPr lang="en-GB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353060" algn="just">
                        <a:lnSpc>
                          <a:spcPct val="150000"/>
                        </a:lnSpc>
                      </a:pPr>
                      <a:r>
                        <a:rPr lang="fr-FR" sz="1200" dirty="0">
                          <a:effectLst/>
                        </a:rPr>
                        <a:t>11.01</a:t>
                      </a:r>
                      <a:endParaRPr lang="en-GB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353060" algn="just">
                        <a:lnSpc>
                          <a:spcPct val="150000"/>
                        </a:lnSpc>
                      </a:pPr>
                      <a:r>
                        <a:rPr lang="fr-FR" sz="1200" dirty="0">
                          <a:effectLst/>
                        </a:rPr>
                        <a:t>176</a:t>
                      </a:r>
                      <a:endParaRPr lang="en-GB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353060" algn="just">
                        <a:lnSpc>
                          <a:spcPct val="150000"/>
                        </a:lnSpc>
                      </a:pPr>
                      <a:r>
                        <a:rPr lang="fr-FR" sz="1200" dirty="0">
                          <a:effectLst/>
                        </a:rPr>
                        <a:t>77.8    </a:t>
                      </a:r>
                      <a:endParaRPr lang="en-GB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353060" algn="just">
                        <a:lnSpc>
                          <a:spcPct val="150000"/>
                        </a:lnSpc>
                      </a:pPr>
                      <a:r>
                        <a:rPr lang="fr-FR" sz="1200" dirty="0">
                          <a:effectLst/>
                        </a:rPr>
                        <a:t>121.7</a:t>
                      </a:r>
                      <a:endParaRPr lang="en-GB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353060" algn="just">
                        <a:lnSpc>
                          <a:spcPct val="150000"/>
                        </a:lnSpc>
                      </a:pPr>
                      <a:r>
                        <a:rPr lang="fr-FR" sz="1200" dirty="0">
                          <a:effectLst/>
                        </a:rPr>
                        <a:t>40.465</a:t>
                      </a:r>
                      <a:endParaRPr lang="en-GB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353060" algn="just">
                        <a:lnSpc>
                          <a:spcPct val="150000"/>
                        </a:lnSpc>
                      </a:pPr>
                      <a:r>
                        <a:rPr lang="fr-FR" sz="1200" dirty="0">
                          <a:effectLst/>
                        </a:rPr>
                        <a:t>&lt;.0001</a:t>
                      </a:r>
                      <a:endParaRPr lang="en-GB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295422535"/>
                  </a:ext>
                </a:extLst>
              </a:tr>
              <a:tr h="744450">
                <a:tc>
                  <a:txBody>
                    <a:bodyPr/>
                    <a:lstStyle/>
                    <a:p>
                      <a:pPr indent="353060" algn="just">
                        <a:lnSpc>
                          <a:spcPct val="150000"/>
                        </a:lnSpc>
                      </a:pPr>
                      <a:r>
                        <a:rPr lang="fr-FR" sz="1200" dirty="0">
                          <a:effectLst/>
                        </a:rPr>
                        <a:t>VK5/VK3</a:t>
                      </a:r>
                      <a:endParaRPr lang="en-GB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635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indent="353060" algn="just">
                        <a:lnSpc>
                          <a:spcPct val="150000"/>
                        </a:lnSpc>
                      </a:pPr>
                      <a:r>
                        <a:rPr lang="fr-FR" sz="1200" dirty="0">
                          <a:effectLst/>
                        </a:rPr>
                        <a:t>0.662</a:t>
                      </a:r>
                      <a:endParaRPr lang="en-GB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353060" algn="just">
                        <a:lnSpc>
                          <a:spcPct val="150000"/>
                        </a:lnSpc>
                      </a:pPr>
                      <a:r>
                        <a:rPr lang="fr-FR" sz="1200" dirty="0">
                          <a:effectLst/>
                        </a:rPr>
                        <a:t>0.0113</a:t>
                      </a:r>
                      <a:endParaRPr lang="en-GB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353060" algn="just">
                        <a:lnSpc>
                          <a:spcPct val="150000"/>
                        </a:lnSpc>
                      </a:pPr>
                      <a:r>
                        <a:rPr lang="fr-FR" sz="1200" dirty="0">
                          <a:effectLst/>
                        </a:rPr>
                        <a:t>176</a:t>
                      </a:r>
                      <a:endParaRPr lang="en-GB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353060" algn="just">
                        <a:lnSpc>
                          <a:spcPct val="150000"/>
                        </a:lnSpc>
                      </a:pPr>
                      <a:r>
                        <a:rPr lang="fr-FR" sz="1200" dirty="0">
                          <a:effectLst/>
                        </a:rPr>
                        <a:t>0.64    </a:t>
                      </a:r>
                      <a:endParaRPr lang="en-GB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353060" algn="just">
                        <a:lnSpc>
                          <a:spcPct val="150000"/>
                        </a:lnSpc>
                      </a:pPr>
                      <a:r>
                        <a:rPr lang="fr-FR" sz="1200" dirty="0">
                          <a:effectLst/>
                        </a:rPr>
                        <a:t>0.685</a:t>
                      </a:r>
                      <a:endParaRPr lang="en-GB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353060" algn="just">
                        <a:lnSpc>
                          <a:spcPct val="150000"/>
                        </a:lnSpc>
                      </a:pPr>
                      <a:r>
                        <a:rPr lang="fr-FR" sz="1200" dirty="0">
                          <a:effectLst/>
                        </a:rPr>
                        <a:t>-24.131</a:t>
                      </a:r>
                      <a:endParaRPr lang="en-GB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353060" algn="just">
                        <a:lnSpc>
                          <a:spcPct val="150000"/>
                        </a:lnSpc>
                      </a:pPr>
                      <a:r>
                        <a:rPr lang="fr-FR" sz="1200" dirty="0">
                          <a:effectLst/>
                        </a:rPr>
                        <a:t>&lt;.0001 </a:t>
                      </a:r>
                      <a:endParaRPr lang="en-GB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823408327"/>
                  </a:ext>
                </a:extLst>
              </a:tr>
            </a:tbl>
          </a:graphicData>
        </a:graphic>
      </p:graphicFrame>
      <p:sp>
        <p:nvSpPr>
          <p:cNvPr id="6" name="Rectangle 5">
            <a:extLst>
              <a:ext uri="{FF2B5EF4-FFF2-40B4-BE49-F238E27FC236}">
                <a16:creationId xmlns:a16="http://schemas.microsoft.com/office/drawing/2014/main" id="{3CB61E3B-4D84-2F45-85CA-73B717F883C2}"/>
              </a:ext>
            </a:extLst>
          </p:cNvPr>
          <p:cNvSpPr/>
          <p:nvPr/>
        </p:nvSpPr>
        <p:spPr>
          <a:xfrm>
            <a:off x="546537" y="401855"/>
            <a:ext cx="11445765" cy="3809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53060" algn="just">
              <a:lnSpc>
                <a:spcPct val="150000"/>
              </a:lnSpc>
            </a:pPr>
            <a:r>
              <a:rPr lang="en-GB" sz="1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Table 6: Comparison</a:t>
            </a:r>
            <a:r>
              <a:rPr lang="en-GB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of the mosquito density reduction over three months of study period in VK</a:t>
            </a:r>
            <a:r>
              <a:rPr lang="en-GB" sz="1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 and VK5</a:t>
            </a:r>
            <a:endParaRPr lang="en-GB" sz="14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82148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853991E6-DAC3-2F48-A970-5D1E7FA9FA1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44012268"/>
              </p:ext>
            </p:extLst>
          </p:nvPr>
        </p:nvGraphicFramePr>
        <p:xfrm>
          <a:off x="838199" y="1805049"/>
          <a:ext cx="10185401" cy="2922594"/>
        </p:xfrm>
        <a:graphic>
          <a:graphicData uri="http://schemas.openxmlformats.org/drawingml/2006/table">
            <a:tbl>
              <a:tblPr firstRow="1" firstCol="1" bandRow="1">
                <a:tableStyleId>{F2DE63D5-997A-4646-A377-4702673A728D}</a:tableStyleId>
              </a:tblPr>
              <a:tblGrid>
                <a:gridCol w="3411244">
                  <a:extLst>
                    <a:ext uri="{9D8B030D-6E8A-4147-A177-3AD203B41FA5}">
                      <a16:colId xmlns:a16="http://schemas.microsoft.com/office/drawing/2014/main" val="1304352285"/>
                    </a:ext>
                  </a:extLst>
                </a:gridCol>
                <a:gridCol w="2073120">
                  <a:extLst>
                    <a:ext uri="{9D8B030D-6E8A-4147-A177-3AD203B41FA5}">
                      <a16:colId xmlns:a16="http://schemas.microsoft.com/office/drawing/2014/main" val="3342950481"/>
                    </a:ext>
                  </a:extLst>
                </a:gridCol>
                <a:gridCol w="2299011">
                  <a:extLst>
                    <a:ext uri="{9D8B030D-6E8A-4147-A177-3AD203B41FA5}">
                      <a16:colId xmlns:a16="http://schemas.microsoft.com/office/drawing/2014/main" val="4272356109"/>
                    </a:ext>
                  </a:extLst>
                </a:gridCol>
                <a:gridCol w="2402026">
                  <a:extLst>
                    <a:ext uri="{9D8B030D-6E8A-4147-A177-3AD203B41FA5}">
                      <a16:colId xmlns:a16="http://schemas.microsoft.com/office/drawing/2014/main" val="1511141746"/>
                    </a:ext>
                  </a:extLst>
                </a:gridCol>
              </a:tblGrid>
              <a:tr h="475013">
                <a:tc gridSpan="4">
                  <a:txBody>
                    <a:bodyPr/>
                    <a:lstStyle/>
                    <a:p>
                      <a:pPr indent="353060" algn="ctr">
                        <a:lnSpc>
                          <a:spcPct val="200000"/>
                        </a:lnSpc>
                      </a:pPr>
                      <a:r>
                        <a:rPr lang="en-GB" sz="1200" dirty="0">
                          <a:effectLst/>
                        </a:rPr>
                        <a:t>                                                                                                                 </a:t>
                      </a:r>
                      <a:r>
                        <a:rPr lang="en-US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Vallee du Kou</a:t>
                      </a:r>
                      <a:endParaRPr lang="en-GB" sz="14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6350" cap="flat" cmpd="sng" algn="ctr">
                      <a:noFill/>
                      <a:prstDash val="solid"/>
                      <a:miter lim="800000"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indent="353060" algn="ctr">
                        <a:lnSpc>
                          <a:spcPct val="200000"/>
                        </a:lnSpc>
                      </a:pPr>
                      <a:r>
                        <a:rPr lang="en-GB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       VK</a:t>
                      </a:r>
                      <a:endParaRPr lang="en-GB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2230286"/>
                  </a:ext>
                </a:extLst>
              </a:tr>
              <a:tr h="523967">
                <a:tc>
                  <a:txBody>
                    <a:bodyPr/>
                    <a:lstStyle/>
                    <a:p>
                      <a:pPr indent="353060" algn="ctr">
                        <a:lnSpc>
                          <a:spcPct val="200000"/>
                        </a:lnSpc>
                      </a:pPr>
                      <a:r>
                        <a:rPr lang="en-GB" sz="1200" dirty="0">
                          <a:effectLst/>
                        </a:rPr>
                        <a:t> </a:t>
                      </a:r>
                      <a:endParaRPr lang="en-GB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635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indent="353060" algn="ctr">
                        <a:lnSpc>
                          <a:spcPct val="200000"/>
                        </a:lnSpc>
                      </a:pPr>
                      <a:endParaRPr lang="en-GB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353060" algn="ctr" defTabSz="914400" rtl="0" eaLnBrk="1" fontAlgn="auto" latinLnBrk="0" hangingPunct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dirty="0">
                          <a:effectLst/>
                        </a:rPr>
                        <a:t>Trap</a:t>
                      </a:r>
                      <a:endParaRPr lang="en-GB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353060" algn="ctr" defTabSz="914400" rtl="0" eaLnBrk="1" fontAlgn="auto" latinLnBrk="0" hangingPunct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dirty="0">
                          <a:effectLst/>
                        </a:rPr>
                        <a:t>Room</a:t>
                      </a:r>
                      <a:endParaRPr lang="en-GB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961774788"/>
                  </a:ext>
                </a:extLst>
              </a:tr>
              <a:tr h="875680">
                <a:tc>
                  <a:txBody>
                    <a:bodyPr/>
                    <a:lstStyle/>
                    <a:p>
                      <a:pPr marL="0" indent="11113" algn="ctr">
                        <a:lnSpc>
                          <a:spcPct val="150000"/>
                        </a:lnSpc>
                        <a:tabLst/>
                      </a:pPr>
                      <a:endParaRPr lang="en-GB" sz="1200" dirty="0">
                        <a:effectLst/>
                      </a:endParaRPr>
                    </a:p>
                    <a:p>
                      <a:pPr marL="0" indent="11113" algn="ctr">
                        <a:lnSpc>
                          <a:spcPct val="150000"/>
                        </a:lnSpc>
                        <a:tabLst/>
                      </a:pPr>
                      <a:r>
                        <a:rPr lang="en-GB" sz="1200" i="1" dirty="0">
                          <a:effectLst/>
                        </a:rPr>
                        <a:t>Anopheles gambiae </a:t>
                      </a:r>
                      <a:r>
                        <a:rPr lang="en-GB" sz="1200" dirty="0">
                          <a:effectLst/>
                        </a:rPr>
                        <a:t>species</a:t>
                      </a:r>
                    </a:p>
                  </a:txBody>
                  <a:tcPr marL="68580" marR="68580" marT="0" marB="0">
                    <a:lnL w="635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indent="353060" algn="ctr">
                        <a:lnSpc>
                          <a:spcPct val="200000"/>
                        </a:lnSpc>
                      </a:pPr>
                      <a:r>
                        <a:rPr lang="en-GB" sz="1200" dirty="0">
                          <a:effectLst/>
                        </a:rPr>
                        <a:t>M form</a:t>
                      </a:r>
                    </a:p>
                    <a:p>
                      <a:pPr indent="353060" algn="ctr">
                        <a:lnSpc>
                          <a:spcPct val="200000"/>
                        </a:lnSpc>
                      </a:pPr>
                      <a:r>
                        <a:rPr lang="en-GB" sz="1200" dirty="0">
                          <a:effectLst/>
                        </a:rPr>
                        <a:t>S form</a:t>
                      </a:r>
                      <a:endParaRPr lang="en-GB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353060" algn="ctr">
                        <a:lnSpc>
                          <a:spcPct val="200000"/>
                        </a:lnSpc>
                      </a:pPr>
                      <a:r>
                        <a:rPr lang="en-GB" sz="1200" dirty="0">
                          <a:effectLst/>
                        </a:rPr>
                        <a:t>100% (192)</a:t>
                      </a:r>
                    </a:p>
                    <a:p>
                      <a:pPr indent="353060" algn="ctr">
                        <a:lnSpc>
                          <a:spcPct val="200000"/>
                        </a:lnSpc>
                      </a:pPr>
                      <a:r>
                        <a:rPr lang="en-GB" sz="1200" dirty="0">
                          <a:effectLst/>
                        </a:rPr>
                        <a:t>-</a:t>
                      </a:r>
                      <a:endParaRPr lang="en-GB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353060" algn="ctr">
                        <a:lnSpc>
                          <a:spcPct val="200000"/>
                        </a:lnSpc>
                      </a:pPr>
                      <a:r>
                        <a:rPr lang="en-GB" sz="1200" dirty="0">
                          <a:effectLst/>
                        </a:rPr>
                        <a:t>100% (231)</a:t>
                      </a:r>
                    </a:p>
                    <a:p>
                      <a:pPr indent="353060" algn="ctr">
                        <a:lnSpc>
                          <a:spcPct val="200000"/>
                        </a:lnSpc>
                      </a:pPr>
                      <a:r>
                        <a:rPr lang="en-GB" sz="1200" dirty="0">
                          <a:effectLst/>
                        </a:rPr>
                        <a:t>-</a:t>
                      </a:r>
                      <a:endParaRPr lang="en-GB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054846337"/>
                  </a:ext>
                </a:extLst>
              </a:tr>
              <a:tr h="1047934">
                <a:tc>
                  <a:txBody>
                    <a:bodyPr/>
                    <a:lstStyle/>
                    <a:p>
                      <a:pPr indent="353060" algn="ctr">
                        <a:lnSpc>
                          <a:spcPct val="150000"/>
                        </a:lnSpc>
                      </a:pPr>
                      <a:endParaRPr lang="en-GB" sz="1200" dirty="0">
                        <a:effectLst/>
                      </a:endParaRPr>
                    </a:p>
                    <a:p>
                      <a:pPr indent="353060" algn="ctr">
                        <a:lnSpc>
                          <a:spcPct val="150000"/>
                        </a:lnSpc>
                      </a:pPr>
                      <a:r>
                        <a:rPr lang="en-GB" sz="1200" dirty="0" err="1">
                          <a:effectLst/>
                        </a:rPr>
                        <a:t>Kdr</a:t>
                      </a:r>
                      <a:r>
                        <a:rPr lang="en-GB" sz="1200" dirty="0">
                          <a:effectLst/>
                        </a:rPr>
                        <a:t> frequency in species</a:t>
                      </a:r>
                      <a:endParaRPr lang="en-GB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635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indent="353060" algn="ctr">
                        <a:lnSpc>
                          <a:spcPct val="200000"/>
                        </a:lnSpc>
                      </a:pPr>
                      <a:r>
                        <a:rPr lang="en-GB" sz="1200" dirty="0">
                          <a:effectLst/>
                        </a:rPr>
                        <a:t>M form</a:t>
                      </a:r>
                    </a:p>
                    <a:p>
                      <a:pPr indent="353060" algn="ctr">
                        <a:lnSpc>
                          <a:spcPct val="200000"/>
                        </a:lnSpc>
                      </a:pPr>
                      <a:r>
                        <a:rPr lang="en-GB" sz="1200" dirty="0">
                          <a:effectLst/>
                        </a:rPr>
                        <a:t>S form</a:t>
                      </a:r>
                      <a:endParaRPr lang="en-GB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353060" algn="ctr">
                        <a:lnSpc>
                          <a:spcPct val="200000"/>
                        </a:lnSpc>
                      </a:pPr>
                      <a:r>
                        <a:rPr lang="en-GB" sz="1200" dirty="0">
                          <a:effectLst/>
                        </a:rPr>
                        <a:t>0.96</a:t>
                      </a:r>
                    </a:p>
                    <a:p>
                      <a:pPr indent="353060" algn="ctr">
                        <a:lnSpc>
                          <a:spcPct val="200000"/>
                        </a:lnSpc>
                      </a:pPr>
                      <a:r>
                        <a:rPr lang="en-GB" sz="1200" dirty="0">
                          <a:effectLst/>
                        </a:rPr>
                        <a:t>-</a:t>
                      </a:r>
                      <a:endParaRPr lang="en-GB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353060" algn="ctr">
                        <a:lnSpc>
                          <a:spcPct val="200000"/>
                        </a:lnSpc>
                      </a:pPr>
                      <a:r>
                        <a:rPr lang="en-GB" sz="1200" dirty="0">
                          <a:effectLst/>
                        </a:rPr>
                        <a:t>0.93</a:t>
                      </a:r>
                    </a:p>
                    <a:p>
                      <a:pPr indent="353060" algn="ctr">
                        <a:lnSpc>
                          <a:spcPct val="200000"/>
                        </a:lnSpc>
                      </a:pPr>
                      <a:r>
                        <a:rPr lang="en-GB" sz="1200" dirty="0">
                          <a:effectLst/>
                        </a:rPr>
                        <a:t>-</a:t>
                      </a:r>
                      <a:endParaRPr lang="en-GB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91360873"/>
                  </a:ext>
                </a:extLst>
              </a:tr>
            </a:tbl>
          </a:graphicData>
        </a:graphic>
      </p:graphicFrame>
      <p:sp>
        <p:nvSpPr>
          <p:cNvPr id="3" name="Rectangle 2">
            <a:extLst>
              <a:ext uri="{FF2B5EF4-FFF2-40B4-BE49-F238E27FC236}">
                <a16:creationId xmlns:a16="http://schemas.microsoft.com/office/drawing/2014/main" id="{DAF2323A-B6CB-F846-BB1E-0D26B77A3CC8}"/>
              </a:ext>
            </a:extLst>
          </p:cNvPr>
          <p:cNvSpPr/>
          <p:nvPr/>
        </p:nvSpPr>
        <p:spPr>
          <a:xfrm>
            <a:off x="224852" y="194557"/>
            <a:ext cx="11677338" cy="8885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53060" algn="just">
              <a:lnSpc>
                <a:spcPct val="200000"/>
              </a:lnSpc>
            </a:pPr>
            <a:r>
              <a:rPr lang="en-US" sz="1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Table 7 : </a:t>
            </a:r>
            <a:r>
              <a:rPr lang="en-GB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Assessment of mosquito species identification and allelic frequencies of </a:t>
            </a:r>
            <a:r>
              <a:rPr lang="en-GB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kdr</a:t>
            </a:r>
            <a:r>
              <a:rPr lang="en-GB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mutation in trap and house collection from </a:t>
            </a:r>
            <a:r>
              <a:rPr lang="en-GB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Vallée</a:t>
            </a:r>
            <a:r>
              <a:rPr lang="en-GB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du Kou over the study period</a:t>
            </a:r>
          </a:p>
        </p:txBody>
      </p:sp>
    </p:spTree>
    <p:extLst>
      <p:ext uri="{BB962C8B-B14F-4D97-AF65-F5344CB8AC3E}">
        <p14:creationId xmlns:p14="http://schemas.microsoft.com/office/powerpoint/2010/main" val="11205906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2A2C4B33-E22D-DB4B-A121-B7B88DA3E2C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77335854"/>
              </p:ext>
            </p:extLst>
          </p:nvPr>
        </p:nvGraphicFramePr>
        <p:xfrm>
          <a:off x="1172949" y="1130710"/>
          <a:ext cx="8726709" cy="4189064"/>
        </p:xfrm>
        <a:graphic>
          <a:graphicData uri="http://schemas.openxmlformats.org/drawingml/2006/table">
            <a:tbl>
              <a:tblPr firstRow="1" lastRow="1">
                <a:tableStyleId>{F5AB1C69-6EDB-4FF4-983F-18BD219EF322}</a:tableStyleId>
              </a:tblPr>
              <a:tblGrid>
                <a:gridCol w="2908903">
                  <a:extLst>
                    <a:ext uri="{9D8B030D-6E8A-4147-A177-3AD203B41FA5}">
                      <a16:colId xmlns:a16="http://schemas.microsoft.com/office/drawing/2014/main" val="3931683913"/>
                    </a:ext>
                  </a:extLst>
                </a:gridCol>
                <a:gridCol w="1639963">
                  <a:extLst>
                    <a:ext uri="{9D8B030D-6E8A-4147-A177-3AD203B41FA5}">
                      <a16:colId xmlns:a16="http://schemas.microsoft.com/office/drawing/2014/main" val="180470100"/>
                    </a:ext>
                  </a:extLst>
                </a:gridCol>
                <a:gridCol w="1929755">
                  <a:extLst>
                    <a:ext uri="{9D8B030D-6E8A-4147-A177-3AD203B41FA5}">
                      <a16:colId xmlns:a16="http://schemas.microsoft.com/office/drawing/2014/main" val="1312106178"/>
                    </a:ext>
                  </a:extLst>
                </a:gridCol>
                <a:gridCol w="2248088">
                  <a:extLst>
                    <a:ext uri="{9D8B030D-6E8A-4147-A177-3AD203B41FA5}">
                      <a16:colId xmlns:a16="http://schemas.microsoft.com/office/drawing/2014/main" val="689721113"/>
                    </a:ext>
                  </a:extLst>
                </a:gridCol>
              </a:tblGrid>
              <a:tr h="412261">
                <a:tc>
                  <a:txBody>
                    <a:bodyPr/>
                    <a:lstStyle/>
                    <a:p>
                      <a:pPr indent="353060" algn="just">
                        <a:lnSpc>
                          <a:spcPct val="200000"/>
                        </a:lnSpc>
                      </a:pPr>
                      <a:r>
                        <a:rPr lang="en-US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Modalities </a:t>
                      </a:r>
                      <a:endParaRPr lang="en-GB" sz="1200" dirty="0">
                        <a:solidFill>
                          <a:srgbClr val="365F9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353060" algn="just">
                        <a:lnSpc>
                          <a:spcPct val="200000"/>
                        </a:lnSpc>
                      </a:pPr>
                      <a:r>
                        <a:rPr lang="en-US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July </a:t>
                      </a:r>
                      <a:endParaRPr lang="en-GB" sz="1200" dirty="0">
                        <a:solidFill>
                          <a:srgbClr val="365F9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353060" algn="just">
                        <a:lnSpc>
                          <a:spcPct val="200000"/>
                        </a:lnSpc>
                      </a:pPr>
                      <a:r>
                        <a:rPr lang="en-US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August</a:t>
                      </a:r>
                      <a:endParaRPr lang="en-GB" sz="1200" dirty="0">
                        <a:solidFill>
                          <a:srgbClr val="365F9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353060" algn="just">
                        <a:lnSpc>
                          <a:spcPct val="200000"/>
                        </a:lnSpc>
                      </a:pPr>
                      <a:r>
                        <a:rPr lang="en-US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October</a:t>
                      </a:r>
                      <a:endParaRPr lang="en-GB" sz="1200" dirty="0">
                        <a:solidFill>
                          <a:srgbClr val="365F9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60526328"/>
                  </a:ext>
                </a:extLst>
              </a:tr>
              <a:tr h="412170">
                <a:tc>
                  <a:txBody>
                    <a:bodyPr/>
                    <a:lstStyle/>
                    <a:p>
                      <a:pPr indent="353060" algn="just">
                        <a:lnSpc>
                          <a:spcPct val="200000"/>
                        </a:lnSpc>
                      </a:pPr>
                      <a:r>
                        <a:rPr lang="en-US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Number of females </a:t>
                      </a:r>
                      <a:r>
                        <a:rPr lang="en-US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VK5</a:t>
                      </a:r>
                      <a:endParaRPr lang="en-GB" sz="1200" b="1" dirty="0">
                        <a:solidFill>
                          <a:srgbClr val="365F9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indent="353060" algn="just">
                        <a:lnSpc>
                          <a:spcPct val="200000"/>
                        </a:lnSpc>
                      </a:pPr>
                      <a:r>
                        <a:rPr lang="en-US" sz="1200" dirty="0">
                          <a:solidFill>
                            <a:srgbClr val="365F9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55</a:t>
                      </a:r>
                      <a:endParaRPr lang="en-GB" sz="1200" dirty="0">
                        <a:solidFill>
                          <a:srgbClr val="365F9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indent="353060" algn="just">
                        <a:lnSpc>
                          <a:spcPct val="200000"/>
                        </a:lnSpc>
                      </a:pPr>
                      <a:r>
                        <a:rPr lang="en-US" sz="1200" dirty="0">
                          <a:solidFill>
                            <a:srgbClr val="365F9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55</a:t>
                      </a:r>
                      <a:endParaRPr lang="en-GB" sz="1200" dirty="0">
                        <a:solidFill>
                          <a:srgbClr val="365F9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indent="353060" algn="just">
                        <a:lnSpc>
                          <a:spcPct val="200000"/>
                        </a:lnSpc>
                      </a:pPr>
                      <a:r>
                        <a:rPr lang="en-US" sz="1200" dirty="0">
                          <a:solidFill>
                            <a:srgbClr val="365F9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58</a:t>
                      </a:r>
                      <a:endParaRPr lang="en-GB" sz="1200" dirty="0">
                        <a:solidFill>
                          <a:srgbClr val="365F9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213097137"/>
                  </a:ext>
                </a:extLst>
              </a:tr>
              <a:tr h="412170">
                <a:tc>
                  <a:txBody>
                    <a:bodyPr/>
                    <a:lstStyle/>
                    <a:p>
                      <a:pPr indent="353060" algn="just">
                        <a:lnSpc>
                          <a:spcPct val="200000"/>
                        </a:lnSpc>
                      </a:pPr>
                      <a:r>
                        <a:rPr lang="en-US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Parous</a:t>
                      </a:r>
                      <a:endParaRPr lang="en-GB" sz="1200">
                        <a:solidFill>
                          <a:srgbClr val="365F9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353060" algn="just">
                        <a:lnSpc>
                          <a:spcPct val="200000"/>
                        </a:lnSpc>
                      </a:pPr>
                      <a:r>
                        <a:rPr lang="en-US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en-GB" sz="1200" dirty="0">
                        <a:solidFill>
                          <a:srgbClr val="365F9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353060" algn="just">
                        <a:lnSpc>
                          <a:spcPct val="200000"/>
                        </a:lnSpc>
                      </a:pPr>
                      <a:r>
                        <a:rPr lang="en-US" sz="1200" dirty="0">
                          <a:solidFill>
                            <a:srgbClr val="365F9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en-GB" sz="1200" dirty="0">
                        <a:solidFill>
                          <a:srgbClr val="365F9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353060" algn="just">
                        <a:lnSpc>
                          <a:spcPct val="200000"/>
                        </a:lnSpc>
                      </a:pPr>
                      <a:r>
                        <a:rPr lang="en-US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</a:t>
                      </a:r>
                      <a:endParaRPr lang="en-GB" sz="1200">
                        <a:solidFill>
                          <a:srgbClr val="365F9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937857077"/>
                  </a:ext>
                </a:extLst>
              </a:tr>
              <a:tr h="412170">
                <a:tc>
                  <a:txBody>
                    <a:bodyPr/>
                    <a:lstStyle/>
                    <a:p>
                      <a:pPr indent="353060" algn="just">
                        <a:lnSpc>
                          <a:spcPct val="200000"/>
                        </a:lnSpc>
                      </a:pPr>
                      <a:r>
                        <a:rPr lang="en-US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Nulliparous</a:t>
                      </a:r>
                      <a:endParaRPr lang="en-GB" sz="1200" dirty="0">
                        <a:solidFill>
                          <a:srgbClr val="365F9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353060" algn="just">
                        <a:lnSpc>
                          <a:spcPct val="200000"/>
                        </a:lnSpc>
                      </a:pPr>
                      <a:r>
                        <a:rPr lang="en-US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54</a:t>
                      </a:r>
                      <a:endParaRPr lang="en-GB" sz="1200" dirty="0">
                        <a:solidFill>
                          <a:srgbClr val="365F9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353060" algn="just">
                        <a:lnSpc>
                          <a:spcPct val="200000"/>
                        </a:lnSpc>
                      </a:pPr>
                      <a:r>
                        <a:rPr lang="en-US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53</a:t>
                      </a:r>
                      <a:endParaRPr lang="en-GB" sz="1200" dirty="0">
                        <a:solidFill>
                          <a:srgbClr val="365F9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353060" algn="just">
                        <a:lnSpc>
                          <a:spcPct val="200000"/>
                        </a:lnSpc>
                      </a:pPr>
                      <a:r>
                        <a:rPr lang="en-US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51</a:t>
                      </a:r>
                      <a:endParaRPr lang="en-GB" sz="1200" dirty="0">
                        <a:solidFill>
                          <a:srgbClr val="365F9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53299474"/>
                  </a:ext>
                </a:extLst>
              </a:tr>
              <a:tr h="412170">
                <a:tc>
                  <a:txBody>
                    <a:bodyPr/>
                    <a:lstStyle/>
                    <a:p>
                      <a:pPr indent="353060" algn="just">
                        <a:lnSpc>
                          <a:spcPct val="200000"/>
                        </a:lnSpc>
                      </a:pPr>
                      <a:r>
                        <a:rPr lang="en-US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Percentage (%)</a:t>
                      </a:r>
                      <a:endParaRPr lang="en-GB" sz="1200" dirty="0">
                        <a:solidFill>
                          <a:srgbClr val="365F9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353060" algn="just">
                        <a:lnSpc>
                          <a:spcPct val="200000"/>
                        </a:lnSpc>
                      </a:pPr>
                      <a:r>
                        <a:rPr lang="en-US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1.81</a:t>
                      </a:r>
                      <a:endParaRPr lang="en-GB" sz="1200" dirty="0">
                        <a:solidFill>
                          <a:srgbClr val="365F9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353060" algn="just">
                        <a:lnSpc>
                          <a:spcPct val="200000"/>
                        </a:lnSpc>
                      </a:pPr>
                      <a:r>
                        <a:rPr lang="en-US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3.63</a:t>
                      </a:r>
                      <a:endParaRPr lang="en-GB" sz="1200" dirty="0">
                        <a:solidFill>
                          <a:srgbClr val="365F9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353060" algn="just">
                        <a:lnSpc>
                          <a:spcPct val="200000"/>
                        </a:lnSpc>
                      </a:pPr>
                      <a:r>
                        <a:rPr lang="en-US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12.00</a:t>
                      </a:r>
                      <a:endParaRPr lang="en-GB" sz="1200" dirty="0">
                        <a:solidFill>
                          <a:srgbClr val="365F9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47273330"/>
                  </a:ext>
                </a:extLst>
              </a:tr>
              <a:tr h="891522">
                <a:tc>
                  <a:txBody>
                    <a:bodyPr/>
                    <a:lstStyle/>
                    <a:p>
                      <a:pPr indent="353060" algn="just">
                        <a:lnSpc>
                          <a:spcPct val="200000"/>
                        </a:lnSpc>
                      </a:pPr>
                      <a:r>
                        <a:rPr lang="en-US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GB" sz="12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indent="353060" algn="just">
                        <a:lnSpc>
                          <a:spcPct val="200000"/>
                        </a:lnSpc>
                      </a:pPr>
                      <a:r>
                        <a:rPr lang="en-US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Number of females </a:t>
                      </a:r>
                      <a:r>
                        <a:rPr lang="en-US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VK3</a:t>
                      </a:r>
                      <a:endParaRPr lang="en-GB" sz="1200" b="1" dirty="0">
                        <a:solidFill>
                          <a:srgbClr val="365F9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indent="353060" algn="just">
                        <a:lnSpc>
                          <a:spcPct val="200000"/>
                        </a:lnSpc>
                      </a:pPr>
                      <a:r>
                        <a:rPr lang="en-US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GB" sz="12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indent="353060" algn="just">
                        <a:lnSpc>
                          <a:spcPct val="200000"/>
                        </a:lnSpc>
                      </a:pPr>
                      <a:r>
                        <a:rPr lang="en-US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56</a:t>
                      </a:r>
                      <a:endParaRPr lang="en-GB" sz="1200" dirty="0">
                        <a:solidFill>
                          <a:srgbClr val="365F9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indent="353060" algn="just">
                        <a:lnSpc>
                          <a:spcPct val="200000"/>
                        </a:lnSpc>
                      </a:pPr>
                      <a:r>
                        <a:rPr lang="en-US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GB" sz="12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indent="353060" algn="just">
                        <a:lnSpc>
                          <a:spcPct val="200000"/>
                        </a:lnSpc>
                      </a:pPr>
                      <a:r>
                        <a:rPr lang="en-US" sz="1200" dirty="0">
                          <a:solidFill>
                            <a:srgbClr val="365F9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58</a:t>
                      </a:r>
                      <a:endParaRPr lang="en-GB" sz="1200" dirty="0">
                        <a:solidFill>
                          <a:srgbClr val="365F9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indent="353060" algn="just">
                        <a:lnSpc>
                          <a:spcPct val="200000"/>
                        </a:lnSpc>
                      </a:pPr>
                      <a:r>
                        <a:rPr lang="en-US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GB" sz="12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indent="353060" algn="just">
                        <a:lnSpc>
                          <a:spcPct val="200000"/>
                        </a:lnSpc>
                      </a:pPr>
                      <a:r>
                        <a:rPr lang="en-US" sz="1200" dirty="0">
                          <a:solidFill>
                            <a:srgbClr val="365F9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69</a:t>
                      </a:r>
                      <a:endParaRPr lang="en-GB" sz="1200" dirty="0">
                        <a:solidFill>
                          <a:srgbClr val="365F9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936978577"/>
                  </a:ext>
                </a:extLst>
              </a:tr>
              <a:tr h="412170">
                <a:tc>
                  <a:txBody>
                    <a:bodyPr/>
                    <a:lstStyle/>
                    <a:p>
                      <a:pPr indent="353060" algn="just">
                        <a:lnSpc>
                          <a:spcPct val="200000"/>
                        </a:lnSpc>
                      </a:pPr>
                      <a:r>
                        <a:rPr lang="en-US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Parous</a:t>
                      </a:r>
                      <a:endParaRPr lang="en-GB" sz="1200">
                        <a:solidFill>
                          <a:srgbClr val="365F9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353060" algn="just">
                        <a:lnSpc>
                          <a:spcPct val="200000"/>
                        </a:lnSpc>
                      </a:pPr>
                      <a:r>
                        <a:rPr lang="en-US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en-GB" sz="1200" dirty="0">
                        <a:solidFill>
                          <a:srgbClr val="365F9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353060" algn="just">
                        <a:lnSpc>
                          <a:spcPct val="200000"/>
                        </a:lnSpc>
                      </a:pPr>
                      <a:r>
                        <a:rPr lang="en-US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en-GB" sz="1200">
                        <a:solidFill>
                          <a:srgbClr val="365F9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353060" algn="just">
                        <a:lnSpc>
                          <a:spcPct val="200000"/>
                        </a:lnSpc>
                      </a:pPr>
                      <a:r>
                        <a:rPr lang="en-US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en-GB" sz="1200" dirty="0">
                        <a:solidFill>
                          <a:srgbClr val="365F9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287085170"/>
                  </a:ext>
                </a:extLst>
              </a:tr>
              <a:tr h="412170">
                <a:tc>
                  <a:txBody>
                    <a:bodyPr/>
                    <a:lstStyle/>
                    <a:p>
                      <a:pPr indent="353060" algn="just">
                        <a:lnSpc>
                          <a:spcPct val="200000"/>
                        </a:lnSpc>
                      </a:pPr>
                      <a:r>
                        <a:rPr lang="en-US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Nulliparous</a:t>
                      </a:r>
                      <a:endParaRPr lang="en-GB" sz="1200" dirty="0">
                        <a:solidFill>
                          <a:srgbClr val="365F9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353060" algn="just">
                        <a:lnSpc>
                          <a:spcPct val="200000"/>
                        </a:lnSpc>
                      </a:pPr>
                      <a:r>
                        <a:rPr lang="en-US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55</a:t>
                      </a:r>
                      <a:endParaRPr lang="en-GB" sz="1200" dirty="0">
                        <a:solidFill>
                          <a:srgbClr val="365F9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353060" algn="just">
                        <a:lnSpc>
                          <a:spcPct val="200000"/>
                        </a:lnSpc>
                      </a:pPr>
                      <a:r>
                        <a:rPr lang="en-US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56</a:t>
                      </a:r>
                      <a:endParaRPr lang="en-GB" sz="1200" dirty="0">
                        <a:solidFill>
                          <a:srgbClr val="365F9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353060" algn="just">
                        <a:lnSpc>
                          <a:spcPct val="200000"/>
                        </a:lnSpc>
                      </a:pPr>
                      <a:r>
                        <a:rPr lang="en-US" sz="1200" dirty="0">
                          <a:solidFill>
                            <a:srgbClr val="365F9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67</a:t>
                      </a:r>
                      <a:endParaRPr lang="en-GB" sz="1200" dirty="0">
                        <a:solidFill>
                          <a:srgbClr val="365F9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00639778"/>
                  </a:ext>
                </a:extLst>
              </a:tr>
              <a:tr h="412261">
                <a:tc>
                  <a:txBody>
                    <a:bodyPr/>
                    <a:lstStyle/>
                    <a:p>
                      <a:pPr indent="353060" algn="just">
                        <a:lnSpc>
                          <a:spcPct val="200000"/>
                        </a:lnSpc>
                      </a:pPr>
                      <a:r>
                        <a:rPr lang="en-US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Percentage (%)</a:t>
                      </a:r>
                      <a:endParaRPr lang="en-GB" sz="1200" dirty="0">
                        <a:solidFill>
                          <a:srgbClr val="365F9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353060" algn="just">
                        <a:lnSpc>
                          <a:spcPct val="200000"/>
                        </a:lnSpc>
                      </a:pPr>
                      <a:r>
                        <a:rPr lang="en-US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1.78</a:t>
                      </a:r>
                      <a:endParaRPr lang="en-GB" sz="1200" dirty="0">
                        <a:solidFill>
                          <a:srgbClr val="365F9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353060" algn="just">
                        <a:lnSpc>
                          <a:spcPct val="200000"/>
                        </a:lnSpc>
                      </a:pPr>
                      <a:r>
                        <a:rPr lang="en-US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3.44</a:t>
                      </a:r>
                      <a:endParaRPr lang="en-GB" sz="1200" dirty="0">
                        <a:solidFill>
                          <a:srgbClr val="365F9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353060" algn="just">
                        <a:lnSpc>
                          <a:spcPct val="200000"/>
                        </a:lnSpc>
                      </a:pPr>
                      <a:r>
                        <a:rPr lang="en-US" sz="1200" b="1" kern="1200" dirty="0">
                          <a:solidFill>
                            <a:schemeClr val="lt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2.89</a:t>
                      </a:r>
                      <a:endParaRPr lang="en-GB" sz="1200" b="1" kern="1200" dirty="0">
                        <a:solidFill>
                          <a:schemeClr val="lt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46654274"/>
                  </a:ext>
                </a:extLst>
              </a:tr>
            </a:tbl>
          </a:graphicData>
        </a:graphic>
      </p:graphicFrame>
      <p:sp>
        <p:nvSpPr>
          <p:cNvPr id="3" name="Rectangle 2">
            <a:extLst>
              <a:ext uri="{FF2B5EF4-FFF2-40B4-BE49-F238E27FC236}">
                <a16:creationId xmlns:a16="http://schemas.microsoft.com/office/drawing/2014/main" id="{EF2C1458-1F13-3446-AD90-CECAFBF992B4}"/>
              </a:ext>
            </a:extLst>
          </p:cNvPr>
          <p:cNvSpPr/>
          <p:nvPr/>
        </p:nvSpPr>
        <p:spPr>
          <a:xfrm>
            <a:off x="567307" y="234048"/>
            <a:ext cx="1111986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Table 8: </a:t>
            </a:r>
            <a:r>
              <a:rPr lang="en-GB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Assessing wild female mosquito parity during trap deployment in July, August, and September 2015 </a:t>
            </a:r>
            <a:endParaRPr lang="en-US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19102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2825AAF1-C381-9045-A08F-6D2937A0AC28}"/>
              </a:ext>
            </a:extLst>
          </p:cNvPr>
          <p:cNvGraphicFramePr>
            <a:graphicFrameLocks noGrp="1"/>
          </p:cNvGraphicFramePr>
          <p:nvPr/>
        </p:nvGraphicFramePr>
        <p:xfrm>
          <a:off x="293512" y="651589"/>
          <a:ext cx="11503379" cy="5747953"/>
        </p:xfrm>
        <a:graphic>
          <a:graphicData uri="http://schemas.openxmlformats.org/drawingml/2006/table">
            <a:tbl>
              <a:tblPr firstRow="1" firstCol="1" bandRow="1">
                <a:tableStyleId>{F5AB1C69-6EDB-4FF4-983F-18BD219EF322}</a:tableStyleId>
              </a:tblPr>
              <a:tblGrid>
                <a:gridCol w="1715910">
                  <a:extLst>
                    <a:ext uri="{9D8B030D-6E8A-4147-A177-3AD203B41FA5}">
                      <a16:colId xmlns:a16="http://schemas.microsoft.com/office/drawing/2014/main" val="3009821622"/>
                    </a:ext>
                  </a:extLst>
                </a:gridCol>
                <a:gridCol w="1625428">
                  <a:extLst>
                    <a:ext uri="{9D8B030D-6E8A-4147-A177-3AD203B41FA5}">
                      <a16:colId xmlns:a16="http://schemas.microsoft.com/office/drawing/2014/main" val="3420013372"/>
                    </a:ext>
                  </a:extLst>
                </a:gridCol>
                <a:gridCol w="1870615">
                  <a:extLst>
                    <a:ext uri="{9D8B030D-6E8A-4147-A177-3AD203B41FA5}">
                      <a16:colId xmlns:a16="http://schemas.microsoft.com/office/drawing/2014/main" val="880464328"/>
                    </a:ext>
                  </a:extLst>
                </a:gridCol>
                <a:gridCol w="3145713">
                  <a:extLst>
                    <a:ext uri="{9D8B030D-6E8A-4147-A177-3AD203B41FA5}">
                      <a16:colId xmlns:a16="http://schemas.microsoft.com/office/drawing/2014/main" val="1147261741"/>
                    </a:ext>
                  </a:extLst>
                </a:gridCol>
                <a:gridCol w="3145713">
                  <a:extLst>
                    <a:ext uri="{9D8B030D-6E8A-4147-A177-3AD203B41FA5}">
                      <a16:colId xmlns:a16="http://schemas.microsoft.com/office/drawing/2014/main" val="1869115671"/>
                    </a:ext>
                  </a:extLst>
                </a:gridCol>
              </a:tblGrid>
              <a:tr h="959434">
                <a:tc>
                  <a:txBody>
                    <a:bodyPr/>
                    <a:lstStyle/>
                    <a:p>
                      <a:pPr indent="353060" algn="just">
                        <a:lnSpc>
                          <a:spcPct val="150000"/>
                        </a:lnSpc>
                      </a:pPr>
                      <a:r>
                        <a:rPr lang="en-GB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GB" sz="1200" dirty="0">
                        <a:solidFill>
                          <a:srgbClr val="365F9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6658" marR="46658" marT="0" marB="0"/>
                </a:tc>
                <a:tc gridSpan="2">
                  <a:txBody>
                    <a:bodyPr/>
                    <a:lstStyle/>
                    <a:p>
                      <a:pPr indent="353060" algn="ctr">
                        <a:lnSpc>
                          <a:spcPct val="150000"/>
                        </a:lnSpc>
                      </a:pPr>
                      <a:r>
                        <a:rPr lang="en-GB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Zero inflated Poisson mixed model with fixed covariates,</a:t>
                      </a:r>
                      <a:br>
                        <a:rPr lang="en-GB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en-GB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random intercept (month, village) and inflation term constant</a:t>
                      </a:r>
                      <a:endParaRPr lang="en-GB" sz="1200" dirty="0">
                        <a:solidFill>
                          <a:srgbClr val="365F9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6658" marR="46658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indent="353060" algn="ctr">
                        <a:lnSpc>
                          <a:spcPct val="150000"/>
                        </a:lnSpc>
                      </a:pPr>
                      <a:r>
                        <a:rPr lang="en-GB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Zero inflated Poisson mixed model with fixed covariates, </a:t>
                      </a:r>
                      <a:br>
                        <a:rPr lang="en-GB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en-GB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random intercept (month, village) and inflation term trapping method</a:t>
                      </a:r>
                      <a:endParaRPr lang="en-GB" sz="1200">
                        <a:solidFill>
                          <a:srgbClr val="365F9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6658" marR="46658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3734199"/>
                  </a:ext>
                </a:extLst>
              </a:tr>
              <a:tr h="216913">
                <a:tc rowSpan="7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Fixed covariate</a:t>
                      </a:r>
                      <a:endParaRPr lang="en-GB" sz="1200" dirty="0">
                        <a:solidFill>
                          <a:srgbClr val="365F9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endParaRPr lang="en-GB" sz="1200" dirty="0">
                        <a:solidFill>
                          <a:srgbClr val="365F9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6658" marR="46658" marT="0" marB="0"/>
                </a:tc>
                <a:tc>
                  <a:txBody>
                    <a:bodyPr/>
                    <a:lstStyle/>
                    <a:p>
                      <a:pPr indent="353060" algn="ctr">
                        <a:lnSpc>
                          <a:spcPct val="150000"/>
                        </a:lnSpc>
                      </a:pPr>
                      <a:r>
                        <a:rPr lang="en-GB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(Intercept)</a:t>
                      </a:r>
                      <a:endParaRPr lang="en-GB" sz="1200" dirty="0">
                        <a:solidFill>
                          <a:srgbClr val="365F9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6658" marR="46658" marT="0" marB="0"/>
                </a:tc>
                <a:tc>
                  <a:txBody>
                    <a:bodyPr/>
                    <a:lstStyle/>
                    <a:p>
                      <a:pPr indent="353060" algn="ctr">
                        <a:lnSpc>
                          <a:spcPct val="150000"/>
                        </a:lnSpc>
                      </a:pPr>
                      <a:r>
                        <a:rPr lang="en-GB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3.8532*</a:t>
                      </a:r>
                      <a:endParaRPr lang="en-GB" sz="1200" dirty="0">
                        <a:solidFill>
                          <a:srgbClr val="365F9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6658" marR="46658" marT="0" marB="0"/>
                </a:tc>
                <a:tc>
                  <a:txBody>
                    <a:bodyPr/>
                    <a:lstStyle/>
                    <a:p>
                      <a:pPr indent="353060" algn="ctr">
                        <a:lnSpc>
                          <a:spcPct val="150000"/>
                        </a:lnSpc>
                      </a:pPr>
                      <a:r>
                        <a:rPr lang="en-GB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(Intercept)</a:t>
                      </a:r>
                      <a:endParaRPr lang="en-GB" sz="1200" dirty="0">
                        <a:solidFill>
                          <a:srgbClr val="365F9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6658" marR="46658" marT="0" marB="0"/>
                </a:tc>
                <a:tc>
                  <a:txBody>
                    <a:bodyPr/>
                    <a:lstStyle/>
                    <a:p>
                      <a:pPr indent="353060" algn="ctr">
                        <a:lnSpc>
                          <a:spcPct val="150000"/>
                        </a:lnSpc>
                      </a:pPr>
                      <a:r>
                        <a:rPr lang="en-GB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3.8423*</a:t>
                      </a:r>
                      <a:endParaRPr lang="en-GB" sz="1200" dirty="0">
                        <a:solidFill>
                          <a:srgbClr val="365F9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6658" marR="46658" marT="0" marB="0"/>
                </a:tc>
                <a:extLst>
                  <a:ext uri="{0D108BD9-81ED-4DB2-BD59-A6C34878D82A}">
                    <a16:rowId xmlns:a16="http://schemas.microsoft.com/office/drawing/2014/main" val="3564739893"/>
                  </a:ext>
                </a:extLst>
              </a:tr>
              <a:tr h="21691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353060" algn="ctr">
                        <a:lnSpc>
                          <a:spcPct val="150000"/>
                        </a:lnSpc>
                      </a:pPr>
                      <a:r>
                        <a:rPr lang="en-GB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Trap_trap</a:t>
                      </a:r>
                      <a:endParaRPr lang="en-GB" sz="1200">
                        <a:solidFill>
                          <a:srgbClr val="365F9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6658" marR="46658" marT="0" marB="0"/>
                </a:tc>
                <a:tc>
                  <a:txBody>
                    <a:bodyPr/>
                    <a:lstStyle/>
                    <a:p>
                      <a:pPr indent="353060" algn="ctr">
                        <a:lnSpc>
                          <a:spcPct val="150000"/>
                        </a:lnSpc>
                      </a:pPr>
                      <a:r>
                        <a:rPr lang="en-GB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1.5545*</a:t>
                      </a:r>
                      <a:endParaRPr lang="en-GB" sz="1200" dirty="0">
                        <a:solidFill>
                          <a:srgbClr val="365F9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6658" marR="46658" marT="0" marB="0"/>
                </a:tc>
                <a:tc>
                  <a:txBody>
                    <a:bodyPr/>
                    <a:lstStyle/>
                    <a:p>
                      <a:pPr indent="353060" algn="ctr">
                        <a:lnSpc>
                          <a:spcPct val="150000"/>
                        </a:lnSpc>
                      </a:pPr>
                      <a:r>
                        <a:rPr lang="en-GB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traptrap</a:t>
                      </a:r>
                      <a:endParaRPr lang="en-GB" sz="1200">
                        <a:solidFill>
                          <a:srgbClr val="365F9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6658" marR="46658" marT="0" marB="0"/>
                </a:tc>
                <a:tc>
                  <a:txBody>
                    <a:bodyPr/>
                    <a:lstStyle/>
                    <a:p>
                      <a:pPr indent="353060" algn="ctr">
                        <a:lnSpc>
                          <a:spcPct val="150000"/>
                        </a:lnSpc>
                      </a:pPr>
                      <a:r>
                        <a:rPr lang="en-GB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1.5536*</a:t>
                      </a:r>
                      <a:endParaRPr lang="en-GB" sz="1200" dirty="0">
                        <a:solidFill>
                          <a:srgbClr val="365F9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6658" marR="46658" marT="0" marB="0"/>
                </a:tc>
                <a:extLst>
                  <a:ext uri="{0D108BD9-81ED-4DB2-BD59-A6C34878D82A}">
                    <a16:rowId xmlns:a16="http://schemas.microsoft.com/office/drawing/2014/main" val="842120060"/>
                  </a:ext>
                </a:extLst>
              </a:tr>
              <a:tr h="21691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353060" algn="ctr">
                        <a:lnSpc>
                          <a:spcPct val="150000"/>
                        </a:lnSpc>
                      </a:pPr>
                      <a:r>
                        <a:rPr lang="en-GB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Status_dead</a:t>
                      </a:r>
                      <a:endParaRPr lang="en-GB" sz="1200">
                        <a:solidFill>
                          <a:srgbClr val="365F9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6658" marR="46658" marT="0" marB="0"/>
                </a:tc>
                <a:tc>
                  <a:txBody>
                    <a:bodyPr/>
                    <a:lstStyle/>
                    <a:p>
                      <a:pPr indent="353060" algn="ctr">
                        <a:lnSpc>
                          <a:spcPct val="150000"/>
                        </a:lnSpc>
                      </a:pPr>
                      <a:r>
                        <a:rPr lang="en-GB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(-0.7987) *</a:t>
                      </a:r>
                      <a:endParaRPr lang="en-GB" sz="1200" dirty="0">
                        <a:solidFill>
                          <a:srgbClr val="365F9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6658" marR="46658" marT="0" marB="0"/>
                </a:tc>
                <a:tc>
                  <a:txBody>
                    <a:bodyPr/>
                    <a:lstStyle/>
                    <a:p>
                      <a:pPr indent="353060" algn="ctr">
                        <a:lnSpc>
                          <a:spcPct val="150000"/>
                        </a:lnSpc>
                      </a:pPr>
                      <a:r>
                        <a:rPr lang="en-GB" sz="12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statusdead</a:t>
                      </a:r>
                      <a:endParaRPr lang="en-GB" sz="1200" dirty="0">
                        <a:solidFill>
                          <a:srgbClr val="365F9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6658" marR="46658" marT="0" marB="0"/>
                </a:tc>
                <a:tc>
                  <a:txBody>
                    <a:bodyPr/>
                    <a:lstStyle/>
                    <a:p>
                      <a:pPr indent="353060" algn="ctr">
                        <a:lnSpc>
                          <a:spcPct val="150000"/>
                        </a:lnSpc>
                      </a:pPr>
                      <a:r>
                        <a:rPr lang="en-GB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(-0.8175) *</a:t>
                      </a:r>
                      <a:endParaRPr lang="en-GB" sz="1200" dirty="0">
                        <a:solidFill>
                          <a:srgbClr val="365F9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6658" marR="46658" marT="0" marB="0"/>
                </a:tc>
                <a:extLst>
                  <a:ext uri="{0D108BD9-81ED-4DB2-BD59-A6C34878D82A}">
                    <a16:rowId xmlns:a16="http://schemas.microsoft.com/office/drawing/2014/main" val="4110754265"/>
                  </a:ext>
                </a:extLst>
              </a:tr>
              <a:tr h="21691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353060" algn="ctr">
                        <a:lnSpc>
                          <a:spcPct val="150000"/>
                        </a:lnSpc>
                      </a:pPr>
                      <a:r>
                        <a:rPr lang="en-GB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rainfall</a:t>
                      </a:r>
                      <a:endParaRPr lang="en-GB" sz="1200" dirty="0">
                        <a:solidFill>
                          <a:srgbClr val="365F9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6658" marR="46658" marT="0" marB="0"/>
                </a:tc>
                <a:tc>
                  <a:txBody>
                    <a:bodyPr/>
                    <a:lstStyle/>
                    <a:p>
                      <a:pPr indent="353060" algn="ctr">
                        <a:lnSpc>
                          <a:spcPct val="150000"/>
                        </a:lnSpc>
                      </a:pPr>
                      <a:r>
                        <a:rPr lang="en-GB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-0.0015</a:t>
                      </a:r>
                      <a:endParaRPr lang="en-GB" sz="1200">
                        <a:solidFill>
                          <a:srgbClr val="365F9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6658" marR="46658" marT="0" marB="0"/>
                </a:tc>
                <a:tc>
                  <a:txBody>
                    <a:bodyPr/>
                    <a:lstStyle/>
                    <a:p>
                      <a:pPr indent="353060" algn="ctr">
                        <a:lnSpc>
                          <a:spcPct val="150000"/>
                        </a:lnSpc>
                      </a:pPr>
                      <a:r>
                        <a:rPr lang="en-GB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rainfall</a:t>
                      </a:r>
                      <a:endParaRPr lang="en-GB" sz="1200">
                        <a:solidFill>
                          <a:srgbClr val="365F9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6658" marR="46658" marT="0" marB="0"/>
                </a:tc>
                <a:tc>
                  <a:txBody>
                    <a:bodyPr/>
                    <a:lstStyle/>
                    <a:p>
                      <a:pPr indent="353060" algn="ctr">
                        <a:lnSpc>
                          <a:spcPct val="150000"/>
                        </a:lnSpc>
                      </a:pPr>
                      <a:r>
                        <a:rPr lang="en-GB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(-0.0022) *</a:t>
                      </a:r>
                      <a:endParaRPr lang="en-GB" sz="1200">
                        <a:solidFill>
                          <a:srgbClr val="365F9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6658" marR="46658" marT="0" marB="0"/>
                </a:tc>
                <a:extLst>
                  <a:ext uri="{0D108BD9-81ED-4DB2-BD59-A6C34878D82A}">
                    <a16:rowId xmlns:a16="http://schemas.microsoft.com/office/drawing/2014/main" val="2117384612"/>
                  </a:ext>
                </a:extLst>
              </a:tr>
              <a:tr h="21691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353060" algn="ctr">
                        <a:lnSpc>
                          <a:spcPct val="150000"/>
                        </a:lnSpc>
                      </a:pPr>
                      <a:r>
                        <a:rPr lang="en-GB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humidity</a:t>
                      </a:r>
                      <a:endParaRPr lang="en-GB" sz="1200">
                        <a:solidFill>
                          <a:srgbClr val="365F9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6658" marR="46658" marT="0" marB="0"/>
                </a:tc>
                <a:tc>
                  <a:txBody>
                    <a:bodyPr/>
                    <a:lstStyle/>
                    <a:p>
                      <a:pPr indent="353060" algn="ctr">
                        <a:lnSpc>
                          <a:spcPct val="150000"/>
                        </a:lnSpc>
                      </a:pPr>
                      <a:r>
                        <a:rPr lang="en-GB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(-0.0110) *</a:t>
                      </a:r>
                      <a:endParaRPr lang="en-GB" sz="1200" dirty="0">
                        <a:solidFill>
                          <a:srgbClr val="365F9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6658" marR="46658" marT="0" marB="0"/>
                </a:tc>
                <a:tc>
                  <a:txBody>
                    <a:bodyPr/>
                    <a:lstStyle/>
                    <a:p>
                      <a:pPr indent="353060" algn="ctr">
                        <a:lnSpc>
                          <a:spcPct val="150000"/>
                        </a:lnSpc>
                      </a:pPr>
                      <a:r>
                        <a:rPr lang="en-GB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humidity</a:t>
                      </a:r>
                      <a:endParaRPr lang="en-GB" sz="1200" dirty="0">
                        <a:solidFill>
                          <a:srgbClr val="365F9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6658" marR="46658" marT="0" marB="0"/>
                </a:tc>
                <a:tc>
                  <a:txBody>
                    <a:bodyPr/>
                    <a:lstStyle/>
                    <a:p>
                      <a:pPr indent="353060" algn="ctr">
                        <a:lnSpc>
                          <a:spcPct val="150000"/>
                        </a:lnSpc>
                      </a:pPr>
                      <a:r>
                        <a:rPr lang="en-GB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(-0.0108) *</a:t>
                      </a:r>
                      <a:endParaRPr lang="en-GB" sz="1200">
                        <a:solidFill>
                          <a:srgbClr val="365F9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6658" marR="46658" marT="0" marB="0"/>
                </a:tc>
                <a:extLst>
                  <a:ext uri="{0D108BD9-81ED-4DB2-BD59-A6C34878D82A}">
                    <a16:rowId xmlns:a16="http://schemas.microsoft.com/office/drawing/2014/main" val="483619939"/>
                  </a:ext>
                </a:extLst>
              </a:tr>
              <a:tr h="46442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353060" algn="ctr">
                        <a:lnSpc>
                          <a:spcPct val="150000"/>
                        </a:lnSpc>
                      </a:pPr>
                      <a:r>
                        <a:rPr lang="en-GB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gono_status</a:t>
                      </a:r>
                    </a:p>
                    <a:p>
                      <a:pPr indent="353060" algn="ctr">
                        <a:lnSpc>
                          <a:spcPct val="150000"/>
                        </a:lnSpc>
                      </a:pPr>
                      <a:r>
                        <a:rPr lang="en-GB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bloodfed</a:t>
                      </a:r>
                      <a:endParaRPr lang="en-GB" sz="1200">
                        <a:solidFill>
                          <a:srgbClr val="365F9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6658" marR="46658" marT="0" marB="0"/>
                </a:tc>
                <a:tc>
                  <a:txBody>
                    <a:bodyPr/>
                    <a:lstStyle/>
                    <a:p>
                      <a:pPr indent="353060" algn="ctr">
                        <a:lnSpc>
                          <a:spcPct val="150000"/>
                        </a:lnSpc>
                      </a:pPr>
                      <a:r>
                        <a:rPr lang="en-GB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(-0.4299) *</a:t>
                      </a:r>
                      <a:endParaRPr lang="en-GB" sz="1200">
                        <a:solidFill>
                          <a:srgbClr val="365F9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6658" marR="46658" marT="0" marB="0"/>
                </a:tc>
                <a:tc>
                  <a:txBody>
                    <a:bodyPr/>
                    <a:lstStyle/>
                    <a:p>
                      <a:pPr indent="353060" algn="ctr">
                        <a:lnSpc>
                          <a:spcPct val="150000"/>
                        </a:lnSpc>
                      </a:pPr>
                      <a:r>
                        <a:rPr lang="en-GB" sz="12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gono_status</a:t>
                      </a:r>
                      <a:r>
                        <a:rPr lang="en-GB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GB" sz="12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bloodfed</a:t>
                      </a:r>
                      <a:endParaRPr lang="en-GB" sz="1200" dirty="0">
                        <a:solidFill>
                          <a:srgbClr val="365F9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6658" marR="46658" marT="0" marB="0"/>
                </a:tc>
                <a:tc>
                  <a:txBody>
                    <a:bodyPr/>
                    <a:lstStyle/>
                    <a:p>
                      <a:pPr indent="353060" algn="ctr">
                        <a:lnSpc>
                          <a:spcPct val="150000"/>
                        </a:lnSpc>
                      </a:pPr>
                      <a:r>
                        <a:rPr lang="en-GB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(-0.4426) *</a:t>
                      </a:r>
                      <a:endParaRPr lang="en-GB" sz="1200">
                        <a:solidFill>
                          <a:srgbClr val="365F9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6658" marR="46658" marT="0" marB="0"/>
                </a:tc>
                <a:extLst>
                  <a:ext uri="{0D108BD9-81ED-4DB2-BD59-A6C34878D82A}">
                    <a16:rowId xmlns:a16="http://schemas.microsoft.com/office/drawing/2014/main" val="105093374"/>
                  </a:ext>
                </a:extLst>
              </a:tr>
              <a:tr h="46442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353060" algn="ctr">
                        <a:lnSpc>
                          <a:spcPct val="150000"/>
                        </a:lnSpc>
                      </a:pPr>
                      <a:r>
                        <a:rPr lang="en-GB" sz="12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gono_status</a:t>
                      </a:r>
                      <a:r>
                        <a:rPr lang="en-GB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_</a:t>
                      </a:r>
                    </a:p>
                    <a:p>
                      <a:pPr indent="353060" algn="ctr">
                        <a:lnSpc>
                          <a:spcPct val="150000"/>
                        </a:lnSpc>
                      </a:pPr>
                      <a:r>
                        <a:rPr lang="en-GB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gravid</a:t>
                      </a:r>
                      <a:endParaRPr lang="en-GB" sz="1200" dirty="0">
                        <a:solidFill>
                          <a:srgbClr val="365F9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6658" marR="46658" marT="0" marB="0"/>
                </a:tc>
                <a:tc>
                  <a:txBody>
                    <a:bodyPr/>
                    <a:lstStyle/>
                    <a:p>
                      <a:pPr indent="353060" algn="ctr">
                        <a:lnSpc>
                          <a:spcPct val="150000"/>
                        </a:lnSpc>
                      </a:pPr>
                      <a:r>
                        <a:rPr lang="en-GB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(-1.7745) *</a:t>
                      </a:r>
                      <a:endParaRPr lang="en-GB" sz="1200" dirty="0">
                        <a:solidFill>
                          <a:srgbClr val="365F9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6658" marR="46658" marT="0" marB="0"/>
                </a:tc>
                <a:tc>
                  <a:txBody>
                    <a:bodyPr/>
                    <a:lstStyle/>
                    <a:p>
                      <a:pPr indent="353060" algn="ctr">
                        <a:lnSpc>
                          <a:spcPct val="150000"/>
                        </a:lnSpc>
                      </a:pPr>
                      <a:r>
                        <a:rPr lang="en-GB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gono_status_gravid</a:t>
                      </a:r>
                      <a:endParaRPr lang="en-GB" sz="1200">
                        <a:solidFill>
                          <a:srgbClr val="365F9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6658" marR="46658" marT="0" marB="0"/>
                </a:tc>
                <a:tc>
                  <a:txBody>
                    <a:bodyPr/>
                    <a:lstStyle/>
                    <a:p>
                      <a:pPr indent="353060" algn="ctr">
                        <a:lnSpc>
                          <a:spcPct val="150000"/>
                        </a:lnSpc>
                      </a:pPr>
                      <a:r>
                        <a:rPr lang="en-GB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(-1.7828) *</a:t>
                      </a:r>
                      <a:endParaRPr lang="en-GB" sz="1200" dirty="0">
                        <a:solidFill>
                          <a:srgbClr val="365F9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6658" marR="46658" marT="0" marB="0"/>
                </a:tc>
                <a:extLst>
                  <a:ext uri="{0D108BD9-81ED-4DB2-BD59-A6C34878D82A}">
                    <a16:rowId xmlns:a16="http://schemas.microsoft.com/office/drawing/2014/main" val="2908962065"/>
                  </a:ext>
                </a:extLst>
              </a:tr>
              <a:tr h="464420">
                <a:tc rowSpan="3">
                  <a:txBody>
                    <a:bodyPr/>
                    <a:lstStyle/>
                    <a:p>
                      <a:pPr indent="353060" algn="l">
                        <a:lnSpc>
                          <a:spcPct val="150000"/>
                        </a:lnSpc>
                      </a:pPr>
                      <a:r>
                        <a:rPr lang="en-GB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Random effects</a:t>
                      </a:r>
                    </a:p>
                    <a:p>
                      <a:pPr indent="353060" algn="ctr">
                        <a:lnSpc>
                          <a:spcPct val="150000"/>
                        </a:lnSpc>
                      </a:pPr>
                      <a:r>
                        <a:rPr lang="en-GB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GB" sz="1200" dirty="0">
                        <a:solidFill>
                          <a:srgbClr val="365F9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6658" marR="46658" marT="0" marB="0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>
                        <a:solidFill>
                          <a:srgbClr val="365F9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6658" marR="46658" marT="0" marB="0"/>
                </a:tc>
                <a:tc>
                  <a:txBody>
                    <a:bodyPr/>
                    <a:lstStyle/>
                    <a:p>
                      <a:pPr indent="353060" algn="ctr">
                        <a:lnSpc>
                          <a:spcPct val="150000"/>
                        </a:lnSpc>
                      </a:pPr>
                      <a:r>
                        <a:rPr lang="en-GB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variance rand/residual var</a:t>
                      </a:r>
                      <a:endParaRPr lang="en-GB" sz="1200" dirty="0">
                        <a:solidFill>
                          <a:srgbClr val="365F9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6658" marR="46658" marT="0" marB="0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>
                        <a:solidFill>
                          <a:srgbClr val="365F9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6658" marR="46658" marT="0" marB="0"/>
                </a:tc>
                <a:tc>
                  <a:txBody>
                    <a:bodyPr/>
                    <a:lstStyle/>
                    <a:p>
                      <a:pPr indent="353060" algn="ctr">
                        <a:lnSpc>
                          <a:spcPct val="150000"/>
                        </a:lnSpc>
                      </a:pPr>
                      <a:r>
                        <a:rPr lang="en-GB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variance rand/residual var</a:t>
                      </a:r>
                      <a:endParaRPr lang="en-GB" sz="1200" dirty="0">
                        <a:solidFill>
                          <a:srgbClr val="365F9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6658" marR="46658" marT="0" marB="0"/>
                </a:tc>
                <a:extLst>
                  <a:ext uri="{0D108BD9-81ED-4DB2-BD59-A6C34878D82A}">
                    <a16:rowId xmlns:a16="http://schemas.microsoft.com/office/drawing/2014/main" val="2708490646"/>
                  </a:ext>
                </a:extLst>
              </a:tr>
              <a:tr h="216913">
                <a:tc vMerge="1">
                  <a:txBody>
                    <a:bodyPr/>
                    <a:lstStyle/>
                    <a:p>
                      <a:pPr indent="353060" algn="ctr">
                        <a:lnSpc>
                          <a:spcPct val="150000"/>
                        </a:lnSpc>
                      </a:pPr>
                      <a:r>
                        <a:rPr lang="en-GB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GB" sz="1200" dirty="0">
                        <a:solidFill>
                          <a:srgbClr val="365F9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6658" marR="46658" marT="0" marB="0"/>
                </a:tc>
                <a:tc>
                  <a:txBody>
                    <a:bodyPr/>
                    <a:lstStyle/>
                    <a:p>
                      <a:pPr indent="353060" algn="ctr">
                        <a:lnSpc>
                          <a:spcPct val="150000"/>
                        </a:lnSpc>
                      </a:pPr>
                      <a:r>
                        <a:rPr lang="en-GB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month</a:t>
                      </a:r>
                      <a:endParaRPr lang="en-GB" sz="1200" dirty="0">
                        <a:solidFill>
                          <a:srgbClr val="365F9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6658" marR="46658" marT="0" marB="0"/>
                </a:tc>
                <a:tc>
                  <a:txBody>
                    <a:bodyPr/>
                    <a:lstStyle/>
                    <a:p>
                      <a:pPr indent="353060" algn="ctr">
                        <a:lnSpc>
                          <a:spcPct val="150000"/>
                        </a:lnSpc>
                      </a:pPr>
                      <a:r>
                        <a:rPr lang="en-GB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0.0077/0.0882</a:t>
                      </a:r>
                      <a:endParaRPr lang="en-GB" sz="1200" dirty="0">
                        <a:solidFill>
                          <a:srgbClr val="365F9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6658" marR="46658" marT="0" marB="0"/>
                </a:tc>
                <a:tc>
                  <a:txBody>
                    <a:bodyPr/>
                    <a:lstStyle/>
                    <a:p>
                      <a:pPr indent="353060" algn="ctr">
                        <a:lnSpc>
                          <a:spcPct val="150000"/>
                        </a:lnSpc>
                      </a:pPr>
                      <a:r>
                        <a:rPr lang="en-GB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month</a:t>
                      </a:r>
                      <a:endParaRPr lang="en-GB" sz="1200" dirty="0">
                        <a:solidFill>
                          <a:srgbClr val="365F9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6658" marR="46658" marT="0" marB="0"/>
                </a:tc>
                <a:tc>
                  <a:txBody>
                    <a:bodyPr/>
                    <a:lstStyle/>
                    <a:p>
                      <a:pPr indent="353060" algn="ctr">
                        <a:lnSpc>
                          <a:spcPct val="150000"/>
                        </a:lnSpc>
                      </a:pPr>
                      <a:r>
                        <a:rPr lang="en-GB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0.0108/0.1043</a:t>
                      </a:r>
                      <a:endParaRPr lang="en-GB" sz="1200" dirty="0">
                        <a:solidFill>
                          <a:srgbClr val="365F9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6658" marR="46658" marT="0" marB="0"/>
                </a:tc>
                <a:extLst>
                  <a:ext uri="{0D108BD9-81ED-4DB2-BD59-A6C34878D82A}">
                    <a16:rowId xmlns:a16="http://schemas.microsoft.com/office/drawing/2014/main" val="2271027037"/>
                  </a:ext>
                </a:extLst>
              </a:tr>
              <a:tr h="21691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353060" algn="ctr">
                        <a:lnSpc>
                          <a:spcPct val="150000"/>
                        </a:lnSpc>
                      </a:pPr>
                      <a:r>
                        <a:rPr lang="en-GB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village</a:t>
                      </a:r>
                      <a:endParaRPr lang="en-GB" sz="1200" dirty="0">
                        <a:solidFill>
                          <a:srgbClr val="365F9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6658" marR="46658" marT="0" marB="0"/>
                </a:tc>
                <a:tc>
                  <a:txBody>
                    <a:bodyPr/>
                    <a:lstStyle/>
                    <a:p>
                      <a:pPr indent="353060" algn="ctr">
                        <a:lnSpc>
                          <a:spcPct val="150000"/>
                        </a:lnSpc>
                      </a:pPr>
                      <a:r>
                        <a:rPr lang="en-GB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0.0236/0.1536</a:t>
                      </a:r>
                      <a:endParaRPr lang="en-GB" sz="1200" dirty="0">
                        <a:solidFill>
                          <a:srgbClr val="365F9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6658" marR="46658" marT="0" marB="0"/>
                </a:tc>
                <a:tc>
                  <a:txBody>
                    <a:bodyPr/>
                    <a:lstStyle/>
                    <a:p>
                      <a:pPr indent="353060" algn="ctr">
                        <a:lnSpc>
                          <a:spcPct val="150000"/>
                        </a:lnSpc>
                      </a:pPr>
                      <a:r>
                        <a:rPr lang="en-GB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village</a:t>
                      </a:r>
                      <a:endParaRPr lang="en-GB" sz="1200">
                        <a:solidFill>
                          <a:srgbClr val="365F9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6658" marR="46658" marT="0" marB="0"/>
                </a:tc>
                <a:tc>
                  <a:txBody>
                    <a:bodyPr/>
                    <a:lstStyle/>
                    <a:p>
                      <a:pPr indent="353060" algn="ctr">
                        <a:lnSpc>
                          <a:spcPct val="150000"/>
                        </a:lnSpc>
                      </a:pPr>
                      <a:r>
                        <a:rPr lang="en-GB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0.0116/0.1075</a:t>
                      </a:r>
                      <a:endParaRPr lang="en-GB" sz="1200" dirty="0">
                        <a:solidFill>
                          <a:srgbClr val="365F9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6658" marR="46658" marT="0" marB="0"/>
                </a:tc>
                <a:extLst>
                  <a:ext uri="{0D108BD9-81ED-4DB2-BD59-A6C34878D82A}">
                    <a16:rowId xmlns:a16="http://schemas.microsoft.com/office/drawing/2014/main" val="3854205299"/>
                  </a:ext>
                </a:extLst>
              </a:tr>
              <a:tr h="277995">
                <a:tc rowSpan="3">
                  <a:txBody>
                    <a:bodyPr/>
                    <a:lstStyle/>
                    <a:p>
                      <a:pPr indent="353060" algn="just">
                        <a:lnSpc>
                          <a:spcPct val="150000"/>
                        </a:lnSpc>
                      </a:pPr>
                      <a:r>
                        <a:rPr lang="en-GB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Inflation term</a:t>
                      </a:r>
                      <a:endParaRPr lang="en-GB" sz="1200" dirty="0">
                        <a:solidFill>
                          <a:srgbClr val="365F9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6658" marR="46658" marT="0" marB="0"/>
                </a:tc>
                <a:tc>
                  <a:txBody>
                    <a:bodyPr/>
                    <a:lstStyle/>
                    <a:p>
                      <a:pPr indent="353060" algn="ctr">
                        <a:lnSpc>
                          <a:spcPct val="150000"/>
                        </a:lnSpc>
                      </a:pPr>
                      <a:r>
                        <a:rPr lang="en-GB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~1</a:t>
                      </a:r>
                      <a:endParaRPr lang="en-GB" sz="1200" dirty="0">
                        <a:solidFill>
                          <a:srgbClr val="365F9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6658" marR="46658" marT="0" marB="0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>
                        <a:solidFill>
                          <a:srgbClr val="365F9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6658" marR="46658" marT="0" marB="0"/>
                </a:tc>
                <a:tc>
                  <a:txBody>
                    <a:bodyPr/>
                    <a:lstStyle/>
                    <a:p>
                      <a:pPr indent="353060" algn="ctr">
                        <a:lnSpc>
                          <a:spcPct val="150000"/>
                        </a:lnSpc>
                      </a:pPr>
                      <a:r>
                        <a:rPr lang="en-GB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~trap</a:t>
                      </a:r>
                      <a:endParaRPr lang="en-GB" sz="1200">
                        <a:solidFill>
                          <a:srgbClr val="365F9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6658" marR="46658" marT="0" marB="0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>
                        <a:solidFill>
                          <a:srgbClr val="365F9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6658" marR="46658" marT="0" marB="0"/>
                </a:tc>
                <a:extLst>
                  <a:ext uri="{0D108BD9-81ED-4DB2-BD59-A6C34878D82A}">
                    <a16:rowId xmlns:a16="http://schemas.microsoft.com/office/drawing/2014/main" val="769756617"/>
                  </a:ext>
                </a:extLst>
              </a:tr>
              <a:tr h="216913">
                <a:tc vMerge="1">
                  <a:txBody>
                    <a:bodyPr/>
                    <a:lstStyle/>
                    <a:p>
                      <a:endParaRPr lang="en-GB" sz="1200" dirty="0">
                        <a:solidFill>
                          <a:srgbClr val="365F9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6658" marR="46658" marT="0" marB="0"/>
                </a:tc>
                <a:tc>
                  <a:txBody>
                    <a:bodyPr/>
                    <a:lstStyle/>
                    <a:p>
                      <a:pPr indent="353060" algn="ctr">
                        <a:lnSpc>
                          <a:spcPct val="150000"/>
                        </a:lnSpc>
                      </a:pPr>
                      <a:r>
                        <a:rPr lang="en-GB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Intercept</a:t>
                      </a:r>
                      <a:endParaRPr lang="en-GB" sz="1200">
                        <a:solidFill>
                          <a:srgbClr val="365F9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6658" marR="46658" marT="0" marB="0"/>
                </a:tc>
                <a:tc>
                  <a:txBody>
                    <a:bodyPr/>
                    <a:lstStyle/>
                    <a:p>
                      <a:pPr indent="353060" algn="ctr">
                        <a:lnSpc>
                          <a:spcPct val="150000"/>
                        </a:lnSpc>
                      </a:pPr>
                      <a:r>
                        <a:rPr lang="en-GB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(-0.1676) *</a:t>
                      </a:r>
                      <a:endParaRPr lang="en-GB" sz="1200" dirty="0">
                        <a:solidFill>
                          <a:srgbClr val="365F9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6658" marR="46658" marT="0" marB="0"/>
                </a:tc>
                <a:tc>
                  <a:txBody>
                    <a:bodyPr/>
                    <a:lstStyle/>
                    <a:p>
                      <a:pPr indent="353060" algn="ctr">
                        <a:lnSpc>
                          <a:spcPct val="150000"/>
                        </a:lnSpc>
                      </a:pPr>
                      <a:r>
                        <a:rPr lang="en-GB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Intercept</a:t>
                      </a:r>
                      <a:endParaRPr lang="en-GB" sz="1200" dirty="0">
                        <a:solidFill>
                          <a:srgbClr val="365F9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6658" marR="46658" marT="0" marB="0"/>
                </a:tc>
                <a:tc>
                  <a:txBody>
                    <a:bodyPr/>
                    <a:lstStyle/>
                    <a:p>
                      <a:pPr indent="353060" algn="ctr">
                        <a:lnSpc>
                          <a:spcPct val="150000"/>
                        </a:lnSpc>
                      </a:pPr>
                      <a:r>
                        <a:rPr lang="en-GB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0.1923*</a:t>
                      </a:r>
                      <a:endParaRPr lang="en-GB" sz="1200" dirty="0">
                        <a:solidFill>
                          <a:srgbClr val="365F9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6658" marR="46658" marT="0" marB="0"/>
                </a:tc>
                <a:extLst>
                  <a:ext uri="{0D108BD9-81ED-4DB2-BD59-A6C34878D82A}">
                    <a16:rowId xmlns:a16="http://schemas.microsoft.com/office/drawing/2014/main" val="2307465719"/>
                  </a:ext>
                </a:extLst>
              </a:tr>
              <a:tr h="21691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>
                        <a:solidFill>
                          <a:srgbClr val="365F9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6658" marR="46658" marT="0" marB="0"/>
                </a:tc>
                <a:tc>
                  <a:txBody>
                    <a:bodyPr/>
                    <a:lstStyle/>
                    <a:p>
                      <a:pPr indent="353060" algn="ctr">
                        <a:lnSpc>
                          <a:spcPct val="150000"/>
                        </a:lnSpc>
                      </a:pPr>
                      <a:r>
                        <a:rPr lang="en-GB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GB" sz="1200" dirty="0">
                        <a:solidFill>
                          <a:srgbClr val="365F9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6658" marR="46658" marT="0" marB="0"/>
                </a:tc>
                <a:tc>
                  <a:txBody>
                    <a:bodyPr/>
                    <a:lstStyle/>
                    <a:p>
                      <a:pPr indent="353060" algn="ctr">
                        <a:lnSpc>
                          <a:spcPct val="150000"/>
                        </a:lnSpc>
                      </a:pPr>
                      <a:r>
                        <a:rPr lang="en-GB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trap</a:t>
                      </a:r>
                      <a:endParaRPr lang="en-GB" sz="1200" dirty="0">
                        <a:solidFill>
                          <a:srgbClr val="365F9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6658" marR="46658" marT="0" marB="0"/>
                </a:tc>
                <a:tc>
                  <a:txBody>
                    <a:bodyPr/>
                    <a:lstStyle/>
                    <a:p>
                      <a:pPr indent="353060" algn="ctr">
                        <a:lnSpc>
                          <a:spcPct val="150000"/>
                        </a:lnSpc>
                      </a:pPr>
                      <a:r>
                        <a:rPr lang="en-GB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(-1.4153) *</a:t>
                      </a:r>
                      <a:endParaRPr lang="en-GB" sz="1200" dirty="0">
                        <a:solidFill>
                          <a:srgbClr val="365F9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6658" marR="46658" marT="0" marB="0"/>
                </a:tc>
                <a:extLst>
                  <a:ext uri="{0D108BD9-81ED-4DB2-BD59-A6C34878D82A}">
                    <a16:rowId xmlns:a16="http://schemas.microsoft.com/office/drawing/2014/main" val="136470391"/>
                  </a:ext>
                </a:extLst>
              </a:tr>
              <a:tr h="216913">
                <a:tc rowSpan="3">
                  <a:txBody>
                    <a:bodyPr/>
                    <a:lstStyle/>
                    <a:p>
                      <a:pPr marL="0" marR="0" lvl="0" indent="353060" algn="just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Metrics</a:t>
                      </a:r>
                    </a:p>
                    <a:p>
                      <a:pPr indent="353060" algn="ctr">
                        <a:lnSpc>
                          <a:spcPct val="150000"/>
                        </a:lnSpc>
                      </a:pPr>
                      <a:r>
                        <a:rPr lang="en-GB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GB" sz="1200" dirty="0">
                        <a:solidFill>
                          <a:srgbClr val="365F9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6658" marR="46658" marT="0" marB="0"/>
                </a:tc>
                <a:tc gridSpan="4">
                  <a:txBody>
                    <a:bodyPr/>
                    <a:lstStyle/>
                    <a:p>
                      <a:pPr algn="ctr"/>
                      <a:endParaRPr lang="en-GB" sz="1200" dirty="0">
                        <a:solidFill>
                          <a:srgbClr val="365F9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6658" marR="46658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8528488"/>
                  </a:ext>
                </a:extLst>
              </a:tr>
              <a:tr h="216913">
                <a:tc vMerge="1">
                  <a:txBody>
                    <a:bodyPr/>
                    <a:lstStyle/>
                    <a:p>
                      <a:pPr indent="353060" algn="ctr">
                        <a:lnSpc>
                          <a:spcPct val="150000"/>
                        </a:lnSpc>
                      </a:pPr>
                      <a:r>
                        <a:rPr lang="en-GB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GB" sz="1200" dirty="0">
                        <a:solidFill>
                          <a:srgbClr val="365F9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6658" marR="46658" marT="0" marB="0"/>
                </a:tc>
                <a:tc>
                  <a:txBody>
                    <a:bodyPr/>
                    <a:lstStyle/>
                    <a:p>
                      <a:pPr indent="353060" algn="ctr">
                        <a:lnSpc>
                          <a:spcPct val="150000"/>
                        </a:lnSpc>
                      </a:pPr>
                      <a:r>
                        <a:rPr lang="en-GB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AIC</a:t>
                      </a:r>
                      <a:endParaRPr lang="en-GB" sz="1200" dirty="0">
                        <a:solidFill>
                          <a:srgbClr val="365F9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6658" marR="46658" marT="0" marB="0"/>
                </a:tc>
                <a:tc>
                  <a:txBody>
                    <a:bodyPr/>
                    <a:lstStyle/>
                    <a:p>
                      <a:pPr indent="353060" algn="ctr">
                        <a:lnSpc>
                          <a:spcPct val="150000"/>
                        </a:lnSpc>
                      </a:pPr>
                      <a:r>
                        <a:rPr lang="en-GB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51279</a:t>
                      </a:r>
                      <a:endParaRPr lang="en-GB" sz="1200">
                        <a:solidFill>
                          <a:srgbClr val="365F9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6658" marR="46658" marT="0" marB="0"/>
                </a:tc>
                <a:tc>
                  <a:txBody>
                    <a:bodyPr/>
                    <a:lstStyle/>
                    <a:p>
                      <a:pPr indent="353060" algn="ctr">
                        <a:lnSpc>
                          <a:spcPct val="150000"/>
                        </a:lnSpc>
                      </a:pPr>
                      <a:r>
                        <a:rPr lang="en-GB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AIC</a:t>
                      </a:r>
                      <a:endParaRPr lang="en-GB" sz="1200" dirty="0">
                        <a:solidFill>
                          <a:srgbClr val="365F9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6658" marR="46658" marT="0" marB="0"/>
                </a:tc>
                <a:tc>
                  <a:txBody>
                    <a:bodyPr/>
                    <a:lstStyle/>
                    <a:p>
                      <a:pPr indent="353060" algn="ctr">
                        <a:lnSpc>
                          <a:spcPct val="150000"/>
                        </a:lnSpc>
                      </a:pPr>
                      <a:r>
                        <a:rPr lang="en-GB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50576</a:t>
                      </a:r>
                      <a:endParaRPr lang="en-GB" sz="1200" dirty="0">
                        <a:solidFill>
                          <a:srgbClr val="365F9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6658" marR="46658" marT="0" marB="0"/>
                </a:tc>
                <a:extLst>
                  <a:ext uri="{0D108BD9-81ED-4DB2-BD59-A6C34878D82A}">
                    <a16:rowId xmlns:a16="http://schemas.microsoft.com/office/drawing/2014/main" val="2203875853"/>
                  </a:ext>
                </a:extLst>
              </a:tr>
              <a:tr h="21691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353060" algn="ctr">
                        <a:lnSpc>
                          <a:spcPct val="150000"/>
                        </a:lnSpc>
                      </a:pPr>
                      <a:r>
                        <a:rPr lang="en-GB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BIC</a:t>
                      </a:r>
                      <a:endParaRPr lang="en-GB" sz="1200" dirty="0">
                        <a:solidFill>
                          <a:srgbClr val="365F9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6658" marR="46658" marT="0" marB="0"/>
                </a:tc>
                <a:tc>
                  <a:txBody>
                    <a:bodyPr/>
                    <a:lstStyle/>
                    <a:p>
                      <a:pPr indent="353060" algn="ctr">
                        <a:lnSpc>
                          <a:spcPct val="150000"/>
                        </a:lnSpc>
                      </a:pPr>
                      <a:r>
                        <a:rPr lang="en-GB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51338</a:t>
                      </a:r>
                      <a:endParaRPr lang="en-GB" sz="1200">
                        <a:solidFill>
                          <a:srgbClr val="365F9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6658" marR="46658" marT="0" marB="0"/>
                </a:tc>
                <a:tc>
                  <a:txBody>
                    <a:bodyPr/>
                    <a:lstStyle/>
                    <a:p>
                      <a:pPr indent="353060" algn="ctr">
                        <a:lnSpc>
                          <a:spcPct val="150000"/>
                        </a:lnSpc>
                      </a:pPr>
                      <a:r>
                        <a:rPr lang="en-GB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BIC</a:t>
                      </a:r>
                      <a:endParaRPr lang="en-GB" sz="1200" dirty="0">
                        <a:solidFill>
                          <a:srgbClr val="365F9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6658" marR="46658" marT="0" marB="0"/>
                </a:tc>
                <a:tc>
                  <a:txBody>
                    <a:bodyPr/>
                    <a:lstStyle/>
                    <a:p>
                      <a:pPr indent="353060" algn="ctr">
                        <a:lnSpc>
                          <a:spcPct val="150000"/>
                        </a:lnSpc>
                      </a:pPr>
                      <a:r>
                        <a:rPr lang="en-GB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50641</a:t>
                      </a:r>
                      <a:endParaRPr lang="en-GB" sz="1200" dirty="0">
                        <a:solidFill>
                          <a:srgbClr val="365F9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6658" marR="46658" marT="0" marB="0"/>
                </a:tc>
                <a:extLst>
                  <a:ext uri="{0D108BD9-81ED-4DB2-BD59-A6C34878D82A}">
                    <a16:rowId xmlns:a16="http://schemas.microsoft.com/office/drawing/2014/main" val="163278078"/>
                  </a:ext>
                </a:extLst>
              </a:tr>
            </a:tbl>
          </a:graphicData>
        </a:graphic>
      </p:graphicFrame>
      <p:sp>
        <p:nvSpPr>
          <p:cNvPr id="3" name="Rectangle 2">
            <a:extLst>
              <a:ext uri="{FF2B5EF4-FFF2-40B4-BE49-F238E27FC236}">
                <a16:creationId xmlns:a16="http://schemas.microsoft.com/office/drawing/2014/main" id="{786CD8E4-132E-664B-9B7A-875640773438}"/>
              </a:ext>
            </a:extLst>
          </p:cNvPr>
          <p:cNvSpPr/>
          <p:nvPr/>
        </p:nvSpPr>
        <p:spPr>
          <a:xfrm>
            <a:off x="519113" y="89126"/>
            <a:ext cx="992505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Table</a:t>
            </a:r>
            <a:r>
              <a:rPr lang="en-GB" sz="1400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9</a:t>
            </a:r>
            <a:r>
              <a:rPr lang="en-GB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:  Model fitting of Poisson models for number of collected mosquito count dataset in VK3 </a:t>
            </a:r>
            <a:endParaRPr lang="en-US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13040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343C8409-A03B-6348-ABA3-44C6C3A553DB}"/>
              </a:ext>
            </a:extLst>
          </p:cNvPr>
          <p:cNvGraphicFramePr>
            <a:graphicFrameLocks noGrp="1"/>
          </p:cNvGraphicFramePr>
          <p:nvPr/>
        </p:nvGraphicFramePr>
        <p:xfrm>
          <a:off x="474688" y="559050"/>
          <a:ext cx="11026753" cy="5678416"/>
        </p:xfrm>
        <a:graphic>
          <a:graphicData uri="http://schemas.openxmlformats.org/drawingml/2006/table">
            <a:tbl>
              <a:tblPr firstRow="1" firstCol="1" bandRow="1">
                <a:tableStyleId>{F5AB1C69-6EDB-4FF4-983F-18BD219EF322}</a:tableStyleId>
              </a:tblPr>
              <a:tblGrid>
                <a:gridCol w="2142557">
                  <a:extLst>
                    <a:ext uri="{9D8B030D-6E8A-4147-A177-3AD203B41FA5}">
                      <a16:colId xmlns:a16="http://schemas.microsoft.com/office/drawing/2014/main" val="227031547"/>
                    </a:ext>
                  </a:extLst>
                </a:gridCol>
                <a:gridCol w="1581095">
                  <a:extLst>
                    <a:ext uri="{9D8B030D-6E8A-4147-A177-3AD203B41FA5}">
                      <a16:colId xmlns:a16="http://schemas.microsoft.com/office/drawing/2014/main" val="234790957"/>
                    </a:ext>
                  </a:extLst>
                </a:gridCol>
                <a:gridCol w="1111674">
                  <a:extLst>
                    <a:ext uri="{9D8B030D-6E8A-4147-A177-3AD203B41FA5}">
                      <a16:colId xmlns:a16="http://schemas.microsoft.com/office/drawing/2014/main" val="716079474"/>
                    </a:ext>
                  </a:extLst>
                </a:gridCol>
                <a:gridCol w="1313147">
                  <a:extLst>
                    <a:ext uri="{9D8B030D-6E8A-4147-A177-3AD203B41FA5}">
                      <a16:colId xmlns:a16="http://schemas.microsoft.com/office/drawing/2014/main" val="1004467853"/>
                    </a:ext>
                  </a:extLst>
                </a:gridCol>
                <a:gridCol w="1127015">
                  <a:extLst>
                    <a:ext uri="{9D8B030D-6E8A-4147-A177-3AD203B41FA5}">
                      <a16:colId xmlns:a16="http://schemas.microsoft.com/office/drawing/2014/main" val="2045775319"/>
                    </a:ext>
                  </a:extLst>
                </a:gridCol>
                <a:gridCol w="1312125">
                  <a:extLst>
                    <a:ext uri="{9D8B030D-6E8A-4147-A177-3AD203B41FA5}">
                      <a16:colId xmlns:a16="http://schemas.microsoft.com/office/drawing/2014/main" val="4102892569"/>
                    </a:ext>
                  </a:extLst>
                </a:gridCol>
                <a:gridCol w="1127015">
                  <a:extLst>
                    <a:ext uri="{9D8B030D-6E8A-4147-A177-3AD203B41FA5}">
                      <a16:colId xmlns:a16="http://schemas.microsoft.com/office/drawing/2014/main" val="3670552449"/>
                    </a:ext>
                  </a:extLst>
                </a:gridCol>
                <a:gridCol w="1312125">
                  <a:extLst>
                    <a:ext uri="{9D8B030D-6E8A-4147-A177-3AD203B41FA5}">
                      <a16:colId xmlns:a16="http://schemas.microsoft.com/office/drawing/2014/main" val="546175909"/>
                    </a:ext>
                  </a:extLst>
                </a:gridCol>
              </a:tblGrid>
              <a:tr h="393526">
                <a:tc>
                  <a:txBody>
                    <a:bodyPr/>
                    <a:lstStyle/>
                    <a:p>
                      <a:pPr indent="353060" algn="just">
                        <a:lnSpc>
                          <a:spcPct val="200000"/>
                        </a:lnSpc>
                      </a:pPr>
                      <a:r>
                        <a:rPr lang="en-GB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GB" sz="1200" dirty="0">
                        <a:solidFill>
                          <a:srgbClr val="365F9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5052" marR="45052" marT="0" marB="0"/>
                </a:tc>
                <a:tc gridSpan="3">
                  <a:txBody>
                    <a:bodyPr/>
                    <a:lstStyle/>
                    <a:p>
                      <a:pPr indent="353060" algn="just">
                        <a:lnSpc>
                          <a:spcPct val="200000"/>
                        </a:lnSpc>
                      </a:pPr>
                      <a:r>
                        <a:rPr lang="fr-FR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Basic Count Model</a:t>
                      </a:r>
                      <a:endParaRPr lang="en-GB" sz="1200" b="1" dirty="0">
                        <a:solidFill>
                          <a:srgbClr val="365F9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5052" marR="45052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indent="353060" algn="just">
                        <a:lnSpc>
                          <a:spcPct val="200000"/>
                        </a:lnSpc>
                      </a:pPr>
                      <a:r>
                        <a:rPr lang="en-US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Zero-altered (alias hurdle models)</a:t>
                      </a:r>
                      <a:endParaRPr lang="en-GB" sz="1200" b="1" dirty="0">
                        <a:solidFill>
                          <a:srgbClr val="365F9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5052" marR="45052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indent="353060" algn="just">
                        <a:lnSpc>
                          <a:spcPct val="200000"/>
                        </a:lnSpc>
                      </a:pPr>
                      <a:r>
                        <a:rPr lang="en-US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Zero-inflated</a:t>
                      </a:r>
                      <a:endParaRPr lang="en-GB" sz="1200" b="1" dirty="0">
                        <a:solidFill>
                          <a:srgbClr val="365F9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5052" marR="45052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9915109"/>
                  </a:ext>
                </a:extLst>
              </a:tr>
              <a:tr h="605090">
                <a:tc>
                  <a:txBody>
                    <a:bodyPr/>
                    <a:lstStyle/>
                    <a:p>
                      <a:pPr indent="353060" algn="just">
                        <a:lnSpc>
                          <a:spcPct val="200000"/>
                        </a:lnSpc>
                      </a:pPr>
                      <a:r>
                        <a:rPr lang="fr-FR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Variable</a:t>
                      </a:r>
                      <a:endParaRPr lang="en-GB" sz="1200" dirty="0">
                        <a:solidFill>
                          <a:srgbClr val="365F9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5052" marR="45052" marT="0" marB="0"/>
                </a:tc>
                <a:tc>
                  <a:txBody>
                    <a:bodyPr/>
                    <a:lstStyle/>
                    <a:p>
                      <a:pPr indent="353060" algn="just">
                        <a:lnSpc>
                          <a:spcPct val="200000"/>
                        </a:lnSpc>
                      </a:pPr>
                      <a:r>
                        <a:rPr lang="fr-FR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Poisson</a:t>
                      </a:r>
                      <a:endParaRPr lang="en-GB" sz="1200" dirty="0">
                        <a:solidFill>
                          <a:srgbClr val="365F9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5052" marR="45052" marT="0" marB="0"/>
                </a:tc>
                <a:tc>
                  <a:txBody>
                    <a:bodyPr/>
                    <a:lstStyle/>
                    <a:p>
                      <a:pPr indent="353060" algn="just">
                        <a:lnSpc>
                          <a:spcPct val="200000"/>
                        </a:lnSpc>
                      </a:pPr>
                      <a:r>
                        <a:rPr lang="fr-FR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Quasi-poisson</a:t>
                      </a:r>
                      <a:endParaRPr lang="en-GB" sz="1200" dirty="0">
                        <a:solidFill>
                          <a:srgbClr val="365F9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5052" marR="45052" marT="0" marB="0"/>
                </a:tc>
                <a:tc>
                  <a:txBody>
                    <a:bodyPr/>
                    <a:lstStyle/>
                    <a:p>
                      <a:pPr indent="353060" algn="just">
                        <a:lnSpc>
                          <a:spcPct val="200000"/>
                        </a:lnSpc>
                      </a:pPr>
                      <a:r>
                        <a:rPr lang="fr-FR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Negative Binomial</a:t>
                      </a:r>
                      <a:endParaRPr lang="en-GB" sz="1200">
                        <a:solidFill>
                          <a:srgbClr val="365F9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5052" marR="45052" marT="0" marB="0"/>
                </a:tc>
                <a:tc>
                  <a:txBody>
                    <a:bodyPr/>
                    <a:lstStyle/>
                    <a:p>
                      <a:pPr indent="353060" algn="just">
                        <a:lnSpc>
                          <a:spcPct val="200000"/>
                        </a:lnSpc>
                      </a:pPr>
                      <a:r>
                        <a:rPr lang="fr-FR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Poisson</a:t>
                      </a:r>
                      <a:endParaRPr lang="en-GB" sz="1200">
                        <a:solidFill>
                          <a:srgbClr val="365F9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5052" marR="45052" marT="0" marB="0"/>
                </a:tc>
                <a:tc>
                  <a:txBody>
                    <a:bodyPr/>
                    <a:lstStyle/>
                    <a:p>
                      <a:pPr indent="353060" algn="just">
                        <a:lnSpc>
                          <a:spcPct val="200000"/>
                        </a:lnSpc>
                      </a:pPr>
                      <a:r>
                        <a:rPr lang="fr-FR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Negative Binomial</a:t>
                      </a:r>
                      <a:endParaRPr lang="en-GB" sz="1200">
                        <a:solidFill>
                          <a:srgbClr val="365F9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5052" marR="45052" marT="0" marB="0"/>
                </a:tc>
                <a:tc>
                  <a:txBody>
                    <a:bodyPr/>
                    <a:lstStyle/>
                    <a:p>
                      <a:pPr indent="353060" algn="just">
                        <a:lnSpc>
                          <a:spcPct val="200000"/>
                        </a:lnSpc>
                      </a:pPr>
                      <a:r>
                        <a:rPr lang="fr-FR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Poisson</a:t>
                      </a:r>
                      <a:endParaRPr lang="en-GB" sz="1200">
                        <a:solidFill>
                          <a:srgbClr val="365F9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5052" marR="45052" marT="0" marB="0"/>
                </a:tc>
                <a:tc>
                  <a:txBody>
                    <a:bodyPr/>
                    <a:lstStyle/>
                    <a:p>
                      <a:pPr indent="353060" algn="just">
                        <a:lnSpc>
                          <a:spcPct val="200000"/>
                        </a:lnSpc>
                      </a:pPr>
                      <a:r>
                        <a:rPr lang="fr-FR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Negative Binomial</a:t>
                      </a:r>
                      <a:endParaRPr lang="en-GB" sz="1200">
                        <a:solidFill>
                          <a:srgbClr val="365F9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5052" marR="45052" marT="0" marB="0"/>
                </a:tc>
                <a:extLst>
                  <a:ext uri="{0D108BD9-81ED-4DB2-BD59-A6C34878D82A}">
                    <a16:rowId xmlns:a16="http://schemas.microsoft.com/office/drawing/2014/main" val="3415899941"/>
                  </a:ext>
                </a:extLst>
              </a:tr>
              <a:tr h="393526">
                <a:tc>
                  <a:txBody>
                    <a:bodyPr/>
                    <a:lstStyle/>
                    <a:p>
                      <a:pPr indent="353060" algn="just">
                        <a:lnSpc>
                          <a:spcPct val="200000"/>
                        </a:lnSpc>
                      </a:pPr>
                      <a:r>
                        <a:rPr lang="fr-FR" sz="12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Intercept</a:t>
                      </a:r>
                      <a:endParaRPr lang="en-GB" sz="1200" dirty="0">
                        <a:solidFill>
                          <a:srgbClr val="365F9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5052" marR="45052" marT="0" marB="0"/>
                </a:tc>
                <a:tc>
                  <a:txBody>
                    <a:bodyPr/>
                    <a:lstStyle/>
                    <a:p>
                      <a:pPr indent="353060" algn="just">
                        <a:lnSpc>
                          <a:spcPct val="200000"/>
                        </a:lnSpc>
                      </a:pPr>
                      <a:r>
                        <a:rPr lang="fr-FR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2.459*</a:t>
                      </a:r>
                      <a:endParaRPr lang="en-GB" sz="1200">
                        <a:solidFill>
                          <a:srgbClr val="365F9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5052" marR="45052" marT="0" marB="0"/>
                </a:tc>
                <a:tc>
                  <a:txBody>
                    <a:bodyPr/>
                    <a:lstStyle/>
                    <a:p>
                      <a:pPr indent="353060" algn="just">
                        <a:lnSpc>
                          <a:spcPct val="200000"/>
                        </a:lnSpc>
                      </a:pPr>
                      <a:r>
                        <a:rPr lang="fr-FR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2.459*</a:t>
                      </a:r>
                      <a:endParaRPr lang="en-GB" sz="1200">
                        <a:solidFill>
                          <a:srgbClr val="365F9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5052" marR="45052" marT="0" marB="0"/>
                </a:tc>
                <a:tc>
                  <a:txBody>
                    <a:bodyPr/>
                    <a:lstStyle/>
                    <a:p>
                      <a:pPr indent="353060" algn="just">
                        <a:lnSpc>
                          <a:spcPct val="200000"/>
                        </a:lnSpc>
                      </a:pPr>
                      <a:r>
                        <a:rPr lang="fr-FR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2.502*</a:t>
                      </a:r>
                      <a:endParaRPr lang="en-GB" sz="1200" dirty="0">
                        <a:solidFill>
                          <a:srgbClr val="365F9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5052" marR="45052" marT="0" marB="0"/>
                </a:tc>
                <a:tc>
                  <a:txBody>
                    <a:bodyPr/>
                    <a:lstStyle/>
                    <a:p>
                      <a:pPr indent="353060" algn="just">
                        <a:lnSpc>
                          <a:spcPct val="200000"/>
                        </a:lnSpc>
                      </a:pPr>
                      <a:r>
                        <a:rPr lang="fr-FR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2.983*</a:t>
                      </a:r>
                      <a:endParaRPr lang="en-GB" sz="1200">
                        <a:solidFill>
                          <a:srgbClr val="365F9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5052" marR="45052" marT="0" marB="0"/>
                </a:tc>
                <a:tc>
                  <a:txBody>
                    <a:bodyPr/>
                    <a:lstStyle/>
                    <a:p>
                      <a:pPr indent="353060" algn="just">
                        <a:lnSpc>
                          <a:spcPct val="200000"/>
                        </a:lnSpc>
                      </a:pPr>
                      <a:r>
                        <a:rPr lang="fr-FR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2.627*</a:t>
                      </a:r>
                      <a:endParaRPr lang="en-GB" sz="1200">
                        <a:solidFill>
                          <a:srgbClr val="365F9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5052" marR="45052" marT="0" marB="0"/>
                </a:tc>
                <a:tc>
                  <a:txBody>
                    <a:bodyPr/>
                    <a:lstStyle/>
                    <a:p>
                      <a:pPr indent="353060" algn="just">
                        <a:lnSpc>
                          <a:spcPct val="200000"/>
                        </a:lnSpc>
                      </a:pPr>
                      <a:r>
                        <a:rPr lang="fr-FR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2.983*</a:t>
                      </a:r>
                      <a:endParaRPr lang="en-GB" sz="1200">
                        <a:solidFill>
                          <a:srgbClr val="365F9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5052" marR="45052" marT="0" marB="0"/>
                </a:tc>
                <a:tc>
                  <a:txBody>
                    <a:bodyPr/>
                    <a:lstStyle/>
                    <a:p>
                      <a:pPr indent="353060" algn="just">
                        <a:lnSpc>
                          <a:spcPct val="200000"/>
                        </a:lnSpc>
                      </a:pPr>
                      <a:r>
                        <a:rPr lang="fr-FR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2.723*</a:t>
                      </a:r>
                      <a:endParaRPr lang="en-GB" sz="1200">
                        <a:solidFill>
                          <a:srgbClr val="365F9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5052" marR="45052" marT="0" marB="0"/>
                </a:tc>
                <a:extLst>
                  <a:ext uri="{0D108BD9-81ED-4DB2-BD59-A6C34878D82A}">
                    <a16:rowId xmlns:a16="http://schemas.microsoft.com/office/drawing/2014/main" val="380700967"/>
                  </a:ext>
                </a:extLst>
              </a:tr>
              <a:tr h="393526">
                <a:tc>
                  <a:txBody>
                    <a:bodyPr/>
                    <a:lstStyle/>
                    <a:p>
                      <a:pPr indent="353060" algn="just">
                        <a:lnSpc>
                          <a:spcPct val="200000"/>
                        </a:lnSpc>
                      </a:pPr>
                      <a:r>
                        <a:rPr lang="fr-FR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village(VK3)</a:t>
                      </a:r>
                      <a:endParaRPr lang="en-GB" sz="1200">
                        <a:solidFill>
                          <a:srgbClr val="365F9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5052" marR="45052" marT="0" marB="0"/>
                </a:tc>
                <a:tc>
                  <a:txBody>
                    <a:bodyPr/>
                    <a:lstStyle/>
                    <a:p>
                      <a:pPr indent="353060" algn="just">
                        <a:lnSpc>
                          <a:spcPct val="200000"/>
                        </a:lnSpc>
                      </a:pPr>
                      <a:r>
                        <a:rPr lang="fr-FR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-0.847*</a:t>
                      </a:r>
                      <a:endParaRPr lang="en-GB" sz="1200">
                        <a:solidFill>
                          <a:srgbClr val="365F9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5052" marR="45052" marT="0" marB="0"/>
                </a:tc>
                <a:tc>
                  <a:txBody>
                    <a:bodyPr/>
                    <a:lstStyle/>
                    <a:p>
                      <a:pPr indent="353060" algn="just">
                        <a:lnSpc>
                          <a:spcPct val="200000"/>
                        </a:lnSpc>
                      </a:pPr>
                      <a:r>
                        <a:rPr lang="fr-FR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-0.847*</a:t>
                      </a:r>
                      <a:endParaRPr lang="en-GB" sz="1200">
                        <a:solidFill>
                          <a:srgbClr val="365F9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5052" marR="45052" marT="0" marB="0"/>
                </a:tc>
                <a:tc>
                  <a:txBody>
                    <a:bodyPr/>
                    <a:lstStyle/>
                    <a:p>
                      <a:pPr indent="353060" algn="just">
                        <a:lnSpc>
                          <a:spcPct val="200000"/>
                        </a:lnSpc>
                      </a:pPr>
                      <a:r>
                        <a:rPr lang="fr-FR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-0.558*</a:t>
                      </a:r>
                      <a:endParaRPr lang="en-GB" sz="1200">
                        <a:solidFill>
                          <a:srgbClr val="365F9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5052" marR="45052" marT="0" marB="0"/>
                </a:tc>
                <a:tc>
                  <a:txBody>
                    <a:bodyPr/>
                    <a:lstStyle/>
                    <a:p>
                      <a:pPr indent="353060" algn="just">
                        <a:lnSpc>
                          <a:spcPct val="200000"/>
                        </a:lnSpc>
                      </a:pPr>
                      <a:r>
                        <a:rPr lang="fr-FR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-0.722*</a:t>
                      </a:r>
                      <a:endParaRPr lang="en-GB" sz="1200" dirty="0">
                        <a:solidFill>
                          <a:srgbClr val="365F9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5052" marR="45052" marT="0" marB="0"/>
                </a:tc>
                <a:tc>
                  <a:txBody>
                    <a:bodyPr/>
                    <a:lstStyle/>
                    <a:p>
                      <a:pPr indent="353060" algn="just">
                        <a:lnSpc>
                          <a:spcPct val="200000"/>
                        </a:lnSpc>
                      </a:pPr>
                      <a:r>
                        <a:rPr lang="fr-FR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-0.614*</a:t>
                      </a:r>
                      <a:endParaRPr lang="en-GB" sz="1200" dirty="0">
                        <a:solidFill>
                          <a:srgbClr val="365F9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5052" marR="45052" marT="0" marB="0"/>
                </a:tc>
                <a:tc>
                  <a:txBody>
                    <a:bodyPr/>
                    <a:lstStyle/>
                    <a:p>
                      <a:pPr indent="353060" algn="just">
                        <a:lnSpc>
                          <a:spcPct val="200000"/>
                        </a:lnSpc>
                      </a:pPr>
                      <a:r>
                        <a:rPr lang="fr-FR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-0.719*</a:t>
                      </a:r>
                      <a:endParaRPr lang="en-GB" sz="1200">
                        <a:solidFill>
                          <a:srgbClr val="365F9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5052" marR="45052" marT="0" marB="0"/>
                </a:tc>
                <a:tc>
                  <a:txBody>
                    <a:bodyPr/>
                    <a:lstStyle/>
                    <a:p>
                      <a:pPr indent="353060" algn="just">
                        <a:lnSpc>
                          <a:spcPct val="200000"/>
                        </a:lnSpc>
                      </a:pPr>
                      <a:r>
                        <a:rPr lang="fr-FR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-0.666*</a:t>
                      </a:r>
                      <a:endParaRPr lang="en-GB" sz="1200">
                        <a:solidFill>
                          <a:srgbClr val="365F9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5052" marR="45052" marT="0" marB="0"/>
                </a:tc>
                <a:extLst>
                  <a:ext uri="{0D108BD9-81ED-4DB2-BD59-A6C34878D82A}">
                    <a16:rowId xmlns:a16="http://schemas.microsoft.com/office/drawing/2014/main" val="516172215"/>
                  </a:ext>
                </a:extLst>
              </a:tr>
              <a:tr h="393526">
                <a:tc>
                  <a:txBody>
                    <a:bodyPr/>
                    <a:lstStyle/>
                    <a:p>
                      <a:pPr indent="353060" algn="just">
                        <a:lnSpc>
                          <a:spcPct val="200000"/>
                        </a:lnSpc>
                      </a:pPr>
                      <a:r>
                        <a:rPr lang="fr-FR" sz="12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Trapping</a:t>
                      </a:r>
                      <a:r>
                        <a:rPr lang="fr-FR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fr-FR" sz="12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method</a:t>
                      </a:r>
                      <a:r>
                        <a:rPr lang="fr-FR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</a:t>
                      </a:r>
                      <a:r>
                        <a:rPr lang="fr-FR" sz="12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trap</a:t>
                      </a:r>
                      <a:r>
                        <a:rPr lang="fr-FR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  <a:endParaRPr lang="en-GB" sz="1200" dirty="0">
                        <a:solidFill>
                          <a:srgbClr val="365F9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5052" marR="45052" marT="0" marB="0"/>
                </a:tc>
                <a:tc>
                  <a:txBody>
                    <a:bodyPr/>
                    <a:lstStyle/>
                    <a:p>
                      <a:pPr indent="353060" algn="just">
                        <a:lnSpc>
                          <a:spcPct val="200000"/>
                        </a:lnSpc>
                      </a:pPr>
                      <a:r>
                        <a:rPr lang="fr-FR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2.189*</a:t>
                      </a:r>
                      <a:endParaRPr lang="en-GB" sz="1200">
                        <a:solidFill>
                          <a:srgbClr val="365F9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5052" marR="45052" marT="0" marB="0"/>
                </a:tc>
                <a:tc>
                  <a:txBody>
                    <a:bodyPr/>
                    <a:lstStyle/>
                    <a:p>
                      <a:pPr indent="353060" algn="just">
                        <a:lnSpc>
                          <a:spcPct val="200000"/>
                        </a:lnSpc>
                      </a:pPr>
                      <a:r>
                        <a:rPr lang="fr-FR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2.189*</a:t>
                      </a:r>
                      <a:endParaRPr lang="en-GB" sz="1200">
                        <a:solidFill>
                          <a:srgbClr val="365F9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5052" marR="45052" marT="0" marB="0"/>
                </a:tc>
                <a:tc>
                  <a:txBody>
                    <a:bodyPr/>
                    <a:lstStyle/>
                    <a:p>
                      <a:pPr indent="353060" algn="just">
                        <a:lnSpc>
                          <a:spcPct val="200000"/>
                        </a:lnSpc>
                      </a:pPr>
                      <a:r>
                        <a:rPr lang="fr-FR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2.756*</a:t>
                      </a:r>
                      <a:endParaRPr lang="en-GB" sz="1200">
                        <a:solidFill>
                          <a:srgbClr val="365F9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5052" marR="45052" marT="0" marB="0"/>
                </a:tc>
                <a:tc>
                  <a:txBody>
                    <a:bodyPr/>
                    <a:lstStyle/>
                    <a:p>
                      <a:pPr indent="353060" algn="just">
                        <a:lnSpc>
                          <a:spcPct val="200000"/>
                        </a:lnSpc>
                      </a:pPr>
                      <a:r>
                        <a:rPr lang="fr-FR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1.524*</a:t>
                      </a:r>
                      <a:endParaRPr lang="en-GB" sz="1200">
                        <a:solidFill>
                          <a:srgbClr val="365F9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5052" marR="45052" marT="0" marB="0"/>
                </a:tc>
                <a:tc>
                  <a:txBody>
                    <a:bodyPr/>
                    <a:lstStyle/>
                    <a:p>
                      <a:pPr indent="353060" algn="just">
                        <a:lnSpc>
                          <a:spcPct val="200000"/>
                        </a:lnSpc>
                      </a:pPr>
                      <a:r>
                        <a:rPr lang="fr-FR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1.467*</a:t>
                      </a:r>
                      <a:endParaRPr lang="en-GB" sz="1200">
                        <a:solidFill>
                          <a:srgbClr val="365F9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5052" marR="45052" marT="0" marB="0"/>
                </a:tc>
                <a:tc>
                  <a:txBody>
                    <a:bodyPr/>
                    <a:lstStyle/>
                    <a:p>
                      <a:pPr indent="353060" algn="just">
                        <a:lnSpc>
                          <a:spcPct val="200000"/>
                        </a:lnSpc>
                      </a:pPr>
                      <a:r>
                        <a:rPr lang="fr-FR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1.521*</a:t>
                      </a:r>
                      <a:endParaRPr lang="en-GB" sz="1200">
                        <a:solidFill>
                          <a:srgbClr val="365F9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5052" marR="45052" marT="0" marB="0"/>
                </a:tc>
                <a:tc>
                  <a:txBody>
                    <a:bodyPr/>
                    <a:lstStyle/>
                    <a:p>
                      <a:pPr indent="353060" algn="just">
                        <a:lnSpc>
                          <a:spcPct val="200000"/>
                        </a:lnSpc>
                      </a:pPr>
                      <a:r>
                        <a:rPr lang="fr-FR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1.611*</a:t>
                      </a:r>
                      <a:endParaRPr lang="en-GB" sz="1200">
                        <a:solidFill>
                          <a:srgbClr val="365F9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5052" marR="45052" marT="0" marB="0"/>
                </a:tc>
                <a:extLst>
                  <a:ext uri="{0D108BD9-81ED-4DB2-BD59-A6C34878D82A}">
                    <a16:rowId xmlns:a16="http://schemas.microsoft.com/office/drawing/2014/main" val="2230422293"/>
                  </a:ext>
                </a:extLst>
              </a:tr>
              <a:tr h="393526">
                <a:tc>
                  <a:txBody>
                    <a:bodyPr/>
                    <a:lstStyle/>
                    <a:p>
                      <a:pPr indent="353060" algn="just">
                        <a:lnSpc>
                          <a:spcPct val="200000"/>
                        </a:lnSpc>
                      </a:pPr>
                      <a:r>
                        <a:rPr lang="fr-FR" sz="12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Status</a:t>
                      </a:r>
                      <a:r>
                        <a:rPr lang="fr-FR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</a:t>
                      </a:r>
                      <a:r>
                        <a:rPr lang="fr-FR" sz="12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dead</a:t>
                      </a:r>
                      <a:r>
                        <a:rPr lang="fr-FR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  <a:endParaRPr lang="en-GB" sz="1200" dirty="0">
                        <a:solidFill>
                          <a:srgbClr val="365F9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5052" marR="45052" marT="0" marB="0"/>
                </a:tc>
                <a:tc>
                  <a:txBody>
                    <a:bodyPr/>
                    <a:lstStyle/>
                    <a:p>
                      <a:pPr indent="353060" algn="just">
                        <a:lnSpc>
                          <a:spcPct val="200000"/>
                        </a:lnSpc>
                      </a:pPr>
                      <a:r>
                        <a:rPr lang="fr-FR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-1.146*</a:t>
                      </a:r>
                      <a:endParaRPr lang="en-GB" sz="1200">
                        <a:solidFill>
                          <a:srgbClr val="365F9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5052" marR="45052" marT="0" marB="0"/>
                </a:tc>
                <a:tc>
                  <a:txBody>
                    <a:bodyPr/>
                    <a:lstStyle/>
                    <a:p>
                      <a:pPr indent="353060" algn="just">
                        <a:lnSpc>
                          <a:spcPct val="200000"/>
                        </a:lnSpc>
                      </a:pPr>
                      <a:r>
                        <a:rPr lang="fr-FR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-1.146*</a:t>
                      </a:r>
                      <a:endParaRPr lang="en-GB" sz="1200">
                        <a:solidFill>
                          <a:srgbClr val="365F9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5052" marR="45052" marT="0" marB="0"/>
                </a:tc>
                <a:tc>
                  <a:txBody>
                    <a:bodyPr/>
                    <a:lstStyle/>
                    <a:p>
                      <a:pPr indent="353060" algn="just">
                        <a:lnSpc>
                          <a:spcPct val="200000"/>
                        </a:lnSpc>
                      </a:pPr>
                      <a:r>
                        <a:rPr lang="fr-FR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-2.609*</a:t>
                      </a:r>
                      <a:endParaRPr lang="en-GB" sz="1200">
                        <a:solidFill>
                          <a:srgbClr val="365F9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5052" marR="45052" marT="0" marB="0"/>
                </a:tc>
                <a:tc>
                  <a:txBody>
                    <a:bodyPr/>
                    <a:lstStyle/>
                    <a:p>
                      <a:pPr indent="353060" algn="just">
                        <a:lnSpc>
                          <a:spcPct val="200000"/>
                        </a:lnSpc>
                      </a:pPr>
                      <a:r>
                        <a:rPr lang="fr-FR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-0.781*</a:t>
                      </a:r>
                      <a:endParaRPr lang="en-GB" sz="1200">
                        <a:solidFill>
                          <a:srgbClr val="365F9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5052" marR="45052" marT="0" marB="0"/>
                </a:tc>
                <a:tc>
                  <a:txBody>
                    <a:bodyPr/>
                    <a:lstStyle/>
                    <a:p>
                      <a:pPr indent="353060" algn="just">
                        <a:lnSpc>
                          <a:spcPct val="200000"/>
                        </a:lnSpc>
                      </a:pPr>
                      <a:r>
                        <a:rPr lang="fr-FR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-0.979*</a:t>
                      </a:r>
                      <a:endParaRPr lang="en-GB" sz="1200">
                        <a:solidFill>
                          <a:srgbClr val="365F9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5052" marR="45052" marT="0" marB="0"/>
                </a:tc>
                <a:tc>
                  <a:txBody>
                    <a:bodyPr/>
                    <a:lstStyle/>
                    <a:p>
                      <a:pPr indent="353060" algn="just">
                        <a:lnSpc>
                          <a:spcPct val="200000"/>
                        </a:lnSpc>
                      </a:pPr>
                      <a:r>
                        <a:rPr lang="fr-FR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-0.782*</a:t>
                      </a:r>
                      <a:endParaRPr lang="en-GB" sz="1200">
                        <a:solidFill>
                          <a:srgbClr val="365F9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5052" marR="45052" marT="0" marB="0"/>
                </a:tc>
                <a:tc>
                  <a:txBody>
                    <a:bodyPr/>
                    <a:lstStyle/>
                    <a:p>
                      <a:pPr indent="353060" algn="just">
                        <a:lnSpc>
                          <a:spcPct val="200000"/>
                        </a:lnSpc>
                      </a:pPr>
                      <a:r>
                        <a:rPr lang="fr-FR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-0.988*</a:t>
                      </a:r>
                      <a:endParaRPr lang="en-GB" sz="1200">
                        <a:solidFill>
                          <a:srgbClr val="365F9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5052" marR="45052" marT="0" marB="0"/>
                </a:tc>
                <a:extLst>
                  <a:ext uri="{0D108BD9-81ED-4DB2-BD59-A6C34878D82A}">
                    <a16:rowId xmlns:a16="http://schemas.microsoft.com/office/drawing/2014/main" val="1133660157"/>
                  </a:ext>
                </a:extLst>
              </a:tr>
              <a:tr h="393526">
                <a:tc>
                  <a:txBody>
                    <a:bodyPr/>
                    <a:lstStyle/>
                    <a:p>
                      <a:pPr indent="353060" algn="just">
                        <a:lnSpc>
                          <a:spcPct val="200000"/>
                        </a:lnSpc>
                      </a:pPr>
                      <a:r>
                        <a:rPr lang="fr-FR" sz="12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Month</a:t>
                      </a:r>
                      <a:r>
                        <a:rPr lang="fr-FR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</a:t>
                      </a:r>
                      <a:r>
                        <a:rPr lang="fr-FR" sz="12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august</a:t>
                      </a:r>
                      <a:r>
                        <a:rPr lang="fr-FR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  <a:endParaRPr lang="en-GB" sz="1200" dirty="0">
                        <a:solidFill>
                          <a:srgbClr val="365F9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5052" marR="45052" marT="0" marB="0"/>
                </a:tc>
                <a:tc>
                  <a:txBody>
                    <a:bodyPr/>
                    <a:lstStyle/>
                    <a:p>
                      <a:pPr indent="353060" algn="just">
                        <a:lnSpc>
                          <a:spcPct val="200000"/>
                        </a:lnSpc>
                      </a:pPr>
                      <a:r>
                        <a:rPr lang="fr-FR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0.443*</a:t>
                      </a:r>
                      <a:endParaRPr lang="en-GB" sz="1200">
                        <a:solidFill>
                          <a:srgbClr val="365F9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5052" marR="45052" marT="0" marB="0"/>
                </a:tc>
                <a:tc>
                  <a:txBody>
                    <a:bodyPr/>
                    <a:lstStyle/>
                    <a:p>
                      <a:pPr indent="353060" algn="just">
                        <a:lnSpc>
                          <a:spcPct val="200000"/>
                        </a:lnSpc>
                      </a:pPr>
                      <a:r>
                        <a:rPr lang="fr-FR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0.443*</a:t>
                      </a:r>
                      <a:endParaRPr lang="en-GB" sz="1200">
                        <a:solidFill>
                          <a:srgbClr val="365F9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5052" marR="45052" marT="0" marB="0"/>
                </a:tc>
                <a:tc>
                  <a:txBody>
                    <a:bodyPr/>
                    <a:lstStyle/>
                    <a:p>
                      <a:pPr indent="353060" algn="just">
                        <a:lnSpc>
                          <a:spcPct val="200000"/>
                        </a:lnSpc>
                      </a:pPr>
                      <a:r>
                        <a:rPr lang="fr-FR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0.480*</a:t>
                      </a:r>
                      <a:endParaRPr lang="en-GB" sz="1200">
                        <a:solidFill>
                          <a:srgbClr val="365F9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5052" marR="45052" marT="0" marB="0"/>
                </a:tc>
                <a:tc>
                  <a:txBody>
                    <a:bodyPr/>
                    <a:lstStyle/>
                    <a:p>
                      <a:pPr indent="353060" algn="just">
                        <a:lnSpc>
                          <a:spcPct val="200000"/>
                        </a:lnSpc>
                      </a:pPr>
                      <a:r>
                        <a:rPr lang="fr-FR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0.355*</a:t>
                      </a:r>
                      <a:endParaRPr lang="en-GB" sz="1200">
                        <a:solidFill>
                          <a:srgbClr val="365F9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5052" marR="45052" marT="0" marB="0"/>
                </a:tc>
                <a:tc>
                  <a:txBody>
                    <a:bodyPr/>
                    <a:lstStyle/>
                    <a:p>
                      <a:pPr indent="353060" algn="just">
                        <a:lnSpc>
                          <a:spcPct val="200000"/>
                        </a:lnSpc>
                      </a:pPr>
                      <a:r>
                        <a:rPr lang="fr-FR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0.395*</a:t>
                      </a:r>
                      <a:endParaRPr lang="en-GB" sz="1200">
                        <a:solidFill>
                          <a:srgbClr val="365F9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5052" marR="45052" marT="0" marB="0"/>
                </a:tc>
                <a:tc>
                  <a:txBody>
                    <a:bodyPr/>
                    <a:lstStyle/>
                    <a:p>
                      <a:pPr indent="353060" algn="just">
                        <a:lnSpc>
                          <a:spcPct val="200000"/>
                        </a:lnSpc>
                      </a:pPr>
                      <a:r>
                        <a:rPr lang="fr-FR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0.355*</a:t>
                      </a:r>
                      <a:endParaRPr lang="en-GB" sz="1200">
                        <a:solidFill>
                          <a:srgbClr val="365F9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5052" marR="45052" marT="0" marB="0"/>
                </a:tc>
                <a:tc>
                  <a:txBody>
                    <a:bodyPr/>
                    <a:lstStyle/>
                    <a:p>
                      <a:pPr indent="353060" algn="just">
                        <a:lnSpc>
                          <a:spcPct val="200000"/>
                        </a:lnSpc>
                      </a:pPr>
                      <a:r>
                        <a:rPr lang="fr-FR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0.387*</a:t>
                      </a:r>
                      <a:endParaRPr lang="en-GB" sz="1200">
                        <a:solidFill>
                          <a:srgbClr val="365F9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5052" marR="45052" marT="0" marB="0"/>
                </a:tc>
                <a:extLst>
                  <a:ext uri="{0D108BD9-81ED-4DB2-BD59-A6C34878D82A}">
                    <a16:rowId xmlns:a16="http://schemas.microsoft.com/office/drawing/2014/main" val="4276481782"/>
                  </a:ext>
                </a:extLst>
              </a:tr>
              <a:tr h="393526">
                <a:tc>
                  <a:txBody>
                    <a:bodyPr/>
                    <a:lstStyle/>
                    <a:p>
                      <a:pPr indent="353060" algn="just">
                        <a:lnSpc>
                          <a:spcPct val="200000"/>
                        </a:lnSpc>
                      </a:pPr>
                      <a:r>
                        <a:rPr lang="fr-FR" sz="12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Month</a:t>
                      </a:r>
                      <a:r>
                        <a:rPr lang="fr-FR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</a:t>
                      </a:r>
                      <a:r>
                        <a:rPr lang="fr-FR" sz="12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september</a:t>
                      </a:r>
                      <a:r>
                        <a:rPr lang="fr-FR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  <a:endParaRPr lang="en-GB" sz="1200" dirty="0">
                        <a:solidFill>
                          <a:srgbClr val="365F9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5052" marR="45052" marT="0" marB="0"/>
                </a:tc>
                <a:tc>
                  <a:txBody>
                    <a:bodyPr/>
                    <a:lstStyle/>
                    <a:p>
                      <a:pPr indent="353060" algn="just">
                        <a:lnSpc>
                          <a:spcPct val="200000"/>
                        </a:lnSpc>
                      </a:pPr>
                      <a:r>
                        <a:rPr lang="fr-FR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0.603*</a:t>
                      </a:r>
                      <a:endParaRPr lang="en-GB" sz="1200">
                        <a:solidFill>
                          <a:srgbClr val="365F9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5052" marR="45052" marT="0" marB="0"/>
                </a:tc>
                <a:tc>
                  <a:txBody>
                    <a:bodyPr/>
                    <a:lstStyle/>
                    <a:p>
                      <a:pPr indent="353060" algn="just">
                        <a:lnSpc>
                          <a:spcPct val="200000"/>
                        </a:lnSpc>
                      </a:pPr>
                      <a:r>
                        <a:rPr lang="fr-FR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0.603*</a:t>
                      </a:r>
                      <a:endParaRPr lang="en-GB" sz="1200">
                        <a:solidFill>
                          <a:srgbClr val="365F9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5052" marR="45052" marT="0" marB="0"/>
                </a:tc>
                <a:tc>
                  <a:txBody>
                    <a:bodyPr/>
                    <a:lstStyle/>
                    <a:p>
                      <a:pPr indent="353060" algn="just">
                        <a:lnSpc>
                          <a:spcPct val="200000"/>
                        </a:lnSpc>
                      </a:pPr>
                      <a:r>
                        <a:rPr lang="fr-FR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0.546*</a:t>
                      </a:r>
                      <a:endParaRPr lang="en-GB" sz="1200">
                        <a:solidFill>
                          <a:srgbClr val="365F9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5052" marR="45052" marT="0" marB="0"/>
                </a:tc>
                <a:tc>
                  <a:txBody>
                    <a:bodyPr/>
                    <a:lstStyle/>
                    <a:p>
                      <a:pPr indent="353060" algn="just">
                        <a:lnSpc>
                          <a:spcPct val="200000"/>
                        </a:lnSpc>
                      </a:pPr>
                      <a:r>
                        <a:rPr lang="fr-FR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0.516*</a:t>
                      </a:r>
                      <a:endParaRPr lang="en-GB" sz="1200">
                        <a:solidFill>
                          <a:srgbClr val="365F9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5052" marR="45052" marT="0" marB="0"/>
                </a:tc>
                <a:tc>
                  <a:txBody>
                    <a:bodyPr/>
                    <a:lstStyle/>
                    <a:p>
                      <a:pPr indent="353060" algn="just">
                        <a:lnSpc>
                          <a:spcPct val="200000"/>
                        </a:lnSpc>
                      </a:pPr>
                      <a:r>
                        <a:rPr lang="fr-FR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0.558*</a:t>
                      </a:r>
                      <a:endParaRPr lang="en-GB" sz="1200">
                        <a:solidFill>
                          <a:srgbClr val="365F9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5052" marR="45052" marT="0" marB="0"/>
                </a:tc>
                <a:tc>
                  <a:txBody>
                    <a:bodyPr/>
                    <a:lstStyle/>
                    <a:p>
                      <a:pPr indent="353060" algn="just">
                        <a:lnSpc>
                          <a:spcPct val="200000"/>
                        </a:lnSpc>
                      </a:pPr>
                      <a:r>
                        <a:rPr lang="fr-FR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0.516*</a:t>
                      </a:r>
                      <a:endParaRPr lang="en-GB" sz="1200">
                        <a:solidFill>
                          <a:srgbClr val="365F9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5052" marR="45052" marT="0" marB="0"/>
                </a:tc>
                <a:tc>
                  <a:txBody>
                    <a:bodyPr/>
                    <a:lstStyle/>
                    <a:p>
                      <a:pPr indent="353060" algn="just">
                        <a:lnSpc>
                          <a:spcPct val="200000"/>
                        </a:lnSpc>
                      </a:pPr>
                      <a:r>
                        <a:rPr lang="fr-FR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0.563*</a:t>
                      </a:r>
                      <a:endParaRPr lang="en-GB" sz="1200" dirty="0">
                        <a:solidFill>
                          <a:srgbClr val="365F9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5052" marR="45052" marT="0" marB="0"/>
                </a:tc>
                <a:extLst>
                  <a:ext uri="{0D108BD9-81ED-4DB2-BD59-A6C34878D82A}">
                    <a16:rowId xmlns:a16="http://schemas.microsoft.com/office/drawing/2014/main" val="1800809397"/>
                  </a:ext>
                </a:extLst>
              </a:tr>
              <a:tr h="393526">
                <a:tc>
                  <a:txBody>
                    <a:bodyPr/>
                    <a:lstStyle/>
                    <a:p>
                      <a:pPr indent="353060" algn="just">
                        <a:lnSpc>
                          <a:spcPct val="200000"/>
                        </a:lnSpc>
                      </a:pPr>
                      <a:r>
                        <a:rPr lang="fr-FR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Month (october)</a:t>
                      </a:r>
                      <a:endParaRPr lang="en-GB" sz="1200">
                        <a:solidFill>
                          <a:srgbClr val="365F9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5052" marR="45052" marT="0" marB="0"/>
                </a:tc>
                <a:tc>
                  <a:txBody>
                    <a:bodyPr/>
                    <a:lstStyle/>
                    <a:p>
                      <a:pPr indent="353060" algn="just">
                        <a:lnSpc>
                          <a:spcPct val="200000"/>
                        </a:lnSpc>
                      </a:pPr>
                      <a:r>
                        <a:rPr lang="fr-FR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0.603*</a:t>
                      </a:r>
                      <a:endParaRPr lang="en-GB" sz="1200">
                        <a:solidFill>
                          <a:srgbClr val="365F9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5052" marR="45052" marT="0" marB="0"/>
                </a:tc>
                <a:tc>
                  <a:txBody>
                    <a:bodyPr/>
                    <a:lstStyle/>
                    <a:p>
                      <a:pPr indent="353060" algn="just">
                        <a:lnSpc>
                          <a:spcPct val="200000"/>
                        </a:lnSpc>
                      </a:pPr>
                      <a:r>
                        <a:rPr lang="fr-FR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0.603*</a:t>
                      </a:r>
                      <a:endParaRPr lang="en-GB" sz="1200">
                        <a:solidFill>
                          <a:srgbClr val="365F9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5052" marR="45052" marT="0" marB="0"/>
                </a:tc>
                <a:tc>
                  <a:txBody>
                    <a:bodyPr/>
                    <a:lstStyle/>
                    <a:p>
                      <a:pPr indent="353060" algn="just">
                        <a:lnSpc>
                          <a:spcPct val="200000"/>
                        </a:lnSpc>
                      </a:pPr>
                      <a:r>
                        <a:rPr lang="fr-FR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0.564*</a:t>
                      </a:r>
                      <a:endParaRPr lang="en-GB" sz="1200">
                        <a:solidFill>
                          <a:srgbClr val="365F9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5052" marR="45052" marT="0" marB="0"/>
                </a:tc>
                <a:tc>
                  <a:txBody>
                    <a:bodyPr/>
                    <a:lstStyle/>
                    <a:p>
                      <a:pPr indent="353060" algn="just">
                        <a:lnSpc>
                          <a:spcPct val="200000"/>
                        </a:lnSpc>
                      </a:pPr>
                      <a:r>
                        <a:rPr lang="fr-FR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0.659*</a:t>
                      </a:r>
                      <a:endParaRPr lang="en-GB" sz="1200">
                        <a:solidFill>
                          <a:srgbClr val="365F9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5052" marR="45052" marT="0" marB="0"/>
                </a:tc>
                <a:tc>
                  <a:txBody>
                    <a:bodyPr/>
                    <a:lstStyle/>
                    <a:p>
                      <a:pPr indent="353060" algn="just">
                        <a:lnSpc>
                          <a:spcPct val="200000"/>
                        </a:lnSpc>
                      </a:pPr>
                      <a:r>
                        <a:rPr lang="fr-FR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0.555*</a:t>
                      </a:r>
                      <a:endParaRPr lang="en-GB" sz="1200">
                        <a:solidFill>
                          <a:srgbClr val="365F9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5052" marR="45052" marT="0" marB="0"/>
                </a:tc>
                <a:tc>
                  <a:txBody>
                    <a:bodyPr/>
                    <a:lstStyle/>
                    <a:p>
                      <a:pPr indent="353060" algn="just">
                        <a:lnSpc>
                          <a:spcPct val="200000"/>
                        </a:lnSpc>
                      </a:pPr>
                      <a:r>
                        <a:rPr lang="fr-FR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0.659*</a:t>
                      </a:r>
                      <a:endParaRPr lang="en-GB" sz="1200">
                        <a:solidFill>
                          <a:srgbClr val="365F9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5052" marR="45052" marT="0" marB="0"/>
                </a:tc>
                <a:tc>
                  <a:txBody>
                    <a:bodyPr/>
                    <a:lstStyle/>
                    <a:p>
                      <a:pPr indent="353060" algn="just">
                        <a:lnSpc>
                          <a:spcPct val="200000"/>
                        </a:lnSpc>
                      </a:pPr>
                      <a:r>
                        <a:rPr lang="fr-FR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0.571*</a:t>
                      </a:r>
                      <a:endParaRPr lang="en-GB" sz="1200" dirty="0">
                        <a:solidFill>
                          <a:srgbClr val="365F9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5052" marR="45052" marT="0" marB="0"/>
                </a:tc>
                <a:extLst>
                  <a:ext uri="{0D108BD9-81ED-4DB2-BD59-A6C34878D82A}">
                    <a16:rowId xmlns:a16="http://schemas.microsoft.com/office/drawing/2014/main" val="1703928605"/>
                  </a:ext>
                </a:extLst>
              </a:tr>
              <a:tr h="393526">
                <a:tc>
                  <a:txBody>
                    <a:bodyPr/>
                    <a:lstStyle/>
                    <a:p>
                      <a:pPr indent="353060" algn="just">
                        <a:lnSpc>
                          <a:spcPct val="200000"/>
                        </a:lnSpc>
                      </a:pPr>
                      <a:r>
                        <a:rPr lang="fr-FR" sz="12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gono_status</a:t>
                      </a:r>
                      <a:r>
                        <a:rPr lang="fr-FR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</a:t>
                      </a:r>
                      <a:r>
                        <a:rPr lang="fr-FR" sz="12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bloodfed</a:t>
                      </a:r>
                      <a:r>
                        <a:rPr lang="fr-FR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  <a:endParaRPr lang="en-GB" sz="1200" dirty="0">
                        <a:solidFill>
                          <a:srgbClr val="365F9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5052" marR="45052" marT="0" marB="0"/>
                </a:tc>
                <a:tc>
                  <a:txBody>
                    <a:bodyPr/>
                    <a:lstStyle/>
                    <a:p>
                      <a:pPr indent="353060" algn="just">
                        <a:lnSpc>
                          <a:spcPct val="200000"/>
                        </a:lnSpc>
                      </a:pPr>
                      <a:r>
                        <a:rPr lang="fr-FR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-0.570*</a:t>
                      </a:r>
                      <a:endParaRPr lang="en-GB" sz="1200">
                        <a:solidFill>
                          <a:srgbClr val="365F9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5052" marR="45052" marT="0" marB="0"/>
                </a:tc>
                <a:tc>
                  <a:txBody>
                    <a:bodyPr/>
                    <a:lstStyle/>
                    <a:p>
                      <a:pPr indent="353060" algn="just">
                        <a:lnSpc>
                          <a:spcPct val="200000"/>
                        </a:lnSpc>
                      </a:pPr>
                      <a:r>
                        <a:rPr lang="fr-FR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-0.570*</a:t>
                      </a:r>
                      <a:endParaRPr lang="en-GB" sz="1200">
                        <a:solidFill>
                          <a:srgbClr val="365F9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5052" marR="45052" marT="0" marB="0"/>
                </a:tc>
                <a:tc>
                  <a:txBody>
                    <a:bodyPr/>
                    <a:lstStyle/>
                    <a:p>
                      <a:pPr indent="353060" algn="just">
                        <a:lnSpc>
                          <a:spcPct val="200000"/>
                        </a:lnSpc>
                      </a:pPr>
                      <a:r>
                        <a:rPr lang="fr-FR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-0.624*</a:t>
                      </a:r>
                      <a:endParaRPr lang="en-GB" sz="1200">
                        <a:solidFill>
                          <a:srgbClr val="365F9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5052" marR="45052" marT="0" marB="0"/>
                </a:tc>
                <a:tc>
                  <a:txBody>
                    <a:bodyPr/>
                    <a:lstStyle/>
                    <a:p>
                      <a:pPr indent="353060" algn="just">
                        <a:lnSpc>
                          <a:spcPct val="200000"/>
                        </a:lnSpc>
                      </a:pPr>
                      <a:r>
                        <a:rPr lang="fr-FR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-0.429*</a:t>
                      </a:r>
                      <a:endParaRPr lang="en-GB" sz="1200">
                        <a:solidFill>
                          <a:srgbClr val="365F9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5052" marR="45052" marT="0" marB="0"/>
                </a:tc>
                <a:tc>
                  <a:txBody>
                    <a:bodyPr/>
                    <a:lstStyle/>
                    <a:p>
                      <a:pPr indent="353060" algn="just">
                        <a:lnSpc>
                          <a:spcPct val="200000"/>
                        </a:lnSpc>
                      </a:pPr>
                      <a:r>
                        <a:rPr lang="fr-FR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-0.430*</a:t>
                      </a:r>
                      <a:endParaRPr lang="en-GB" sz="1200">
                        <a:solidFill>
                          <a:srgbClr val="365F9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5052" marR="45052" marT="0" marB="0"/>
                </a:tc>
                <a:tc>
                  <a:txBody>
                    <a:bodyPr/>
                    <a:lstStyle/>
                    <a:p>
                      <a:pPr indent="353060" algn="just">
                        <a:lnSpc>
                          <a:spcPct val="200000"/>
                        </a:lnSpc>
                      </a:pPr>
                      <a:r>
                        <a:rPr lang="fr-FR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-0.429*</a:t>
                      </a:r>
                      <a:endParaRPr lang="en-GB" sz="1200">
                        <a:solidFill>
                          <a:srgbClr val="365F9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5052" marR="45052" marT="0" marB="0"/>
                </a:tc>
                <a:tc>
                  <a:txBody>
                    <a:bodyPr/>
                    <a:lstStyle/>
                    <a:p>
                      <a:pPr indent="353060" algn="just">
                        <a:lnSpc>
                          <a:spcPct val="200000"/>
                        </a:lnSpc>
                      </a:pPr>
                      <a:r>
                        <a:rPr lang="fr-FR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-0.334*</a:t>
                      </a:r>
                      <a:endParaRPr lang="en-GB" sz="1200" dirty="0">
                        <a:solidFill>
                          <a:srgbClr val="365F9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5052" marR="45052" marT="0" marB="0"/>
                </a:tc>
                <a:extLst>
                  <a:ext uri="{0D108BD9-81ED-4DB2-BD59-A6C34878D82A}">
                    <a16:rowId xmlns:a16="http://schemas.microsoft.com/office/drawing/2014/main" val="3424846979"/>
                  </a:ext>
                </a:extLst>
              </a:tr>
              <a:tr h="393526">
                <a:tc>
                  <a:txBody>
                    <a:bodyPr/>
                    <a:lstStyle/>
                    <a:p>
                      <a:pPr indent="353060" algn="just">
                        <a:lnSpc>
                          <a:spcPct val="200000"/>
                        </a:lnSpc>
                      </a:pPr>
                      <a:r>
                        <a:rPr lang="fr-FR" sz="12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gono_status</a:t>
                      </a:r>
                      <a:r>
                        <a:rPr lang="fr-FR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</a:t>
                      </a:r>
                      <a:r>
                        <a:rPr lang="fr-FR" sz="12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gravid</a:t>
                      </a:r>
                      <a:r>
                        <a:rPr lang="fr-FR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  <a:endParaRPr lang="en-GB" sz="1200" dirty="0">
                        <a:solidFill>
                          <a:srgbClr val="365F9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5052" marR="45052" marT="0" marB="0"/>
                </a:tc>
                <a:tc>
                  <a:txBody>
                    <a:bodyPr/>
                    <a:lstStyle/>
                    <a:p>
                      <a:pPr indent="353060" algn="just">
                        <a:lnSpc>
                          <a:spcPct val="200000"/>
                        </a:lnSpc>
                      </a:pPr>
                      <a:r>
                        <a:rPr lang="fr-FR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-2.234*</a:t>
                      </a:r>
                      <a:endParaRPr lang="en-GB" sz="1200">
                        <a:solidFill>
                          <a:srgbClr val="365F9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5052" marR="45052" marT="0" marB="0"/>
                </a:tc>
                <a:tc>
                  <a:txBody>
                    <a:bodyPr/>
                    <a:lstStyle/>
                    <a:p>
                      <a:pPr indent="353060" algn="just">
                        <a:lnSpc>
                          <a:spcPct val="200000"/>
                        </a:lnSpc>
                      </a:pPr>
                      <a:r>
                        <a:rPr lang="fr-FR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-2.234*</a:t>
                      </a:r>
                      <a:endParaRPr lang="en-GB" sz="1200">
                        <a:solidFill>
                          <a:srgbClr val="365F9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5052" marR="45052" marT="0" marB="0"/>
                </a:tc>
                <a:tc>
                  <a:txBody>
                    <a:bodyPr/>
                    <a:lstStyle/>
                    <a:p>
                      <a:pPr indent="353060" algn="just">
                        <a:lnSpc>
                          <a:spcPct val="200000"/>
                        </a:lnSpc>
                      </a:pPr>
                      <a:r>
                        <a:rPr lang="fr-FR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-2.322*</a:t>
                      </a:r>
                      <a:endParaRPr lang="en-GB" sz="1200">
                        <a:solidFill>
                          <a:srgbClr val="365F9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5052" marR="45052" marT="0" marB="0"/>
                </a:tc>
                <a:tc>
                  <a:txBody>
                    <a:bodyPr/>
                    <a:lstStyle/>
                    <a:p>
                      <a:pPr indent="353060" algn="just">
                        <a:lnSpc>
                          <a:spcPct val="200000"/>
                        </a:lnSpc>
                      </a:pPr>
                      <a:r>
                        <a:rPr lang="fr-FR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-1.747*</a:t>
                      </a:r>
                      <a:endParaRPr lang="en-GB" sz="1200">
                        <a:solidFill>
                          <a:srgbClr val="365F9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5052" marR="45052" marT="0" marB="0"/>
                </a:tc>
                <a:tc>
                  <a:txBody>
                    <a:bodyPr/>
                    <a:lstStyle/>
                    <a:p>
                      <a:pPr indent="353060" algn="just">
                        <a:lnSpc>
                          <a:spcPct val="200000"/>
                        </a:lnSpc>
                      </a:pPr>
                      <a:r>
                        <a:rPr lang="fr-FR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-2.006*</a:t>
                      </a:r>
                      <a:endParaRPr lang="en-GB" sz="1200">
                        <a:solidFill>
                          <a:srgbClr val="365F9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5052" marR="45052" marT="0" marB="0"/>
                </a:tc>
                <a:tc>
                  <a:txBody>
                    <a:bodyPr/>
                    <a:lstStyle/>
                    <a:p>
                      <a:pPr indent="353060" algn="just">
                        <a:lnSpc>
                          <a:spcPct val="200000"/>
                        </a:lnSpc>
                      </a:pPr>
                      <a:r>
                        <a:rPr lang="fr-FR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-1.743*</a:t>
                      </a:r>
                      <a:endParaRPr lang="en-GB" sz="1200">
                        <a:solidFill>
                          <a:srgbClr val="365F9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5052" marR="45052" marT="0" marB="0"/>
                </a:tc>
                <a:tc>
                  <a:txBody>
                    <a:bodyPr/>
                    <a:lstStyle/>
                    <a:p>
                      <a:pPr indent="353060" algn="just">
                        <a:lnSpc>
                          <a:spcPct val="200000"/>
                        </a:lnSpc>
                      </a:pPr>
                      <a:r>
                        <a:rPr lang="fr-FR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-1.837*</a:t>
                      </a:r>
                      <a:endParaRPr lang="en-GB" sz="1200">
                        <a:solidFill>
                          <a:srgbClr val="365F9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5052" marR="45052" marT="0" marB="0"/>
                </a:tc>
                <a:extLst>
                  <a:ext uri="{0D108BD9-81ED-4DB2-BD59-A6C34878D82A}">
                    <a16:rowId xmlns:a16="http://schemas.microsoft.com/office/drawing/2014/main" val="2148982866"/>
                  </a:ext>
                </a:extLst>
              </a:tr>
              <a:tr h="393526">
                <a:tc>
                  <a:txBody>
                    <a:bodyPr/>
                    <a:lstStyle/>
                    <a:p>
                      <a:pPr indent="353060" algn="just">
                        <a:lnSpc>
                          <a:spcPct val="200000"/>
                        </a:lnSpc>
                      </a:pPr>
                      <a:r>
                        <a:rPr lang="fr-FR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RMSE</a:t>
                      </a:r>
                      <a:endParaRPr lang="en-GB" sz="1200" dirty="0">
                        <a:solidFill>
                          <a:srgbClr val="365F9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5052" marR="45052" marT="0" marB="0"/>
                </a:tc>
                <a:tc>
                  <a:txBody>
                    <a:bodyPr/>
                    <a:lstStyle/>
                    <a:p>
                      <a:pPr indent="353060" algn="just">
                        <a:lnSpc>
                          <a:spcPct val="200000"/>
                        </a:lnSpc>
                      </a:pPr>
                      <a:r>
                        <a:rPr lang="fr-FR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33.47</a:t>
                      </a:r>
                      <a:endParaRPr lang="en-GB" sz="1200">
                        <a:solidFill>
                          <a:srgbClr val="365F9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5052" marR="45052" marT="0" marB="0"/>
                </a:tc>
                <a:tc>
                  <a:txBody>
                    <a:bodyPr/>
                    <a:lstStyle/>
                    <a:p>
                      <a:pPr indent="353060" algn="just">
                        <a:lnSpc>
                          <a:spcPct val="200000"/>
                        </a:lnSpc>
                      </a:pPr>
                      <a:r>
                        <a:rPr lang="fr-FR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33.47</a:t>
                      </a:r>
                      <a:endParaRPr lang="en-GB" sz="1200">
                        <a:solidFill>
                          <a:srgbClr val="365F9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5052" marR="45052" marT="0" marB="0"/>
                </a:tc>
                <a:tc>
                  <a:txBody>
                    <a:bodyPr/>
                    <a:lstStyle/>
                    <a:p>
                      <a:pPr indent="353060" algn="just">
                        <a:lnSpc>
                          <a:spcPct val="200000"/>
                        </a:lnSpc>
                      </a:pPr>
                      <a:r>
                        <a:rPr lang="fr-FR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43.52</a:t>
                      </a:r>
                      <a:endParaRPr lang="en-GB" sz="1200">
                        <a:solidFill>
                          <a:srgbClr val="365F9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5052" marR="45052" marT="0" marB="0"/>
                </a:tc>
                <a:tc>
                  <a:txBody>
                    <a:bodyPr/>
                    <a:lstStyle/>
                    <a:p>
                      <a:pPr indent="353060" algn="just">
                        <a:lnSpc>
                          <a:spcPct val="200000"/>
                        </a:lnSpc>
                      </a:pPr>
                      <a:r>
                        <a:rPr lang="fr-FR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33.19</a:t>
                      </a:r>
                      <a:endParaRPr lang="en-GB" sz="1200">
                        <a:solidFill>
                          <a:srgbClr val="365F9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5052" marR="45052" marT="0" marB="0"/>
                </a:tc>
                <a:tc>
                  <a:txBody>
                    <a:bodyPr/>
                    <a:lstStyle/>
                    <a:p>
                      <a:pPr indent="353060" algn="just">
                        <a:lnSpc>
                          <a:spcPct val="200000"/>
                        </a:lnSpc>
                      </a:pPr>
                      <a:r>
                        <a:rPr lang="fr-FR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33.13</a:t>
                      </a:r>
                      <a:endParaRPr lang="en-GB" sz="1200">
                        <a:solidFill>
                          <a:srgbClr val="365F9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5052" marR="45052" marT="0" marB="0"/>
                </a:tc>
                <a:tc>
                  <a:txBody>
                    <a:bodyPr/>
                    <a:lstStyle/>
                    <a:p>
                      <a:pPr indent="353060" algn="just">
                        <a:lnSpc>
                          <a:spcPct val="200000"/>
                        </a:lnSpc>
                      </a:pPr>
                      <a:r>
                        <a:rPr lang="fr-FR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33.17</a:t>
                      </a:r>
                      <a:endParaRPr lang="en-GB" sz="1200">
                        <a:solidFill>
                          <a:srgbClr val="365F9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5052" marR="45052" marT="0" marB="0"/>
                </a:tc>
                <a:tc>
                  <a:txBody>
                    <a:bodyPr/>
                    <a:lstStyle/>
                    <a:p>
                      <a:pPr indent="353060" algn="just">
                        <a:lnSpc>
                          <a:spcPct val="200000"/>
                        </a:lnSpc>
                      </a:pPr>
                      <a:r>
                        <a:rPr lang="fr-FR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33.05</a:t>
                      </a:r>
                      <a:endParaRPr lang="en-GB" sz="1200" dirty="0">
                        <a:solidFill>
                          <a:srgbClr val="365F9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5052" marR="45052" marT="0" marB="0"/>
                </a:tc>
                <a:extLst>
                  <a:ext uri="{0D108BD9-81ED-4DB2-BD59-A6C34878D82A}">
                    <a16:rowId xmlns:a16="http://schemas.microsoft.com/office/drawing/2014/main" val="2051089530"/>
                  </a:ext>
                </a:extLst>
              </a:tr>
              <a:tr h="393526">
                <a:tc>
                  <a:txBody>
                    <a:bodyPr/>
                    <a:lstStyle/>
                    <a:p>
                      <a:pPr indent="353060" algn="just">
                        <a:lnSpc>
                          <a:spcPct val="200000"/>
                        </a:lnSpc>
                      </a:pPr>
                      <a:r>
                        <a:rPr lang="fr-FR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MAE</a:t>
                      </a:r>
                      <a:endParaRPr lang="en-GB" sz="1200" dirty="0">
                        <a:solidFill>
                          <a:srgbClr val="365F9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5052" marR="45052" marT="0" marB="0"/>
                </a:tc>
                <a:tc>
                  <a:txBody>
                    <a:bodyPr/>
                    <a:lstStyle/>
                    <a:p>
                      <a:pPr indent="353060" algn="just">
                        <a:lnSpc>
                          <a:spcPct val="200000"/>
                        </a:lnSpc>
                      </a:pPr>
                      <a:r>
                        <a:rPr lang="fr-FR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13.65</a:t>
                      </a:r>
                      <a:endParaRPr lang="en-GB" sz="1200">
                        <a:solidFill>
                          <a:srgbClr val="365F9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5052" marR="45052" marT="0" marB="0"/>
                </a:tc>
                <a:tc>
                  <a:txBody>
                    <a:bodyPr/>
                    <a:lstStyle/>
                    <a:p>
                      <a:pPr indent="353060" algn="just">
                        <a:lnSpc>
                          <a:spcPct val="200000"/>
                        </a:lnSpc>
                      </a:pPr>
                      <a:r>
                        <a:rPr lang="fr-FR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13.65</a:t>
                      </a:r>
                      <a:endParaRPr lang="en-GB" sz="1200">
                        <a:solidFill>
                          <a:srgbClr val="365F9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5052" marR="45052" marT="0" marB="0"/>
                </a:tc>
                <a:tc>
                  <a:txBody>
                    <a:bodyPr/>
                    <a:lstStyle/>
                    <a:p>
                      <a:pPr indent="353060" algn="just">
                        <a:lnSpc>
                          <a:spcPct val="200000"/>
                        </a:lnSpc>
                      </a:pPr>
                      <a:r>
                        <a:rPr lang="fr-FR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17.97</a:t>
                      </a:r>
                      <a:endParaRPr lang="en-GB" sz="1200">
                        <a:solidFill>
                          <a:srgbClr val="365F9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5052" marR="45052" marT="0" marB="0"/>
                </a:tc>
                <a:tc>
                  <a:txBody>
                    <a:bodyPr/>
                    <a:lstStyle/>
                    <a:p>
                      <a:pPr indent="353060" algn="just">
                        <a:lnSpc>
                          <a:spcPct val="200000"/>
                        </a:lnSpc>
                      </a:pPr>
                      <a:r>
                        <a:rPr lang="fr-FR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13.46</a:t>
                      </a:r>
                      <a:endParaRPr lang="en-GB" sz="1200">
                        <a:solidFill>
                          <a:srgbClr val="365F9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5052" marR="45052" marT="0" marB="0"/>
                </a:tc>
                <a:tc>
                  <a:txBody>
                    <a:bodyPr/>
                    <a:lstStyle/>
                    <a:p>
                      <a:pPr indent="353060" algn="just">
                        <a:lnSpc>
                          <a:spcPct val="200000"/>
                        </a:lnSpc>
                      </a:pPr>
                      <a:r>
                        <a:rPr lang="fr-FR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13.38</a:t>
                      </a:r>
                      <a:endParaRPr lang="en-GB" sz="1200">
                        <a:solidFill>
                          <a:srgbClr val="365F9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5052" marR="45052" marT="0" marB="0"/>
                </a:tc>
                <a:tc>
                  <a:txBody>
                    <a:bodyPr/>
                    <a:lstStyle/>
                    <a:p>
                      <a:pPr indent="353060" algn="just">
                        <a:lnSpc>
                          <a:spcPct val="200000"/>
                        </a:lnSpc>
                      </a:pPr>
                      <a:r>
                        <a:rPr lang="fr-FR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13.46</a:t>
                      </a:r>
                      <a:endParaRPr lang="en-GB" sz="1200">
                        <a:solidFill>
                          <a:srgbClr val="365F9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5052" marR="45052" marT="0" marB="0"/>
                </a:tc>
                <a:tc>
                  <a:txBody>
                    <a:bodyPr/>
                    <a:lstStyle/>
                    <a:p>
                      <a:pPr indent="353060" algn="just">
                        <a:lnSpc>
                          <a:spcPct val="200000"/>
                        </a:lnSpc>
                      </a:pPr>
                      <a:r>
                        <a:rPr lang="fr-FR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13.32</a:t>
                      </a:r>
                      <a:endParaRPr lang="en-GB" sz="1200" dirty="0">
                        <a:solidFill>
                          <a:srgbClr val="365F9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5052" marR="45052" marT="0" marB="0"/>
                </a:tc>
                <a:extLst>
                  <a:ext uri="{0D108BD9-81ED-4DB2-BD59-A6C34878D82A}">
                    <a16:rowId xmlns:a16="http://schemas.microsoft.com/office/drawing/2014/main" val="2625463073"/>
                  </a:ext>
                </a:extLst>
              </a:tr>
            </a:tbl>
          </a:graphicData>
        </a:graphic>
      </p:graphicFrame>
      <p:sp>
        <p:nvSpPr>
          <p:cNvPr id="3" name="Rectangle 2">
            <a:extLst>
              <a:ext uri="{FF2B5EF4-FFF2-40B4-BE49-F238E27FC236}">
                <a16:creationId xmlns:a16="http://schemas.microsoft.com/office/drawing/2014/main" id="{0B51FEAD-D4D9-E746-8AA8-1416E2DFCABC}"/>
              </a:ext>
            </a:extLst>
          </p:cNvPr>
          <p:cNvSpPr/>
          <p:nvPr/>
        </p:nvSpPr>
        <p:spPr>
          <a:xfrm>
            <a:off x="588988" y="68042"/>
            <a:ext cx="1021236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Table 10 : Model fitting of the ZIP and ZINB model for the dataset on the trap collection. </a:t>
            </a:r>
            <a:endParaRPr lang="en-US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83147E5-FECA-2B43-BF0F-3EB6EEB9E885}"/>
              </a:ext>
            </a:extLst>
          </p:cNvPr>
          <p:cNvSpPr/>
          <p:nvPr/>
        </p:nvSpPr>
        <p:spPr>
          <a:xfrm>
            <a:off x="0" y="6296436"/>
            <a:ext cx="2778966" cy="5615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indent="353060" algn="just">
              <a:lnSpc>
                <a:spcPct val="200000"/>
              </a:lnSpc>
              <a:spcBef>
                <a:spcPts val="1000"/>
              </a:spcBef>
            </a:pPr>
            <a:r>
              <a:rPr lang="fr-FR" dirty="0">
                <a:solidFill>
                  <a:srgbClr val="243F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* </a:t>
            </a:r>
            <a:r>
              <a:rPr lang="fr-FR" dirty="0" err="1">
                <a:solidFill>
                  <a:srgbClr val="243F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Significant</a:t>
            </a:r>
            <a:r>
              <a:rPr lang="fr-FR" dirty="0">
                <a:solidFill>
                  <a:srgbClr val="243F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at α = 0.05</a:t>
            </a:r>
            <a:endParaRPr lang="en-GB" dirty="0">
              <a:solidFill>
                <a:srgbClr val="243F60"/>
              </a:solidFill>
              <a:latin typeface="Cambria" panose="020405030504060302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130801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BB16AB5A-8CAA-284E-8972-65B9A29F969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00382024"/>
              </p:ext>
            </p:extLst>
          </p:nvPr>
        </p:nvGraphicFramePr>
        <p:xfrm>
          <a:off x="332548" y="659766"/>
          <a:ext cx="10765983" cy="5958207"/>
        </p:xfrm>
        <a:graphic>
          <a:graphicData uri="http://schemas.openxmlformats.org/drawingml/2006/table">
            <a:tbl>
              <a:tblPr firstRow="1" firstCol="1" bandRow="1">
                <a:tableStyleId>{F2DE63D5-997A-4646-A377-4702673A728D}</a:tableStyleId>
              </a:tblPr>
              <a:tblGrid>
                <a:gridCol w="1116709">
                  <a:extLst>
                    <a:ext uri="{9D8B030D-6E8A-4147-A177-3AD203B41FA5}">
                      <a16:colId xmlns:a16="http://schemas.microsoft.com/office/drawing/2014/main" val="3062890031"/>
                    </a:ext>
                  </a:extLst>
                </a:gridCol>
                <a:gridCol w="1116709">
                  <a:extLst>
                    <a:ext uri="{9D8B030D-6E8A-4147-A177-3AD203B41FA5}">
                      <a16:colId xmlns:a16="http://schemas.microsoft.com/office/drawing/2014/main" val="3783063672"/>
                    </a:ext>
                  </a:extLst>
                </a:gridCol>
                <a:gridCol w="1316310">
                  <a:extLst>
                    <a:ext uri="{9D8B030D-6E8A-4147-A177-3AD203B41FA5}">
                      <a16:colId xmlns:a16="http://schemas.microsoft.com/office/drawing/2014/main" val="2165037560"/>
                    </a:ext>
                  </a:extLst>
                </a:gridCol>
                <a:gridCol w="142296">
                  <a:extLst>
                    <a:ext uri="{9D8B030D-6E8A-4147-A177-3AD203B41FA5}">
                      <a16:colId xmlns:a16="http://schemas.microsoft.com/office/drawing/2014/main" val="684481753"/>
                    </a:ext>
                  </a:extLst>
                </a:gridCol>
                <a:gridCol w="747403">
                  <a:extLst>
                    <a:ext uri="{9D8B030D-6E8A-4147-A177-3AD203B41FA5}">
                      <a16:colId xmlns:a16="http://schemas.microsoft.com/office/drawing/2014/main" val="541220499"/>
                    </a:ext>
                  </a:extLst>
                </a:gridCol>
                <a:gridCol w="747403">
                  <a:extLst>
                    <a:ext uri="{9D8B030D-6E8A-4147-A177-3AD203B41FA5}">
                      <a16:colId xmlns:a16="http://schemas.microsoft.com/office/drawing/2014/main" val="2492821559"/>
                    </a:ext>
                  </a:extLst>
                </a:gridCol>
                <a:gridCol w="1006797">
                  <a:extLst>
                    <a:ext uri="{9D8B030D-6E8A-4147-A177-3AD203B41FA5}">
                      <a16:colId xmlns:a16="http://schemas.microsoft.com/office/drawing/2014/main" val="1955700382"/>
                    </a:ext>
                  </a:extLst>
                </a:gridCol>
                <a:gridCol w="1143089">
                  <a:extLst>
                    <a:ext uri="{9D8B030D-6E8A-4147-A177-3AD203B41FA5}">
                      <a16:colId xmlns:a16="http://schemas.microsoft.com/office/drawing/2014/main" val="2518124079"/>
                    </a:ext>
                  </a:extLst>
                </a:gridCol>
                <a:gridCol w="1143089">
                  <a:extLst>
                    <a:ext uri="{9D8B030D-6E8A-4147-A177-3AD203B41FA5}">
                      <a16:colId xmlns:a16="http://schemas.microsoft.com/office/drawing/2014/main" val="340789220"/>
                    </a:ext>
                  </a:extLst>
                </a:gridCol>
                <a:gridCol w="1143089">
                  <a:extLst>
                    <a:ext uri="{9D8B030D-6E8A-4147-A177-3AD203B41FA5}">
                      <a16:colId xmlns:a16="http://schemas.microsoft.com/office/drawing/2014/main" val="965639010"/>
                    </a:ext>
                  </a:extLst>
                </a:gridCol>
                <a:gridCol w="1143089">
                  <a:extLst>
                    <a:ext uri="{9D8B030D-6E8A-4147-A177-3AD203B41FA5}">
                      <a16:colId xmlns:a16="http://schemas.microsoft.com/office/drawing/2014/main" val="482244370"/>
                    </a:ext>
                  </a:extLst>
                </a:gridCol>
              </a:tblGrid>
              <a:tr h="341191">
                <a:tc>
                  <a:txBody>
                    <a:bodyPr/>
                    <a:lstStyle/>
                    <a:p>
                      <a:pPr algn="ctr"/>
                      <a:r>
                        <a:rPr lang="en-GB" sz="800">
                          <a:effectLst/>
                        </a:rPr>
                        <a:t>Species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294" marR="62294" marT="0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800">
                          <a:effectLst/>
                        </a:rPr>
                        <a:t>Status</a:t>
                      </a:r>
                      <a:endParaRPr lang="en-GB" sz="1100">
                        <a:effectLst/>
                      </a:endParaRPr>
                    </a:p>
                    <a:p>
                      <a:pPr algn="ctr"/>
                      <a:r>
                        <a:rPr lang="en-GB" sz="800">
                          <a:effectLst/>
                        </a:rPr>
                        <a:t> 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294" marR="62294" marT="0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800">
                          <a:effectLst/>
                        </a:rPr>
                        <a:t> Treatment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294" marR="62294" marT="0" marB="0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GB" sz="800">
                          <a:effectLst/>
                        </a:rPr>
                        <a:t>rate   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294" marR="62294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800">
                          <a:effectLst/>
                        </a:rPr>
                        <a:t>SE  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294" marR="62294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800">
                          <a:effectLst/>
                        </a:rPr>
                        <a:t>df 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294" marR="62294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800">
                          <a:effectLst/>
                        </a:rPr>
                        <a:t>lower.CL 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294" marR="62294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800">
                          <a:effectLst/>
                        </a:rPr>
                        <a:t>upper.CL 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294" marR="62294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800">
                          <a:effectLst/>
                        </a:rPr>
                        <a:t>t.ratio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294" marR="62294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800">
                          <a:effectLst/>
                        </a:rPr>
                        <a:t>p.value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294" marR="62294" marT="0" marB="0"/>
                </a:tc>
                <a:extLst>
                  <a:ext uri="{0D108BD9-81ED-4DB2-BD59-A6C34878D82A}">
                    <a16:rowId xmlns:a16="http://schemas.microsoft.com/office/drawing/2014/main" val="539906253"/>
                  </a:ext>
                </a:extLst>
              </a:tr>
              <a:tr h="252734">
                <a:tc>
                  <a:txBody>
                    <a:bodyPr/>
                    <a:lstStyle/>
                    <a:p>
                      <a:pPr algn="l"/>
                      <a:r>
                        <a:rPr lang="en-GB" sz="800">
                          <a:effectLst/>
                        </a:rPr>
                        <a:t>Kisumu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294" marR="62294" marT="0" marB="0"/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en-GB" sz="800" dirty="0">
                          <a:effectLst/>
                        </a:rPr>
                        <a:t> </a:t>
                      </a:r>
                      <a:endParaRPr lang="en-GB" sz="1100" dirty="0">
                        <a:effectLst/>
                      </a:endParaRPr>
                    </a:p>
                    <a:p>
                      <a:pPr algn="ctr"/>
                      <a:r>
                        <a:rPr lang="en-GB" sz="800" dirty="0">
                          <a:effectLst/>
                        </a:rPr>
                        <a:t> </a:t>
                      </a:r>
                      <a:endParaRPr lang="en-GB" sz="1100" dirty="0">
                        <a:effectLst/>
                      </a:endParaRPr>
                    </a:p>
                    <a:p>
                      <a:pPr algn="l"/>
                      <a:r>
                        <a:rPr lang="en-GB" sz="800" dirty="0">
                          <a:effectLst/>
                        </a:rPr>
                        <a:t>Egg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294" marR="62294" marT="0" marB="0"/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lang="en-GB" sz="800">
                          <a:effectLst/>
                        </a:rPr>
                        <a:t>Control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294" marR="62294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800">
                          <a:effectLst/>
                        </a:rPr>
                        <a:t>50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294" marR="62294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800">
                          <a:effectLst/>
                        </a:rPr>
                        <a:t>5.34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294" marR="62294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800">
                          <a:effectLst/>
                        </a:rPr>
                        <a:t>174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294" marR="62294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800">
                          <a:effectLst/>
                        </a:rPr>
                        <a:t>40.5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294" marR="62294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800">
                          <a:effectLst/>
                        </a:rPr>
                        <a:t>61.7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294" marR="62294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800">
                          <a:effectLst/>
                        </a:rPr>
                        <a:t>36.628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294" marR="62294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800">
                          <a:effectLst/>
                        </a:rPr>
                        <a:t>&lt;.0001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294" marR="62294" marT="0" marB="0"/>
                </a:tc>
                <a:extLst>
                  <a:ext uri="{0D108BD9-81ED-4DB2-BD59-A6C34878D82A}">
                    <a16:rowId xmlns:a16="http://schemas.microsoft.com/office/drawing/2014/main" val="3386694451"/>
                  </a:ext>
                </a:extLst>
              </a:tr>
              <a:tr h="252734">
                <a:tc>
                  <a:txBody>
                    <a:bodyPr/>
                    <a:lstStyle/>
                    <a:p>
                      <a:pPr algn="l"/>
                      <a:endParaRPr lang="en-GB" sz="11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294" marR="62294" marT="0" marB="0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lang="en-GB" sz="800">
                          <a:effectLst/>
                        </a:rPr>
                        <a:t>PPF_30mg/m2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294" marR="62294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800">
                          <a:effectLst/>
                        </a:rPr>
                        <a:t>37.3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294" marR="62294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800">
                          <a:effectLst/>
                        </a:rPr>
                        <a:t>4.45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294" marR="62294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800">
                          <a:effectLst/>
                        </a:rPr>
                        <a:t>174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294" marR="62294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800">
                          <a:effectLst/>
                        </a:rPr>
                        <a:t>29.4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294" marR="62294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800">
                          <a:effectLst/>
                        </a:rPr>
                        <a:t>47.2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294" marR="62294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800">
                          <a:effectLst/>
                        </a:rPr>
                        <a:t>30.272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294" marR="62294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800">
                          <a:effectLst/>
                        </a:rPr>
                        <a:t>&lt;.0001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294" marR="62294" marT="0" marB="0"/>
                </a:tc>
                <a:extLst>
                  <a:ext uri="{0D108BD9-81ED-4DB2-BD59-A6C34878D82A}">
                    <a16:rowId xmlns:a16="http://schemas.microsoft.com/office/drawing/2014/main" val="292584776"/>
                  </a:ext>
                </a:extLst>
              </a:tr>
              <a:tr h="341191">
                <a:tc>
                  <a:txBody>
                    <a:bodyPr/>
                    <a:lstStyle/>
                    <a:p>
                      <a:pPr algn="l"/>
                      <a:endParaRPr lang="en-GB" sz="11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294" marR="62294" marT="0" marB="0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lang="en-GB" sz="800">
                          <a:effectLst/>
                        </a:rPr>
                        <a:t> Control / (PPF_30mg/m2) 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294" marR="62294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800">
                          <a:effectLst/>
                        </a:rPr>
                        <a:t>1.34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294" marR="62294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800">
                          <a:effectLst/>
                        </a:rPr>
                        <a:t>0.0912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294" marR="62294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800">
                          <a:effectLst/>
                        </a:rPr>
                        <a:t>174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294" marR="62294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800">
                          <a:effectLst/>
                        </a:rPr>
                        <a:t>1.17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294" marR="62294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800">
                          <a:effectLst/>
                        </a:rPr>
                        <a:t>1.53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294" marR="62294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800">
                          <a:effectLst/>
                        </a:rPr>
                        <a:t>4.318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294" marR="62294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800">
                          <a:effectLst/>
                        </a:rPr>
                        <a:t>&lt;.0001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294" marR="62294" marT="0" marB="0"/>
                </a:tc>
                <a:extLst>
                  <a:ext uri="{0D108BD9-81ED-4DB2-BD59-A6C34878D82A}">
                    <a16:rowId xmlns:a16="http://schemas.microsoft.com/office/drawing/2014/main" val="1645390158"/>
                  </a:ext>
                </a:extLst>
              </a:tr>
              <a:tr h="252734">
                <a:tc>
                  <a:txBody>
                    <a:bodyPr/>
                    <a:lstStyle/>
                    <a:p>
                      <a:pPr algn="l"/>
                      <a:endParaRPr lang="en-GB" sz="11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294" marR="62294" marT="0" marB="0"/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en-GB" sz="800" dirty="0">
                          <a:effectLst/>
                        </a:rPr>
                        <a:t> </a:t>
                      </a:r>
                      <a:endParaRPr lang="en-GB" sz="1100" dirty="0">
                        <a:effectLst/>
                      </a:endParaRPr>
                    </a:p>
                    <a:p>
                      <a:pPr algn="ctr"/>
                      <a:r>
                        <a:rPr lang="en-GB" sz="800" dirty="0">
                          <a:effectLst/>
                        </a:rPr>
                        <a:t> </a:t>
                      </a:r>
                      <a:endParaRPr lang="en-GB" sz="1100" dirty="0">
                        <a:effectLst/>
                      </a:endParaRPr>
                    </a:p>
                    <a:p>
                      <a:pPr algn="l"/>
                      <a:r>
                        <a:rPr lang="en-GB" sz="800" dirty="0">
                          <a:effectLst/>
                        </a:rPr>
                        <a:t>Larvae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294" marR="62294" marT="0" marB="0"/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lang="en-GB" sz="800">
                          <a:effectLst/>
                        </a:rPr>
                        <a:t>Control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294" marR="62294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800">
                          <a:effectLst/>
                        </a:rPr>
                        <a:t>17.5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294" marR="62294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800">
                          <a:effectLst/>
                        </a:rPr>
                        <a:t>1.13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294" marR="62294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800">
                          <a:effectLst/>
                        </a:rPr>
                        <a:t>174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294" marR="62294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800">
                          <a:effectLst/>
                        </a:rPr>
                        <a:t>15.4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294" marR="62294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800">
                          <a:effectLst/>
                        </a:rPr>
                        <a:t>19.9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294" marR="62294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800">
                          <a:effectLst/>
                        </a:rPr>
                        <a:t>44.15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294" marR="62294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800">
                          <a:effectLst/>
                        </a:rPr>
                        <a:t>&lt;.0001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294" marR="62294" marT="0" marB="0"/>
                </a:tc>
                <a:extLst>
                  <a:ext uri="{0D108BD9-81ED-4DB2-BD59-A6C34878D82A}">
                    <a16:rowId xmlns:a16="http://schemas.microsoft.com/office/drawing/2014/main" val="788824276"/>
                  </a:ext>
                </a:extLst>
              </a:tr>
              <a:tr h="252734">
                <a:tc>
                  <a:txBody>
                    <a:bodyPr/>
                    <a:lstStyle/>
                    <a:p>
                      <a:pPr algn="l"/>
                      <a:endParaRPr lang="en-GB" sz="11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294" marR="62294" marT="0" marB="0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lang="en-GB" sz="800">
                          <a:effectLst/>
                        </a:rPr>
                        <a:t>PPF_30mg/m2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294" marR="62294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800">
                          <a:effectLst/>
                        </a:rPr>
                        <a:t>25.7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294" marR="62294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800">
                          <a:effectLst/>
                        </a:rPr>
                        <a:t>2.84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294" marR="62294" marT="0" marB="0"/>
                </a:tc>
                <a:tc>
                  <a:txBody>
                    <a:bodyPr/>
                    <a:lstStyle/>
                    <a:p>
                      <a:pPr algn="l"/>
                      <a:endParaRPr lang="en-GB" sz="11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294" marR="62294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800">
                          <a:effectLst/>
                        </a:rPr>
                        <a:t>20.7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294" marR="62294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800">
                          <a:effectLst/>
                        </a:rPr>
                        <a:t>31.9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294" marR="62294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800">
                          <a:effectLst/>
                        </a:rPr>
                        <a:t>29.375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294" marR="62294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800">
                          <a:effectLst/>
                        </a:rPr>
                        <a:t>&lt;.0001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294" marR="62294" marT="0" marB="0"/>
                </a:tc>
                <a:extLst>
                  <a:ext uri="{0D108BD9-81ED-4DB2-BD59-A6C34878D82A}">
                    <a16:rowId xmlns:a16="http://schemas.microsoft.com/office/drawing/2014/main" val="1992253563"/>
                  </a:ext>
                </a:extLst>
              </a:tr>
              <a:tr h="341191">
                <a:tc>
                  <a:txBody>
                    <a:bodyPr/>
                    <a:lstStyle/>
                    <a:p>
                      <a:pPr algn="l"/>
                      <a:endParaRPr lang="en-GB" sz="11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294" marR="62294" marT="0" marB="0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lang="en-GB" sz="800">
                          <a:effectLst/>
                        </a:rPr>
                        <a:t> Control / (PPF_30mg/m2) 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294" marR="62294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800">
                          <a:effectLst/>
                        </a:rPr>
                        <a:t>0.681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294" marR="62294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800">
                          <a:effectLst/>
                        </a:rPr>
                        <a:t>0.078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294" marR="62294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800">
                          <a:effectLst/>
                        </a:rPr>
                        <a:t>174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294" marR="62294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800">
                          <a:effectLst/>
                        </a:rPr>
                        <a:t>0.543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294" marR="62294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800">
                          <a:effectLst/>
                        </a:rPr>
                        <a:t>0.853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294" marR="62294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800">
                          <a:effectLst/>
                        </a:rPr>
                        <a:t>-3.358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294" marR="62294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800">
                          <a:effectLst/>
                        </a:rPr>
                        <a:t>0.001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294" marR="62294" marT="0" marB="0"/>
                </a:tc>
                <a:extLst>
                  <a:ext uri="{0D108BD9-81ED-4DB2-BD59-A6C34878D82A}">
                    <a16:rowId xmlns:a16="http://schemas.microsoft.com/office/drawing/2014/main" val="4205495223"/>
                  </a:ext>
                </a:extLst>
              </a:tr>
              <a:tr h="252734">
                <a:tc rowSpan="12">
                  <a:txBody>
                    <a:bodyPr/>
                    <a:lstStyle/>
                    <a:p>
                      <a:pPr algn="ctr"/>
                      <a:r>
                        <a:rPr lang="en-GB" sz="800">
                          <a:effectLst/>
                        </a:rPr>
                        <a:t>Anopheles gambiae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294" marR="62294" marT="0" marB="0"/>
                </a:tc>
                <a:tc rowSpan="3">
                  <a:txBody>
                    <a:bodyPr/>
                    <a:lstStyle/>
                    <a:p>
                      <a:pPr algn="l"/>
                      <a:r>
                        <a:rPr lang="en-GB" sz="800" dirty="0">
                          <a:effectLst/>
                        </a:rPr>
                        <a:t> </a:t>
                      </a:r>
                      <a:endParaRPr lang="en-GB" sz="1100" dirty="0">
                        <a:effectLst/>
                      </a:endParaRPr>
                    </a:p>
                    <a:p>
                      <a:pPr algn="l"/>
                      <a:r>
                        <a:rPr lang="en-GB" sz="800" dirty="0">
                          <a:effectLst/>
                        </a:rPr>
                        <a:t> </a:t>
                      </a:r>
                      <a:endParaRPr lang="en-GB" sz="1100" dirty="0">
                        <a:effectLst/>
                      </a:endParaRPr>
                    </a:p>
                    <a:p>
                      <a:pPr marL="11113" indent="-11113" algn="l">
                        <a:tabLst/>
                      </a:pPr>
                      <a:r>
                        <a:rPr lang="en-GB" sz="800" dirty="0" err="1">
                          <a:effectLst/>
                        </a:rPr>
                        <a:t>Egg_Lab</a:t>
                      </a:r>
                      <a:endParaRPr lang="en-GB" sz="1100" dirty="0">
                        <a:effectLst/>
                      </a:endParaRPr>
                    </a:p>
                    <a:p>
                      <a:pPr algn="l"/>
                      <a:r>
                        <a:rPr lang="en-GB" sz="800" dirty="0">
                          <a:effectLst/>
                        </a:rPr>
                        <a:t>Larval stage</a:t>
                      </a:r>
                      <a:endParaRPr lang="en-GB" sz="1100" dirty="0">
                        <a:effectLst/>
                      </a:endParaRPr>
                    </a:p>
                    <a:p>
                      <a:pPr algn="l"/>
                      <a:r>
                        <a:rPr lang="en-GB" sz="800" dirty="0">
                          <a:effectLst/>
                        </a:rPr>
                        <a:t>collection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294" marR="62294" marT="0" marB="0"/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lang="en-GB" sz="800">
                          <a:effectLst/>
                        </a:rPr>
                        <a:t>Control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294" marR="62294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800">
                          <a:effectLst/>
                        </a:rPr>
                        <a:t>88.6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294" marR="62294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800">
                          <a:effectLst/>
                        </a:rPr>
                        <a:t>12.63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294" marR="62294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800">
                          <a:effectLst/>
                        </a:rPr>
                        <a:t>214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294" marR="62294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800">
                          <a:effectLst/>
                        </a:rPr>
                        <a:t>66.9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294" marR="62294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800">
                          <a:effectLst/>
                        </a:rPr>
                        <a:t>117.2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294" marR="62294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800">
                          <a:effectLst/>
                        </a:rPr>
                        <a:t>31.457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294" marR="62294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800">
                          <a:effectLst/>
                        </a:rPr>
                        <a:t>&lt;.0001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294" marR="62294" marT="0" marB="0"/>
                </a:tc>
                <a:extLst>
                  <a:ext uri="{0D108BD9-81ED-4DB2-BD59-A6C34878D82A}">
                    <a16:rowId xmlns:a16="http://schemas.microsoft.com/office/drawing/2014/main" val="414126584"/>
                  </a:ext>
                </a:extLst>
              </a:tr>
              <a:tr h="25273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lang="en-GB" sz="800">
                          <a:effectLst/>
                        </a:rPr>
                        <a:t>PPF_30mg/m2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294" marR="62294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800">
                          <a:effectLst/>
                        </a:rPr>
                        <a:t>61.2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294" marR="62294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800">
                          <a:effectLst/>
                        </a:rPr>
                        <a:t>8.81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294" marR="62294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800">
                          <a:effectLst/>
                        </a:rPr>
                        <a:t>214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294" marR="62294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800">
                          <a:effectLst/>
                        </a:rPr>
                        <a:t>46.0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294" marR="62294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800">
                          <a:effectLst/>
                        </a:rPr>
                        <a:t>81.3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294" marR="62294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800">
                          <a:effectLst/>
                        </a:rPr>
                        <a:t>28.553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294" marR="62294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800">
                          <a:effectLst/>
                        </a:rPr>
                        <a:t>&lt;.0001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294" marR="62294" marT="0" marB="0"/>
                </a:tc>
                <a:extLst>
                  <a:ext uri="{0D108BD9-81ED-4DB2-BD59-A6C34878D82A}">
                    <a16:rowId xmlns:a16="http://schemas.microsoft.com/office/drawing/2014/main" val="3189257989"/>
                  </a:ext>
                </a:extLst>
              </a:tr>
              <a:tr h="34751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lang="en-GB" sz="800">
                          <a:effectLst/>
                        </a:rPr>
                        <a:t> Control / (PPF_30mg/m2) 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294" marR="62294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800">
                          <a:effectLst/>
                        </a:rPr>
                        <a:t>1.45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294" marR="62294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800">
                          <a:effectLst/>
                        </a:rPr>
                        <a:t>0.0412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294" marR="62294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800">
                          <a:effectLst/>
                        </a:rPr>
                        <a:t>214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294" marR="62294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800">
                          <a:effectLst/>
                        </a:rPr>
                        <a:t>1.37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294" marR="62294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800">
                          <a:effectLst/>
                        </a:rPr>
                        <a:t>1.53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294" marR="62294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800">
                          <a:effectLst/>
                        </a:rPr>
                        <a:t>13.005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294" marR="62294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800">
                          <a:effectLst/>
                        </a:rPr>
                        <a:t>&lt;.0001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294" marR="62294" marT="0" marB="0"/>
                </a:tc>
                <a:extLst>
                  <a:ext uri="{0D108BD9-81ED-4DB2-BD59-A6C34878D82A}">
                    <a16:rowId xmlns:a16="http://schemas.microsoft.com/office/drawing/2014/main" val="4076123126"/>
                  </a:ext>
                </a:extLst>
              </a:tr>
              <a:tr h="25273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l"/>
                      <a:r>
                        <a:rPr lang="en-GB" sz="800">
                          <a:effectLst/>
                        </a:rPr>
                        <a:t> </a:t>
                      </a:r>
                      <a:endParaRPr lang="en-GB" sz="1100">
                        <a:effectLst/>
                      </a:endParaRPr>
                    </a:p>
                    <a:p>
                      <a:pPr algn="l"/>
                      <a:r>
                        <a:rPr lang="en-GB" sz="800">
                          <a:effectLst/>
                        </a:rPr>
                        <a:t> </a:t>
                      </a:r>
                      <a:endParaRPr lang="en-GB" sz="1100">
                        <a:effectLst/>
                      </a:endParaRPr>
                    </a:p>
                    <a:p>
                      <a:pPr algn="l"/>
                      <a:r>
                        <a:rPr lang="en-GB" sz="800">
                          <a:effectLst/>
                        </a:rPr>
                        <a:t>Egg_Field</a:t>
                      </a:r>
                      <a:endParaRPr lang="en-GB" sz="1100">
                        <a:effectLst/>
                      </a:endParaRPr>
                    </a:p>
                    <a:p>
                      <a:pPr algn="l"/>
                      <a:r>
                        <a:rPr lang="en-GB" sz="800">
                          <a:effectLst/>
                        </a:rPr>
                        <a:t>Adults from trap collection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294" marR="62294" marT="0" marB="0"/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lang="en-GB" sz="800">
                          <a:effectLst/>
                        </a:rPr>
                        <a:t>Control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294" marR="62294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800">
                          <a:effectLst/>
                        </a:rPr>
                        <a:t>115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294" marR="62294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800">
                          <a:effectLst/>
                        </a:rPr>
                        <a:t>3.94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294" marR="62294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800">
                          <a:effectLst/>
                        </a:rPr>
                        <a:t>1147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294" marR="62294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800">
                          <a:effectLst/>
                        </a:rPr>
                        <a:t>108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294" marR="62294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800">
                          <a:effectLst/>
                        </a:rPr>
                        <a:t>123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294" marR="62294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800">
                          <a:effectLst/>
                        </a:rPr>
                        <a:t>139.334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294" marR="62294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800">
                          <a:effectLst/>
                        </a:rPr>
                        <a:t>&lt;.0001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294" marR="62294" marT="0" marB="0"/>
                </a:tc>
                <a:extLst>
                  <a:ext uri="{0D108BD9-81ED-4DB2-BD59-A6C34878D82A}">
                    <a16:rowId xmlns:a16="http://schemas.microsoft.com/office/drawing/2014/main" val="2198814014"/>
                  </a:ext>
                </a:extLst>
              </a:tr>
              <a:tr h="25273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lang="en-GB" sz="800">
                          <a:effectLst/>
                        </a:rPr>
                        <a:t>PPF_30mg/m2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294" marR="62294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800">
                          <a:effectLst/>
                        </a:rPr>
                        <a:t>114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294" marR="62294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800">
                          <a:effectLst/>
                        </a:rPr>
                        <a:t>3.89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294" marR="62294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800">
                          <a:effectLst/>
                        </a:rPr>
                        <a:t>1147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294" marR="62294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800">
                          <a:effectLst/>
                        </a:rPr>
                        <a:t>107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294" marR="62294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800">
                          <a:effectLst/>
                        </a:rPr>
                        <a:t>122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294" marR="62294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800">
                          <a:effectLst/>
                        </a:rPr>
                        <a:t>138.885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294" marR="62294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800">
                          <a:effectLst/>
                        </a:rPr>
                        <a:t>&lt;.0001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294" marR="62294" marT="0" marB="0"/>
                </a:tc>
                <a:extLst>
                  <a:ext uri="{0D108BD9-81ED-4DB2-BD59-A6C34878D82A}">
                    <a16:rowId xmlns:a16="http://schemas.microsoft.com/office/drawing/2014/main" val="4017667647"/>
                  </a:ext>
                </a:extLst>
              </a:tr>
              <a:tr h="51810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lang="en-GB" sz="800">
                          <a:effectLst/>
                        </a:rPr>
                        <a:t> Control / (PPF_30mg/m2) 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294" marR="62294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800">
                          <a:effectLst/>
                        </a:rPr>
                        <a:t>1.01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294" marR="62294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800">
                          <a:effectLst/>
                        </a:rPr>
                        <a:t>0.0095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294" marR="62294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800">
                          <a:effectLst/>
                        </a:rPr>
                        <a:t>1147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294" marR="62294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800">
                          <a:effectLst/>
                        </a:rPr>
                        <a:t>0.994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294" marR="62294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800">
                          <a:effectLst/>
                        </a:rPr>
                        <a:t>1.03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294" marR="62294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800">
                          <a:effectLst/>
                        </a:rPr>
                        <a:t>1.292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294" marR="62294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800" dirty="0">
                          <a:effectLst/>
                        </a:rPr>
                        <a:t>0.1967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294" marR="62294" marT="0" marB="0"/>
                </a:tc>
                <a:extLst>
                  <a:ext uri="{0D108BD9-81ED-4DB2-BD59-A6C34878D82A}">
                    <a16:rowId xmlns:a16="http://schemas.microsoft.com/office/drawing/2014/main" val="4072075432"/>
                  </a:ext>
                </a:extLst>
              </a:tr>
              <a:tr h="25273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en-GB" sz="800" dirty="0">
                          <a:effectLst/>
                        </a:rPr>
                        <a:t> </a:t>
                      </a:r>
                      <a:endParaRPr lang="en-GB" sz="1100" dirty="0">
                        <a:effectLst/>
                      </a:endParaRPr>
                    </a:p>
                    <a:p>
                      <a:pPr algn="ctr"/>
                      <a:r>
                        <a:rPr lang="en-GB" sz="800" dirty="0">
                          <a:effectLst/>
                        </a:rPr>
                        <a:t> </a:t>
                      </a:r>
                      <a:endParaRPr lang="en-GB" sz="1100" dirty="0">
                        <a:effectLst/>
                      </a:endParaRPr>
                    </a:p>
                    <a:p>
                      <a:pPr algn="l"/>
                      <a:r>
                        <a:rPr lang="en-GB" sz="800" dirty="0" err="1">
                          <a:effectLst/>
                        </a:rPr>
                        <a:t>Larvae_Lab</a:t>
                      </a:r>
                      <a:endParaRPr lang="en-GB" sz="1100" dirty="0">
                        <a:effectLst/>
                      </a:endParaRPr>
                    </a:p>
                    <a:p>
                      <a:pPr algn="l"/>
                      <a:r>
                        <a:rPr lang="en-GB" sz="800" dirty="0">
                          <a:effectLst/>
                        </a:rPr>
                        <a:t>Larval stage collection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294" marR="62294" marT="0" marB="0"/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lang="en-GB" sz="800">
                          <a:effectLst/>
                        </a:rPr>
                        <a:t>Control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294" marR="62294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800">
                          <a:effectLst/>
                        </a:rPr>
                        <a:t>46.9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294" marR="62294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800">
                          <a:effectLst/>
                        </a:rPr>
                        <a:t>7.38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294" marR="62294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800">
                          <a:effectLst/>
                        </a:rPr>
                        <a:t>214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294" marR="62294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800">
                          <a:effectLst/>
                        </a:rPr>
                        <a:t>34.4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294" marR="62294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800">
                          <a:effectLst/>
                        </a:rPr>
                        <a:t>63.9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294" marR="62294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800">
                          <a:effectLst/>
                        </a:rPr>
                        <a:t>24.453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294" marR="62294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800">
                          <a:effectLst/>
                        </a:rPr>
                        <a:t>&lt;.0001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294" marR="62294" marT="0" marB="0"/>
                </a:tc>
                <a:extLst>
                  <a:ext uri="{0D108BD9-81ED-4DB2-BD59-A6C34878D82A}">
                    <a16:rowId xmlns:a16="http://schemas.microsoft.com/office/drawing/2014/main" val="3703448417"/>
                  </a:ext>
                </a:extLst>
              </a:tr>
              <a:tr h="25273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lang="en-GB" sz="800">
                          <a:effectLst/>
                        </a:rPr>
                        <a:t>PPF_30mg/m2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294" marR="62294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800">
                          <a:effectLst/>
                        </a:rPr>
                        <a:t>14.4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294" marR="62294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800">
                          <a:effectLst/>
                        </a:rPr>
                        <a:t>2.51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294" marR="62294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800">
                          <a:effectLst/>
                        </a:rPr>
                        <a:t>214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294" marR="62294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800">
                          <a:effectLst/>
                        </a:rPr>
                        <a:t>10.2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294" marR="62294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800">
                          <a:effectLst/>
                        </a:rPr>
                        <a:t>20.3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294" marR="62294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800">
                          <a:effectLst/>
                        </a:rPr>
                        <a:t>15.268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294" marR="62294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800">
                          <a:effectLst/>
                        </a:rPr>
                        <a:t>&lt;.0001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294" marR="62294" marT="0" marB="0"/>
                </a:tc>
                <a:extLst>
                  <a:ext uri="{0D108BD9-81ED-4DB2-BD59-A6C34878D82A}">
                    <a16:rowId xmlns:a16="http://schemas.microsoft.com/office/drawing/2014/main" val="3497248467"/>
                  </a:ext>
                </a:extLst>
              </a:tr>
              <a:tr h="34751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lang="en-GB" sz="800">
                          <a:effectLst/>
                        </a:rPr>
                        <a:t> Control / (PPF_30mg/m2) 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294" marR="62294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800">
                          <a:effectLst/>
                        </a:rPr>
                        <a:t>3.27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294" marR="62294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800">
                          <a:effectLst/>
                        </a:rPr>
                        <a:t>0.0262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294" marR="62294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800">
                          <a:effectLst/>
                        </a:rPr>
                        <a:t>214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294" marR="62294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800">
                          <a:effectLst/>
                        </a:rPr>
                        <a:t>2.79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294" marR="62294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800">
                          <a:effectLst/>
                        </a:rPr>
                        <a:t>3.82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294" marR="62294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800">
                          <a:effectLst/>
                        </a:rPr>
                        <a:t>14.750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294" marR="62294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800">
                          <a:effectLst/>
                        </a:rPr>
                        <a:t>&lt;.0001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294" marR="62294" marT="0" marB="0"/>
                </a:tc>
                <a:extLst>
                  <a:ext uri="{0D108BD9-81ED-4DB2-BD59-A6C34878D82A}">
                    <a16:rowId xmlns:a16="http://schemas.microsoft.com/office/drawing/2014/main" val="236617228"/>
                  </a:ext>
                </a:extLst>
              </a:tr>
              <a:tr h="25273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l"/>
                      <a:r>
                        <a:rPr lang="en-GB" sz="800">
                          <a:effectLst/>
                        </a:rPr>
                        <a:t> </a:t>
                      </a:r>
                      <a:endParaRPr lang="en-GB" sz="1100">
                        <a:effectLst/>
                      </a:endParaRPr>
                    </a:p>
                    <a:p>
                      <a:pPr algn="l"/>
                      <a:r>
                        <a:rPr lang="en-GB" sz="800">
                          <a:effectLst/>
                        </a:rPr>
                        <a:t> </a:t>
                      </a:r>
                      <a:endParaRPr lang="en-GB" sz="1100">
                        <a:effectLst/>
                      </a:endParaRPr>
                    </a:p>
                    <a:p>
                      <a:pPr algn="l"/>
                      <a:r>
                        <a:rPr lang="en-GB" sz="800">
                          <a:effectLst/>
                        </a:rPr>
                        <a:t>Larvae_Field</a:t>
                      </a:r>
                      <a:endParaRPr lang="en-GB" sz="1100">
                        <a:effectLst/>
                      </a:endParaRPr>
                    </a:p>
                    <a:p>
                      <a:pPr algn="l"/>
                      <a:r>
                        <a:rPr lang="en-GB" sz="800">
                          <a:effectLst/>
                        </a:rPr>
                        <a:t>Adults from trap collection</a:t>
                      </a:r>
                      <a:endParaRPr lang="en-GB" sz="1100">
                        <a:effectLst/>
                      </a:endParaRPr>
                    </a:p>
                    <a:p>
                      <a:pPr algn="l"/>
                      <a:r>
                        <a:rPr lang="en-GB" sz="800">
                          <a:effectLst/>
                        </a:rPr>
                        <a:t> 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294" marR="62294" marT="0" marB="0"/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lang="en-GB" sz="800">
                          <a:effectLst/>
                        </a:rPr>
                        <a:t>Control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294" marR="62294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800">
                          <a:effectLst/>
                        </a:rPr>
                        <a:t>59.8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294" marR="62294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800">
                          <a:effectLst/>
                        </a:rPr>
                        <a:t>3.47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294" marR="62294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800">
                          <a:effectLst/>
                        </a:rPr>
                        <a:t>1147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294" marR="62294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800">
                          <a:effectLst/>
                        </a:rPr>
                        <a:t>53.3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294" marR="62294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800">
                          <a:effectLst/>
                        </a:rPr>
                        <a:t>67.0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294" marR="62294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800">
                          <a:effectLst/>
                        </a:rPr>
                        <a:t>70.459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294" marR="62294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800">
                          <a:effectLst/>
                        </a:rPr>
                        <a:t>&lt;.0001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294" marR="62294" marT="0" marB="0"/>
                </a:tc>
                <a:extLst>
                  <a:ext uri="{0D108BD9-81ED-4DB2-BD59-A6C34878D82A}">
                    <a16:rowId xmlns:a16="http://schemas.microsoft.com/office/drawing/2014/main" val="3703790503"/>
                  </a:ext>
                </a:extLst>
              </a:tr>
              <a:tr h="25273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lang="en-GB" sz="800">
                          <a:effectLst/>
                        </a:rPr>
                        <a:t>PPF_30mg/m2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294" marR="62294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800">
                          <a:effectLst/>
                        </a:rPr>
                        <a:t>46.2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294" marR="62294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800">
                          <a:effectLst/>
                        </a:rPr>
                        <a:t>2.70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294" marR="62294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800">
                          <a:effectLst/>
                        </a:rPr>
                        <a:t>1147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294" marR="62294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800">
                          <a:effectLst/>
                        </a:rPr>
                        <a:t>41.2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294" marR="62294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800">
                          <a:effectLst/>
                        </a:rPr>
                        <a:t>51.8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294" marR="62294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800">
                          <a:effectLst/>
                        </a:rPr>
                        <a:t>65.623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294" marR="62294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800">
                          <a:effectLst/>
                        </a:rPr>
                        <a:t>&lt;.0001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294" marR="62294" marT="0" marB="0"/>
                </a:tc>
                <a:extLst>
                  <a:ext uri="{0D108BD9-81ED-4DB2-BD59-A6C34878D82A}">
                    <a16:rowId xmlns:a16="http://schemas.microsoft.com/office/drawing/2014/main" val="1324704370"/>
                  </a:ext>
                </a:extLst>
              </a:tr>
              <a:tr h="68870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lang="en-GB" sz="800">
                          <a:effectLst/>
                        </a:rPr>
                        <a:t> Control /(PPF_30mg/m2)</a:t>
                      </a:r>
                      <a:r>
                        <a:rPr lang="en-GB" sz="700">
                          <a:effectLst/>
                        </a:rPr>
                        <a:t> 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294" marR="62294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800">
                          <a:effectLst/>
                        </a:rPr>
                        <a:t>1.29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294" marR="62294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800">
                          <a:effectLst/>
                        </a:rPr>
                        <a:t>0.0195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294" marR="62294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800">
                          <a:effectLst/>
                        </a:rPr>
                        <a:t>1147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294" marR="62294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800">
                          <a:effectLst/>
                        </a:rPr>
                        <a:t>1.26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294" marR="62294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800">
                          <a:effectLst/>
                        </a:rPr>
                        <a:t>1.33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294" marR="62294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800">
                          <a:effectLst/>
                        </a:rPr>
                        <a:t>17.034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294" marR="62294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800" dirty="0">
                          <a:effectLst/>
                        </a:rPr>
                        <a:t>&lt;.0001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294" marR="62294" marT="0" marB="0"/>
                </a:tc>
                <a:extLst>
                  <a:ext uri="{0D108BD9-81ED-4DB2-BD59-A6C34878D82A}">
                    <a16:rowId xmlns:a16="http://schemas.microsoft.com/office/drawing/2014/main" val="3616486753"/>
                  </a:ext>
                </a:extLst>
              </a:tr>
            </a:tbl>
          </a:graphicData>
        </a:graphic>
      </p:graphicFrame>
      <p:sp>
        <p:nvSpPr>
          <p:cNvPr id="3" name="Rectangle 2">
            <a:extLst>
              <a:ext uri="{FF2B5EF4-FFF2-40B4-BE49-F238E27FC236}">
                <a16:creationId xmlns:a16="http://schemas.microsoft.com/office/drawing/2014/main" id="{2ED4DBF6-B954-2B41-8420-51478FEB031A}"/>
              </a:ext>
            </a:extLst>
          </p:cNvPr>
          <p:cNvSpPr/>
          <p:nvPr/>
        </p:nvSpPr>
        <p:spPr>
          <a:xfrm>
            <a:off x="332548" y="86138"/>
            <a:ext cx="1114644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Table 11: Comparison of PPF effects on susceptible </a:t>
            </a:r>
            <a:r>
              <a:rPr lang="en-GB" sz="1400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Anopheles gambiae</a:t>
            </a:r>
            <a:r>
              <a:rPr lang="en-GB" sz="1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-Kisumu and field mosquitoes</a:t>
            </a:r>
            <a:r>
              <a:rPr lang="en-GB" sz="1400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tested over two months and three months respectively in VK5 &amp; VK3 </a:t>
            </a:r>
            <a:r>
              <a:rPr lang="en-GB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68466574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C67E9185-0E17-438C-E022-97C2F8EE954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71051881"/>
              </p:ext>
            </p:extLst>
          </p:nvPr>
        </p:nvGraphicFramePr>
        <p:xfrm>
          <a:off x="853044" y="1070385"/>
          <a:ext cx="10485912" cy="4334493"/>
        </p:xfrm>
        <a:graphic>
          <a:graphicData uri="http://schemas.openxmlformats.org/drawingml/2006/table">
            <a:tbl>
              <a:tblPr firstRow="1" lastRow="1">
                <a:tableStyleId>{EB344D84-9AFB-497E-A393-DC336BA19D2E}</a:tableStyleId>
              </a:tblPr>
              <a:tblGrid>
                <a:gridCol w="5395724">
                  <a:extLst>
                    <a:ext uri="{9D8B030D-6E8A-4147-A177-3AD203B41FA5}">
                      <a16:colId xmlns:a16="http://schemas.microsoft.com/office/drawing/2014/main" val="3727016627"/>
                    </a:ext>
                  </a:extLst>
                </a:gridCol>
                <a:gridCol w="2381525">
                  <a:extLst>
                    <a:ext uri="{9D8B030D-6E8A-4147-A177-3AD203B41FA5}">
                      <a16:colId xmlns:a16="http://schemas.microsoft.com/office/drawing/2014/main" val="1710470939"/>
                    </a:ext>
                  </a:extLst>
                </a:gridCol>
                <a:gridCol w="2708663">
                  <a:extLst>
                    <a:ext uri="{9D8B030D-6E8A-4147-A177-3AD203B41FA5}">
                      <a16:colId xmlns:a16="http://schemas.microsoft.com/office/drawing/2014/main" val="3278625432"/>
                    </a:ext>
                  </a:extLst>
                </a:gridCol>
              </a:tblGrid>
              <a:tr h="472118">
                <a:tc>
                  <a:txBody>
                    <a:bodyPr/>
                    <a:lstStyle/>
                    <a:p>
                      <a:pPr indent="353060" algn="just">
                        <a:lnSpc>
                          <a:spcPct val="200000"/>
                        </a:lnSpc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Answers /Modalities </a:t>
                      </a:r>
                      <a:endParaRPr lang="en-GB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135" marR="64135" marT="9525" marB="0"/>
                </a:tc>
                <a:tc>
                  <a:txBody>
                    <a:bodyPr/>
                    <a:lstStyle/>
                    <a:p>
                      <a:pPr indent="353060" algn="just">
                        <a:lnSpc>
                          <a:spcPct val="200000"/>
                        </a:lnSpc>
                      </a:pPr>
                      <a:r>
                        <a:rPr lang="en-GB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 YES (n) </a:t>
                      </a:r>
                      <a:endParaRPr lang="en-GB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135" marR="64135" marT="9525" marB="0"/>
                </a:tc>
                <a:tc>
                  <a:txBody>
                    <a:bodyPr/>
                    <a:lstStyle/>
                    <a:p>
                      <a:pPr indent="353060" algn="just">
                        <a:lnSpc>
                          <a:spcPct val="200000"/>
                        </a:lnSpc>
                      </a:pPr>
                      <a:r>
                        <a:rPr lang="en-GB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 NO (n) </a:t>
                      </a:r>
                      <a:endParaRPr lang="en-GB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135" marR="64135" marT="9525" marB="0"/>
                </a:tc>
                <a:extLst>
                  <a:ext uri="{0D108BD9-81ED-4DB2-BD59-A6C34878D82A}">
                    <a16:rowId xmlns:a16="http://schemas.microsoft.com/office/drawing/2014/main" val="3919721284"/>
                  </a:ext>
                </a:extLst>
              </a:tr>
              <a:tr h="472038">
                <a:tc>
                  <a:txBody>
                    <a:bodyPr/>
                    <a:lstStyle/>
                    <a:p>
                      <a:pPr indent="353060" algn="just">
                        <a:lnSpc>
                          <a:spcPct val="200000"/>
                        </a:lnSpc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Reduction of mosquito bites</a:t>
                      </a:r>
                      <a:endParaRPr lang="en-GB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135" marR="64135" marT="9525" marB="0"/>
                </a:tc>
                <a:tc>
                  <a:txBody>
                    <a:bodyPr/>
                    <a:lstStyle/>
                    <a:p>
                      <a:pPr indent="353060" algn="just">
                        <a:lnSpc>
                          <a:spcPct val="200000"/>
                        </a:lnSpc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85.40 (223)</a:t>
                      </a:r>
                      <a:endParaRPr lang="en-GB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135" marR="64135" marT="9525" marB="0"/>
                </a:tc>
                <a:tc>
                  <a:txBody>
                    <a:bodyPr/>
                    <a:lstStyle/>
                    <a:p>
                      <a:pPr indent="353060" algn="just">
                        <a:lnSpc>
                          <a:spcPct val="200000"/>
                        </a:lnSpc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14.60 (56) </a:t>
                      </a:r>
                      <a:endParaRPr lang="en-GB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135" marR="64135" marT="9525" marB="0"/>
                </a:tc>
                <a:extLst>
                  <a:ext uri="{0D108BD9-81ED-4DB2-BD59-A6C34878D82A}">
                    <a16:rowId xmlns:a16="http://schemas.microsoft.com/office/drawing/2014/main" val="3611390300"/>
                  </a:ext>
                </a:extLst>
              </a:tr>
              <a:tr h="472038">
                <a:tc>
                  <a:txBody>
                    <a:bodyPr/>
                    <a:lstStyle/>
                    <a:p>
                      <a:pPr indent="353060" algn="just">
                        <a:lnSpc>
                          <a:spcPct val="200000"/>
                        </a:lnSpc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Reduction of mosquito noise</a:t>
                      </a:r>
                      <a:endParaRPr lang="en-GB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135" marR="64135" marT="9525" marB="0"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353060" algn="just">
                        <a:lnSpc>
                          <a:spcPct val="200000"/>
                        </a:lnSpc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31.80 (88)</a:t>
                      </a:r>
                      <a:endParaRPr lang="en-GB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135" marR="64135" marT="9525" marB="0"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353060" algn="just">
                        <a:lnSpc>
                          <a:spcPct val="200000"/>
                        </a:lnSpc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68.00 (188)</a:t>
                      </a:r>
                      <a:endParaRPr lang="en-GB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135" marR="64135" marT="9525" marB="0"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5102943"/>
                  </a:ext>
                </a:extLst>
              </a:tr>
              <a:tr h="472038">
                <a:tc>
                  <a:txBody>
                    <a:bodyPr/>
                    <a:lstStyle/>
                    <a:p>
                      <a:pPr indent="353060" algn="just">
                        <a:lnSpc>
                          <a:spcPct val="200000"/>
                        </a:lnSpc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Reduction of disease</a:t>
                      </a:r>
                      <a:endParaRPr lang="en-GB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135" marR="64135" marT="95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indent="353060" algn="just">
                        <a:lnSpc>
                          <a:spcPct val="200000"/>
                        </a:lnSpc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98.50 (272)</a:t>
                      </a:r>
                      <a:endParaRPr lang="en-GB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135" marR="64135" marT="95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indent="353060" algn="just">
                        <a:lnSpc>
                          <a:spcPct val="200000"/>
                        </a:lnSpc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1.00 (4)</a:t>
                      </a:r>
                      <a:endParaRPr lang="en-GB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135" marR="64135" marT="95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816272402"/>
                  </a:ext>
                </a:extLst>
              </a:tr>
              <a:tr h="2446261">
                <a:tc>
                  <a:txBody>
                    <a:bodyPr/>
                    <a:lstStyle/>
                    <a:p>
                      <a:pPr indent="353060" algn="just">
                        <a:lnSpc>
                          <a:spcPct val="200000"/>
                        </a:lnSpc>
                      </a:pPr>
                      <a:endParaRPr lang="en-US" sz="1200" b="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indent="353060" algn="just">
                        <a:lnSpc>
                          <a:spcPct val="200000"/>
                        </a:lnSpc>
                      </a:pPr>
                      <a:r>
                        <a:rPr lang="en-US" sz="12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Reduction of malaria</a:t>
                      </a:r>
                      <a:endParaRPr lang="en-GB" sz="1200" b="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indent="353060" algn="just">
                        <a:lnSpc>
                          <a:spcPct val="200000"/>
                        </a:lnSpc>
                      </a:pPr>
                      <a:r>
                        <a:rPr lang="en-US" sz="12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Peaceful sleep</a:t>
                      </a:r>
                      <a:endParaRPr lang="en-GB" sz="1200" b="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indent="353060" algn="just">
                        <a:lnSpc>
                          <a:spcPct val="200000"/>
                        </a:lnSpc>
                      </a:pPr>
                      <a:r>
                        <a:rPr lang="en-US" sz="12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Protection against other insects</a:t>
                      </a:r>
                      <a:endParaRPr lang="en-GB" sz="1200" b="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indent="353060" algn="just">
                        <a:lnSpc>
                          <a:spcPct val="200000"/>
                        </a:lnSpc>
                      </a:pPr>
                      <a:r>
                        <a:rPr lang="en-US" sz="12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Prevent mosquitoes from entering the house</a:t>
                      </a:r>
                      <a:endParaRPr lang="en-GB" sz="12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135" marR="64135" marT="9525" marB="0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353060" algn="just">
                        <a:lnSpc>
                          <a:spcPct val="200000"/>
                        </a:lnSpc>
                      </a:pPr>
                      <a:endParaRPr lang="en-US" sz="1200" b="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indent="353060" algn="just">
                        <a:lnSpc>
                          <a:spcPct val="200000"/>
                        </a:lnSpc>
                      </a:pPr>
                      <a:r>
                        <a:rPr lang="en-US" sz="12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98.91 (273)</a:t>
                      </a:r>
                      <a:endParaRPr lang="en-GB" sz="1200" b="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indent="353060" algn="just">
                        <a:lnSpc>
                          <a:spcPct val="200000"/>
                        </a:lnSpc>
                      </a:pPr>
                      <a:r>
                        <a:rPr lang="en-US" sz="12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93.84 (259)</a:t>
                      </a:r>
                      <a:endParaRPr lang="en-GB" sz="1200" b="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indent="353060" algn="just">
                        <a:lnSpc>
                          <a:spcPct val="200000"/>
                        </a:lnSpc>
                      </a:pPr>
                      <a:r>
                        <a:rPr lang="en-US" sz="12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77.54 (274)</a:t>
                      </a:r>
                      <a:endParaRPr lang="en-GB" sz="1200" b="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indent="353060" algn="just">
                        <a:lnSpc>
                          <a:spcPct val="200000"/>
                        </a:lnSpc>
                      </a:pPr>
                      <a:r>
                        <a:rPr lang="en-US" sz="12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52.17 (144)</a:t>
                      </a:r>
                      <a:endParaRPr lang="en-GB" sz="12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135" marR="64135" marT="9525" marB="0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353060" algn="just">
                        <a:lnSpc>
                          <a:spcPct val="200000"/>
                        </a:lnSpc>
                      </a:pPr>
                      <a:endParaRPr lang="en-US" sz="1200" b="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indent="353060" algn="just">
                        <a:lnSpc>
                          <a:spcPct val="200000"/>
                        </a:lnSpc>
                      </a:pPr>
                      <a:r>
                        <a:rPr lang="en-US" sz="12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1.00 (3)</a:t>
                      </a:r>
                      <a:endParaRPr lang="en-GB" sz="1200" b="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indent="353060" algn="just">
                        <a:lnSpc>
                          <a:spcPct val="200000"/>
                        </a:lnSpc>
                      </a:pPr>
                      <a:r>
                        <a:rPr lang="en-US" sz="12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6.00 (17)</a:t>
                      </a:r>
                      <a:endParaRPr lang="en-GB" sz="1200" b="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indent="353060" algn="just">
                        <a:lnSpc>
                          <a:spcPct val="200000"/>
                        </a:lnSpc>
                      </a:pPr>
                      <a:r>
                        <a:rPr lang="en-US" sz="12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18.00 (62)</a:t>
                      </a:r>
                      <a:endParaRPr lang="en-GB" sz="1200" b="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indent="353060" algn="just">
                        <a:lnSpc>
                          <a:spcPct val="200000"/>
                        </a:lnSpc>
                      </a:pPr>
                      <a:r>
                        <a:rPr lang="en-US" sz="12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48.00 (132)</a:t>
                      </a:r>
                    </a:p>
                  </a:txBody>
                  <a:tcPr marL="64135" marR="64135" marT="9525" marB="0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32255351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23BFC720-A79D-EFD9-2258-29EAE1CB13FC}"/>
              </a:ext>
            </a:extLst>
          </p:cNvPr>
          <p:cNvSpPr txBox="1"/>
          <p:nvPr/>
        </p:nvSpPr>
        <p:spPr>
          <a:xfrm>
            <a:off x="577933" y="213756"/>
            <a:ext cx="11614067" cy="4053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GB" sz="1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Table 12: </a:t>
            </a:r>
            <a:r>
              <a:rPr lang="en-GB" sz="1200" b="1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Socio-anthropological investigation on the use of the Lehmann Funnel Entry Traps</a:t>
            </a:r>
            <a:r>
              <a:rPr lang="en-GB" sz="12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GB" sz="1200" b="1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over the study period in VK3, </a:t>
            </a:r>
            <a:r>
              <a:rPr lang="en-GB" sz="1200" b="1" i="1" dirty="0">
                <a:solidFill>
                  <a:srgbClr val="000000"/>
                </a:solidFill>
                <a:latin typeface="Times New Roman" panose="02020603050405020304" pitchFamily="18" charset="0"/>
              </a:rPr>
              <a:t>Acceptance and benefits attached to the Lehmann Trap </a:t>
            </a:r>
          </a:p>
        </p:txBody>
      </p:sp>
    </p:spTree>
    <p:extLst>
      <p:ext uri="{BB962C8B-B14F-4D97-AF65-F5344CB8AC3E}">
        <p14:creationId xmlns:p14="http://schemas.microsoft.com/office/powerpoint/2010/main" val="205435523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92379</TotalTime>
  <Words>2204</Words>
  <Application>Microsoft Macintosh PowerPoint</Application>
  <PresentationFormat>Widescreen</PresentationFormat>
  <Paragraphs>909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9" baseType="lpstr">
      <vt:lpstr>Arial</vt:lpstr>
      <vt:lpstr>Calibri</vt:lpstr>
      <vt:lpstr>Calibri Light</vt:lpstr>
      <vt:lpstr>Cambria</vt:lpstr>
      <vt:lpstr>Times New Roman</vt:lpstr>
      <vt:lpstr>Office Theme</vt:lpstr>
      <vt:lpstr>Tables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Tables</dc:title>
  <dc:creator>Microsoft Office User</dc:creator>
  <cp:lastModifiedBy>Roger, Sanou</cp:lastModifiedBy>
  <cp:revision>102</cp:revision>
  <dcterms:created xsi:type="dcterms:W3CDTF">2021-04-26T16:02:10Z</dcterms:created>
  <dcterms:modified xsi:type="dcterms:W3CDTF">2022-12-31T23:11:56Z</dcterms:modified>
</cp:coreProperties>
</file>