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1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674" y="-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877176373401215"/>
          <c:y val="8.2970451852639127E-2"/>
          <c:w val="0.78790814341772586"/>
          <c:h val="0.52333044996319522"/>
        </c:manualLayout>
      </c:layout>
      <c:barChart>
        <c:barDir val="bar"/>
        <c:grouping val="clustered"/>
        <c:ser>
          <c:idx val="0"/>
          <c:order val="0"/>
          <c:tx>
            <c:strRef>
              <c:f>'Annexin- Celecoxib'!$D$2</c:f>
              <c:strCache>
                <c:ptCount val="1"/>
                <c:pt idx="0">
                  <c:v>Control</c:v>
                </c:pt>
              </c:strCache>
            </c:strRef>
          </c:tx>
          <c:spPr>
            <a:noFill/>
            <a:ln w="15875">
              <a:solidFill>
                <a:schemeClr val="tx1"/>
              </a:solidFill>
            </a:ln>
          </c:spPr>
          <c:cat>
            <c:strRef>
              <c:f>'Annexin- Celecoxib'!$C$3:$C$12</c:f>
              <c:strCache>
                <c:ptCount val="10"/>
                <c:pt idx="0">
                  <c:v>OAW42</c:v>
                </c:pt>
                <c:pt idx="1">
                  <c:v>OV1063</c:v>
                </c:pt>
                <c:pt idx="2">
                  <c:v>JHOC-7</c:v>
                </c:pt>
                <c:pt idx="3">
                  <c:v>ES-2</c:v>
                </c:pt>
                <c:pt idx="4">
                  <c:v>KURAMOCHI</c:v>
                </c:pt>
                <c:pt idx="5">
                  <c:v>HTOA</c:v>
                </c:pt>
                <c:pt idx="6">
                  <c:v>OVKATE</c:v>
                </c:pt>
                <c:pt idx="7">
                  <c:v>JHOS-2</c:v>
                </c:pt>
                <c:pt idx="8">
                  <c:v>JHOS-3</c:v>
                </c:pt>
                <c:pt idx="9">
                  <c:v>JHOS-4</c:v>
                </c:pt>
              </c:strCache>
            </c:strRef>
          </c:cat>
          <c:val>
            <c:numRef>
              <c:f>'Annexin- Celecoxib'!$D$3:$D$12</c:f>
              <c:numCache>
                <c:formatCode>General</c:formatCode>
                <c:ptCount val="10"/>
                <c:pt idx="0">
                  <c:v>2</c:v>
                </c:pt>
                <c:pt idx="1">
                  <c:v>1.1000000000000001</c:v>
                </c:pt>
                <c:pt idx="2">
                  <c:v>0.9</c:v>
                </c:pt>
                <c:pt idx="3">
                  <c:v>8.0000000000000029E-2</c:v>
                </c:pt>
                <c:pt idx="4">
                  <c:v>1.4</c:v>
                </c:pt>
                <c:pt idx="5">
                  <c:v>0.59</c:v>
                </c:pt>
                <c:pt idx="6">
                  <c:v>1.1599999999999995</c:v>
                </c:pt>
                <c:pt idx="7">
                  <c:v>2.2000000000000002</c:v>
                </c:pt>
                <c:pt idx="8">
                  <c:v>0.86000000000000021</c:v>
                </c:pt>
                <c:pt idx="9">
                  <c:v>1.84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779-41CA-8547-9DF5FAA4D478}"/>
            </c:ext>
          </c:extLst>
        </c:ser>
        <c:ser>
          <c:idx val="1"/>
          <c:order val="1"/>
          <c:tx>
            <c:strRef>
              <c:f>'Annexin- Celecoxib'!$E$2</c:f>
              <c:strCache>
                <c:ptCount val="1"/>
                <c:pt idx="0">
                  <c:v>Cel.40µm</c:v>
                </c:pt>
              </c:strCache>
            </c:strRef>
          </c:tx>
          <c:spPr>
            <a:solidFill>
              <a:srgbClr val="C0504D">
                <a:lumMod val="20000"/>
                <a:lumOff val="80000"/>
              </a:srgbClr>
            </a:solidFill>
            <a:ln>
              <a:solidFill>
                <a:schemeClr val="tx1"/>
              </a:solidFill>
            </a:ln>
          </c:spPr>
          <c:cat>
            <c:strRef>
              <c:f>'Annexin- Celecoxib'!$C$3:$C$12</c:f>
              <c:strCache>
                <c:ptCount val="10"/>
                <c:pt idx="0">
                  <c:v>OAW42</c:v>
                </c:pt>
                <c:pt idx="1">
                  <c:v>OV1063</c:v>
                </c:pt>
                <c:pt idx="2">
                  <c:v>JHOC-7</c:v>
                </c:pt>
                <c:pt idx="3">
                  <c:v>ES-2</c:v>
                </c:pt>
                <c:pt idx="4">
                  <c:v>KURAMOCHI</c:v>
                </c:pt>
                <c:pt idx="5">
                  <c:v>HTOA</c:v>
                </c:pt>
                <c:pt idx="6">
                  <c:v>OVKATE</c:v>
                </c:pt>
                <c:pt idx="7">
                  <c:v>JHOS-2</c:v>
                </c:pt>
                <c:pt idx="8">
                  <c:v>JHOS-3</c:v>
                </c:pt>
                <c:pt idx="9">
                  <c:v>JHOS-4</c:v>
                </c:pt>
              </c:strCache>
            </c:strRef>
          </c:cat>
          <c:val>
            <c:numRef>
              <c:f>'Annexin- Celecoxib'!$E$3:$E$12</c:f>
              <c:numCache>
                <c:formatCode>General</c:formatCode>
                <c:ptCount val="10"/>
                <c:pt idx="0">
                  <c:v>4.05</c:v>
                </c:pt>
                <c:pt idx="1">
                  <c:v>7.6199999999999983</c:v>
                </c:pt>
                <c:pt idx="2">
                  <c:v>2.46</c:v>
                </c:pt>
                <c:pt idx="3">
                  <c:v>5.5</c:v>
                </c:pt>
                <c:pt idx="4">
                  <c:v>9.360000000000003</c:v>
                </c:pt>
                <c:pt idx="5">
                  <c:v>14</c:v>
                </c:pt>
                <c:pt idx="6">
                  <c:v>9.2000000000000011</c:v>
                </c:pt>
                <c:pt idx="7">
                  <c:v>13.2</c:v>
                </c:pt>
                <c:pt idx="8">
                  <c:v>9.65</c:v>
                </c:pt>
                <c:pt idx="9">
                  <c:v>11.6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779-41CA-8547-9DF5FAA4D478}"/>
            </c:ext>
          </c:extLst>
        </c:ser>
        <c:ser>
          <c:idx val="2"/>
          <c:order val="2"/>
          <c:tx>
            <c:strRef>
              <c:f>'Annexin- Celecoxib'!$F$2</c:f>
              <c:strCache>
                <c:ptCount val="1"/>
                <c:pt idx="0">
                  <c:v>Cel.80µm</c:v>
                </c:pt>
              </c:strCache>
            </c:strRef>
          </c:tx>
          <c:spPr>
            <a:solidFill>
              <a:srgbClr val="1F497D">
                <a:lumMod val="50000"/>
              </a:srgb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c:spPr>
          <c:cat>
            <c:strRef>
              <c:f>'Annexin- Celecoxib'!$C$3:$C$12</c:f>
              <c:strCache>
                <c:ptCount val="10"/>
                <c:pt idx="0">
                  <c:v>OAW42</c:v>
                </c:pt>
                <c:pt idx="1">
                  <c:v>OV1063</c:v>
                </c:pt>
                <c:pt idx="2">
                  <c:v>JHOC-7</c:v>
                </c:pt>
                <c:pt idx="3">
                  <c:v>ES-2</c:v>
                </c:pt>
                <c:pt idx="4">
                  <c:v>KURAMOCHI</c:v>
                </c:pt>
                <c:pt idx="5">
                  <c:v>HTOA</c:v>
                </c:pt>
                <c:pt idx="6">
                  <c:v>OVKATE</c:v>
                </c:pt>
                <c:pt idx="7">
                  <c:v>JHOS-2</c:v>
                </c:pt>
                <c:pt idx="8">
                  <c:v>JHOS-3</c:v>
                </c:pt>
                <c:pt idx="9">
                  <c:v>JHOS-4</c:v>
                </c:pt>
              </c:strCache>
            </c:strRef>
          </c:cat>
          <c:val>
            <c:numRef>
              <c:f>'Annexin- Celecoxib'!$F$3:$F$12</c:f>
              <c:numCache>
                <c:formatCode>General</c:formatCode>
                <c:ptCount val="10"/>
                <c:pt idx="0">
                  <c:v>14.82</c:v>
                </c:pt>
                <c:pt idx="1">
                  <c:v>23</c:v>
                </c:pt>
                <c:pt idx="2">
                  <c:v>4.83</c:v>
                </c:pt>
                <c:pt idx="3">
                  <c:v>15.8</c:v>
                </c:pt>
                <c:pt idx="4">
                  <c:v>25.150000000000006</c:v>
                </c:pt>
                <c:pt idx="5">
                  <c:v>21.919999999999995</c:v>
                </c:pt>
                <c:pt idx="6">
                  <c:v>16.62</c:v>
                </c:pt>
                <c:pt idx="7">
                  <c:v>18.41</c:v>
                </c:pt>
                <c:pt idx="8">
                  <c:v>17.3</c:v>
                </c:pt>
                <c:pt idx="9">
                  <c:v>18.7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779-41CA-8547-9DF5FAA4D478}"/>
            </c:ext>
          </c:extLst>
        </c:ser>
        <c:axId val="150423424"/>
        <c:axId val="150424960"/>
      </c:barChart>
      <c:catAx>
        <c:axId val="150423424"/>
        <c:scaling>
          <c:orientation val="minMax"/>
        </c:scaling>
        <c:axPos val="l"/>
        <c:numFmt formatCode="General" sourceLinked="0"/>
        <c:majorTickMark val="none"/>
        <c:tickLblPos val="nextTo"/>
        <c:txPr>
          <a:bodyPr/>
          <a:lstStyle/>
          <a:p>
            <a:pPr>
              <a:defRPr lang="ja-JP"/>
            </a:pPr>
            <a:endParaRPr lang="en-US"/>
          </a:p>
        </c:txPr>
        <c:crossAx val="150424960"/>
        <c:crosses val="autoZero"/>
        <c:auto val="1"/>
        <c:lblAlgn val="ctr"/>
        <c:lblOffset val="100"/>
      </c:catAx>
      <c:valAx>
        <c:axId val="150424960"/>
        <c:scaling>
          <c:orientation val="minMax"/>
          <c:max val="30"/>
          <c:min val="0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lang="ja-JP"/>
            </a:pPr>
            <a:endParaRPr lang="en-US"/>
          </a:p>
        </c:txPr>
        <c:crossAx val="150423424"/>
        <c:crosses val="autoZero"/>
        <c:crossBetween val="between"/>
        <c:majorUnit val="5"/>
      </c:valAx>
      <c:dTable>
        <c:showHorzBorder val="1"/>
        <c:showVertBorder val="1"/>
        <c:showOutline val="1"/>
        <c:showKeys val="1"/>
      </c:dTable>
      <c:spPr>
        <a:ln w="19050">
          <a:noFill/>
        </a:ln>
      </c:spPr>
    </c:plotArea>
    <c:plotVisOnly val="1"/>
    <c:dispBlanksAs val="gap"/>
  </c:chart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7F0CD-EF68-46A7-B010-0227473A8D5C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6D100-3ACC-4AB2-B417-D91602AD1B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7F0CD-EF68-46A7-B010-0227473A8D5C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6D100-3ACC-4AB2-B417-D91602AD1B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7F0CD-EF68-46A7-B010-0227473A8D5C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6D100-3ACC-4AB2-B417-D91602AD1B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7F0CD-EF68-46A7-B010-0227473A8D5C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6D100-3ACC-4AB2-B417-D91602AD1B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7F0CD-EF68-46A7-B010-0227473A8D5C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6D100-3ACC-4AB2-B417-D91602AD1B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7F0CD-EF68-46A7-B010-0227473A8D5C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6D100-3ACC-4AB2-B417-D91602AD1B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7F0CD-EF68-46A7-B010-0227473A8D5C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6D100-3ACC-4AB2-B417-D91602AD1B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7F0CD-EF68-46A7-B010-0227473A8D5C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6D100-3ACC-4AB2-B417-D91602AD1B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7F0CD-EF68-46A7-B010-0227473A8D5C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6D100-3ACC-4AB2-B417-D91602AD1B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7F0CD-EF68-46A7-B010-0227473A8D5C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6D100-3ACC-4AB2-B417-D91602AD1B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7F0CD-EF68-46A7-B010-0227473A8D5C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6D100-3ACC-4AB2-B417-D91602AD1B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7F0CD-EF68-46A7-B010-0227473A8D5C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76D100-3ACC-4AB2-B417-D91602AD1B2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12623958"/>
              </p:ext>
            </p:extLst>
          </p:nvPr>
        </p:nvGraphicFramePr>
        <p:xfrm>
          <a:off x="609600" y="1143000"/>
          <a:ext cx="78486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09600" y="762000"/>
            <a:ext cx="15600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2535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815794805"/>
              </p:ext>
            </p:extLst>
          </p:nvPr>
        </p:nvGraphicFramePr>
        <p:xfrm>
          <a:off x="1371600" y="1676400"/>
          <a:ext cx="6629400" cy="312420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19159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6306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5042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58597">
                <a:tc>
                  <a:txBody>
                    <a:bodyPr/>
                    <a:lstStyle/>
                    <a:p>
                      <a:pPr algn="ctr" fontAlgn="b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kumimoji="1" lang="en-US" sz="1200" b="1" u="sng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Cell line</a:t>
                      </a:r>
                      <a:endParaRPr lang="ja-JP" sz="1200" b="1" u="sng" kern="100" dirty="0">
                        <a:effectLst/>
                        <a:latin typeface="Times New Roman" panose="02020603050405020304" pitchFamily="18" charset="0"/>
                        <a:ea typeface="ＭＳ 明朝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kumimoji="1" lang="en-US" sz="1200" b="1" u="sng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Histology</a:t>
                      </a:r>
                      <a:endParaRPr lang="ja-JP" sz="1200" b="1" u="sng" kern="100" dirty="0">
                        <a:effectLst/>
                        <a:latin typeface="Times New Roman" panose="02020603050405020304" pitchFamily="18" charset="0"/>
                        <a:ea typeface="ＭＳ 明朝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kumimoji="1" lang="en-US" sz="1200" b="1" u="sng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Mutation</a:t>
                      </a:r>
                      <a:endParaRPr lang="ja-JP" sz="1200" b="1" u="sng" kern="100" dirty="0">
                        <a:effectLst/>
                        <a:latin typeface="Times New Roman" panose="02020603050405020304" pitchFamily="18" charset="0"/>
                        <a:ea typeface="ＭＳ 明朝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5609">
                <a:tc>
                  <a:txBody>
                    <a:bodyPr/>
                    <a:lstStyle/>
                    <a:p>
                      <a:pPr algn="ctr" fontAlgn="b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kumimoji="1"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HTOA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ＭＳ 明朝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kumimoji="1"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Serous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ＭＳ 明朝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N/A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8597">
                <a:tc>
                  <a:txBody>
                    <a:bodyPr/>
                    <a:lstStyle/>
                    <a:p>
                      <a:pPr algn="ctr" fontAlgn="b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kumimoji="1"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JHOS-2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ＭＳ 明朝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kumimoji="1"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Serous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ＭＳ 明朝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kumimoji="1"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TP53, BRCA1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ＭＳ 明朝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65609">
                <a:tc>
                  <a:txBody>
                    <a:bodyPr/>
                    <a:lstStyle/>
                    <a:p>
                      <a:pPr algn="ctr" fontAlgn="b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kumimoji="1"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JHOS-3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ＭＳ 明朝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kumimoji="1"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Serous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ＭＳ 明朝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N/A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8597">
                <a:tc>
                  <a:txBody>
                    <a:bodyPr/>
                    <a:lstStyle/>
                    <a:p>
                      <a:pPr algn="ctr" fontAlgn="b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kumimoji="1"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JHOS-4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ＭＳ 明朝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kumimoji="1"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Serous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ＭＳ 明朝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kumimoji="1"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TP53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ＭＳ 明朝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58597">
                <a:tc>
                  <a:txBody>
                    <a:bodyPr/>
                    <a:lstStyle/>
                    <a:p>
                      <a:pPr algn="ctr" fontAlgn="b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kumimoji="1"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OVKATE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ＭＳ 明朝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kumimoji="1"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Serous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ＭＳ 明朝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kumimoji="1"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TP53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ＭＳ 明朝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58597">
                <a:tc>
                  <a:txBody>
                    <a:bodyPr/>
                    <a:lstStyle/>
                    <a:p>
                      <a:pPr algn="ctr" fontAlgn="b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kumimoji="1"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OVSAHO</a:t>
                      </a:r>
                      <a:r>
                        <a:rPr lang="ja-JP" sz="1200" b="1" kern="12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＊</a:t>
                      </a:r>
                      <a:endParaRPr lang="ja-JP" sz="1200" b="1" kern="100" dirty="0">
                        <a:effectLst/>
                        <a:latin typeface="Times New Roman" panose="02020603050405020304" pitchFamily="18" charset="0"/>
                        <a:ea typeface="ＭＳ 明朝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kumimoji="1"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Serous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ＭＳ 明朝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kumimoji="1"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TP53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ＭＳ 明朝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58597">
                <a:tc>
                  <a:txBody>
                    <a:bodyPr/>
                    <a:lstStyle/>
                    <a:p>
                      <a:pPr algn="ctr" fontAlgn="b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kumimoji="1"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JHOC-7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ＭＳ 明朝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kumimoji="1"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Clear cell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ＭＳ 明朝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ＭＳ 明朝"/>
                          <a:cs typeface="Times New Roman" panose="02020603050405020304" pitchFamily="18" charset="0"/>
                        </a:rPr>
                        <a:t>N/A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ＭＳ 明朝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58597">
                <a:tc>
                  <a:txBody>
                    <a:bodyPr/>
                    <a:lstStyle/>
                    <a:p>
                      <a:pPr algn="ctr" fontAlgn="b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kumimoji="1"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ES-2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ＭＳ 明朝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kumimoji="1"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Clear cell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ＭＳ 明朝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kumimoji="1"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TP53, BRAF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ＭＳ 明朝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58597">
                <a:tc>
                  <a:txBody>
                    <a:bodyPr/>
                    <a:lstStyle/>
                    <a:p>
                      <a:pPr algn="ctr" fontAlgn="b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kumimoji="1"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OAW42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ＭＳ 明朝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kumimoji="1"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Mucinous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ＭＳ 明朝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kumimoji="1"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PIK3CA, ARID1A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ＭＳ 明朝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65609">
                <a:tc>
                  <a:txBody>
                    <a:bodyPr/>
                    <a:lstStyle/>
                    <a:p>
                      <a:pPr algn="ctr" fontAlgn="b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kumimoji="1"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OV1063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ＭＳ 明朝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kumimoji="1"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Mucinous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ＭＳ 明朝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N/A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58597">
                <a:tc>
                  <a:txBody>
                    <a:bodyPr/>
                    <a:lstStyle/>
                    <a:p>
                      <a:pPr algn="ctr" fontAlgn="b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kumimoji="1"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KURAMOCHI</a:t>
                      </a:r>
                      <a:r>
                        <a:rPr lang="ja-JP" sz="1200" b="1" kern="12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＃</a:t>
                      </a:r>
                      <a:endParaRPr lang="ja-JP" sz="1200" b="1" kern="100" dirty="0">
                        <a:effectLst/>
                        <a:latin typeface="Times New Roman" panose="02020603050405020304" pitchFamily="18" charset="0"/>
                        <a:ea typeface="ＭＳ 明朝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kumimoji="1"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Undifferentiated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ＭＳ 明朝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kumimoji="1"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TP53, BRCA2</a:t>
                      </a:r>
                      <a:endParaRPr lang="ja-JP" sz="1200" kern="100" dirty="0">
                        <a:effectLst/>
                        <a:latin typeface="Times New Roman" panose="02020603050405020304" pitchFamily="18" charset="0"/>
                        <a:ea typeface="ＭＳ 明朝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" name="テキスト ボックス 5"/>
          <p:cNvSpPr txBox="1"/>
          <p:nvPr/>
        </p:nvSpPr>
        <p:spPr>
          <a:xfrm>
            <a:off x="4191000" y="5109238"/>
            <a:ext cx="38908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 line has </a:t>
            </a:r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homozygous deletion of BRCA2 and RB1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Cell line has amplification of MYC and KRAS</a:t>
            </a:r>
            <a:endParaRPr kumimoji="1"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4605" y="762000"/>
            <a:ext cx="16939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Table. 1:</a:t>
            </a:r>
          </a:p>
        </p:txBody>
      </p:sp>
    </p:spTree>
    <p:extLst>
      <p:ext uri="{BB962C8B-B14F-4D97-AF65-F5344CB8AC3E}">
        <p14:creationId xmlns="" xmlns:p14="http://schemas.microsoft.com/office/powerpoint/2010/main" val="42692977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638</TotalTime>
  <Words>78</Words>
  <Application>Microsoft Office PowerPoint</Application>
  <PresentationFormat>On-screen Show (4:3)</PresentationFormat>
  <Paragraphs>40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Agapiti</dc:creator>
  <cp:lastModifiedBy>Agapiti</cp:lastModifiedBy>
  <cp:revision>26</cp:revision>
  <dcterms:created xsi:type="dcterms:W3CDTF">2022-12-21T19:16:17Z</dcterms:created>
  <dcterms:modified xsi:type="dcterms:W3CDTF">2022-12-26T07:14:21Z</dcterms:modified>
</cp:coreProperties>
</file>