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3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99" autoAdjust="0"/>
    <p:restoredTop sz="94660"/>
  </p:normalViewPr>
  <p:slideViewPr>
    <p:cSldViewPr snapToGrid="0" showGuides="1">
      <p:cViewPr varScale="1">
        <p:scale>
          <a:sx n="77" d="100"/>
          <a:sy n="77" d="100"/>
        </p:scale>
        <p:origin x="2988" y="114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veronika\Dropbox\CLUE%20Renewal%20Grant%20(GUT-C)\Medicare%20Rx\Medicare%20Rx%20and%20Enroll.xlsx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.xlsx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 b="1"/>
              <a:t>FQ</a:t>
            </a:r>
          </a:p>
        </c:rich>
      </c:tx>
      <c:layout>
        <c:manualLayout>
          <c:xMode val="edge"/>
          <c:yMode val="edge"/>
          <c:x val="0.5166112536984343"/>
          <c:y val="0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666636164115346"/>
          <c:y val="6.6160135497803751E-2"/>
          <c:w val="0.75910653669674799"/>
          <c:h val="0.7607781855655803"/>
        </c:manualLayout>
      </c:layout>
      <c:scatterChart>
        <c:scatterStyle val="lineMarker"/>
        <c:varyColors val="0"/>
        <c:ser>
          <c:idx val="2"/>
          <c:order val="0"/>
          <c:tx>
            <c:strRef>
              <c:f>Graph!$B$1</c:f>
              <c:strCache>
                <c:ptCount val="1"/>
                <c:pt idx="0">
                  <c:v>WA</c:v>
                </c:pt>
              </c:strCache>
            </c:strRef>
          </c:tx>
          <c:spPr>
            <a:ln w="19050">
              <a:noFill/>
            </a:ln>
          </c:spPr>
          <c:marker>
            <c:symbol val="circle"/>
            <c:size val="7"/>
            <c:spPr>
              <a:solidFill>
                <a:schemeClr val="tx1">
                  <a:lumMod val="50000"/>
                  <a:lumOff val="50000"/>
                </a:schemeClr>
              </a:solidFill>
              <a:ln>
                <a:solidFill>
                  <a:schemeClr val="tx1"/>
                </a:solidFill>
              </a:ln>
            </c:spPr>
          </c:marker>
          <c:xVal>
            <c:numRef>
              <c:f>Graph!$A$2:$A$4</c:f>
              <c:numCache>
                <c:formatCode>General</c:formatCode>
                <c:ptCount val="3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</c:numCache>
            </c:numRef>
          </c:xVal>
          <c:yVal>
            <c:numRef>
              <c:f>Graph!$B$2:$B$4</c:f>
              <c:numCache>
                <c:formatCode>General</c:formatCode>
                <c:ptCount val="3"/>
                <c:pt idx="0">
                  <c:v>12.408082892518747</c:v>
                </c:pt>
                <c:pt idx="1">
                  <c:v>12.209634620200644</c:v>
                </c:pt>
                <c:pt idx="2">
                  <c:v>12.285783593270644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5637-4368-BBAE-0EF8865652FE}"/>
            </c:ext>
          </c:extLst>
        </c:ser>
        <c:ser>
          <c:idx val="3"/>
          <c:order val="1"/>
          <c:tx>
            <c:strRef>
              <c:f>Graph!$C$1</c:f>
              <c:strCache>
                <c:ptCount val="1"/>
                <c:pt idx="0">
                  <c:v>USA</c:v>
                </c:pt>
              </c:strCache>
            </c:strRef>
          </c:tx>
          <c:spPr>
            <a:ln w="19050">
              <a:noFill/>
            </a:ln>
          </c:spPr>
          <c:marker>
            <c:symbol val="circle"/>
            <c:size val="7"/>
            <c:spPr>
              <a:noFill/>
              <a:ln>
                <a:solidFill>
                  <a:schemeClr val="tx1"/>
                </a:solidFill>
              </a:ln>
            </c:spPr>
          </c:marker>
          <c:xVal>
            <c:numRef>
              <c:f>Graph!$A$2:$A$4</c:f>
              <c:numCache>
                <c:formatCode>General</c:formatCode>
                <c:ptCount val="3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</c:numCache>
            </c:numRef>
          </c:xVal>
          <c:yVal>
            <c:numRef>
              <c:f>Graph!$C$2:$C$4</c:f>
              <c:numCache>
                <c:formatCode>General</c:formatCode>
                <c:ptCount val="3"/>
                <c:pt idx="0">
                  <c:v>18.882655810228396</c:v>
                </c:pt>
                <c:pt idx="1">
                  <c:v>18.733964783331391</c:v>
                </c:pt>
                <c:pt idx="2">
                  <c:v>18.82185261032572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5637-4368-BBAE-0EF8865652FE}"/>
            </c:ext>
          </c:extLst>
        </c:ser>
        <c:ser>
          <c:idx val="0"/>
          <c:order val="2"/>
          <c:tx>
            <c:strRef>
              <c:f>Graph!$B$1</c:f>
              <c:strCache>
                <c:ptCount val="1"/>
                <c:pt idx="0">
                  <c:v>WA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circle"/>
            <c:size val="7"/>
            <c:spPr>
              <a:solidFill>
                <a:schemeClr val="tx1">
                  <a:lumMod val="50000"/>
                  <a:lumOff val="50000"/>
                </a:schemeClr>
              </a:solidFill>
              <a:ln w="9525">
                <a:solidFill>
                  <a:schemeClr val="tx1"/>
                </a:solidFill>
              </a:ln>
              <a:effectLst/>
            </c:spPr>
          </c:marker>
          <c:xVal>
            <c:numRef>
              <c:f>Graph!$A$4:$A$9</c:f>
              <c:numCache>
                <c:formatCode>General</c:formatCode>
                <c:ptCount val="6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</c:numCache>
            </c:numRef>
          </c:xVal>
          <c:yVal>
            <c:numRef>
              <c:f>Graph!$B$4:$B$9</c:f>
              <c:numCache>
                <c:formatCode>General</c:formatCode>
                <c:ptCount val="6"/>
                <c:pt idx="0">
                  <c:v>12.285783593270644</c:v>
                </c:pt>
                <c:pt idx="1">
                  <c:v>10.80580623535527</c:v>
                </c:pt>
                <c:pt idx="2">
                  <c:v>9.6611062445348885</c:v>
                </c:pt>
                <c:pt idx="3">
                  <c:v>8.8886919934751898</c:v>
                </c:pt>
                <c:pt idx="4">
                  <c:v>7.6393049290480217</c:v>
                </c:pt>
                <c:pt idx="5">
                  <c:v>6.1502412188683264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5637-4368-BBAE-0EF8865652FE}"/>
            </c:ext>
          </c:extLst>
        </c:ser>
        <c:ser>
          <c:idx val="1"/>
          <c:order val="3"/>
          <c:tx>
            <c:strRef>
              <c:f>Graph!$C$1</c:f>
              <c:strCache>
                <c:ptCount val="1"/>
                <c:pt idx="0">
                  <c:v>USA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circle"/>
            <c:size val="7"/>
            <c:spPr>
              <a:noFill/>
              <a:ln w="9525">
                <a:solidFill>
                  <a:schemeClr val="tx1"/>
                </a:solidFill>
              </a:ln>
              <a:effectLst/>
            </c:spPr>
          </c:marker>
          <c:xVal>
            <c:numRef>
              <c:f>Graph!$A$4:$A$9</c:f>
              <c:numCache>
                <c:formatCode>General</c:formatCode>
                <c:ptCount val="6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</c:numCache>
            </c:numRef>
          </c:xVal>
          <c:yVal>
            <c:numRef>
              <c:f>Graph!$C$4:$C$9</c:f>
              <c:numCache>
                <c:formatCode>General</c:formatCode>
                <c:ptCount val="6"/>
                <c:pt idx="0">
                  <c:v>18.82185261032572</c:v>
                </c:pt>
                <c:pt idx="1">
                  <c:v>17.286676677045065</c:v>
                </c:pt>
                <c:pt idx="2">
                  <c:v>15.855375821566442</c:v>
                </c:pt>
                <c:pt idx="3">
                  <c:v>14.711749850953773</c:v>
                </c:pt>
                <c:pt idx="4">
                  <c:v>13.284745358414471</c:v>
                </c:pt>
                <c:pt idx="5">
                  <c:v>10.936120347257253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7-5637-4368-BBAE-0EF8865652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001293904"/>
        <c:axId val="438224736"/>
      </c:scatterChart>
      <c:valAx>
        <c:axId val="1001293904"/>
        <c:scaling>
          <c:orientation val="minMax"/>
          <c:max val="202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Year</a:t>
                </a:r>
              </a:p>
            </c:rich>
          </c:tx>
          <c:overlay val="0"/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8224736"/>
        <c:crosses val="autoZero"/>
        <c:crossBetween val="midCat"/>
      </c:valAx>
      <c:valAx>
        <c:axId val="438224736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Prescription rate, %</a:t>
                </a:r>
              </a:p>
            </c:rich>
          </c:tx>
          <c:overlay val="0"/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01293904"/>
        <c:crosses val="autoZero"/>
        <c:crossBetween val="midCat"/>
      </c:valAx>
    </c:plotArea>
    <c:plotVisOnly val="1"/>
    <c:dispBlanksAs val="gap"/>
    <c:showDLblsOverMax val="0"/>
    <c:extLst/>
  </c:chart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 b="1" dirty="0"/>
              <a:t>3GC+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666636164115346"/>
          <c:y val="6.6160135497803751E-2"/>
          <c:w val="0.75910653669674799"/>
          <c:h val="0.7607781855655803"/>
        </c:manualLayout>
      </c:layout>
      <c:scatterChart>
        <c:scatterStyle val="lineMarker"/>
        <c:varyColors val="0"/>
        <c:ser>
          <c:idx val="2"/>
          <c:order val="0"/>
          <c:tx>
            <c:strRef>
              <c:f>Graph!$B$1</c:f>
              <c:strCache>
                <c:ptCount val="1"/>
                <c:pt idx="0">
                  <c:v>WA</c:v>
                </c:pt>
              </c:strCache>
            </c:strRef>
          </c:tx>
          <c:spPr>
            <a:ln w="19050">
              <a:noFill/>
            </a:ln>
          </c:spPr>
          <c:marker>
            <c:symbol val="circle"/>
            <c:size val="7"/>
            <c:spPr>
              <a:solidFill>
                <a:schemeClr val="tx1">
                  <a:lumMod val="50000"/>
                  <a:lumOff val="50000"/>
                </a:schemeClr>
              </a:solidFill>
              <a:ln>
                <a:solidFill>
                  <a:schemeClr val="tx1"/>
                </a:solidFill>
              </a:ln>
            </c:spPr>
          </c:marker>
          <c:xVal>
            <c:numRef>
              <c:f>Graph!$A$2:$A$4</c:f>
              <c:numCache>
                <c:formatCode>General</c:formatCode>
                <c:ptCount val="3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</c:numCache>
            </c:numRef>
          </c:xVal>
          <c:yVal>
            <c:numRef>
              <c:f>Graph!$D$2:$D$4</c:f>
              <c:numCache>
                <c:formatCode>General</c:formatCode>
                <c:ptCount val="3"/>
                <c:pt idx="0">
                  <c:v>0.93561079462884378</c:v>
                </c:pt>
                <c:pt idx="1">
                  <c:v>0.88882063292475744</c:v>
                </c:pt>
                <c:pt idx="2">
                  <c:v>0.94655176321181289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2499-4CD6-998F-EC188C1ED07C}"/>
            </c:ext>
          </c:extLst>
        </c:ser>
        <c:ser>
          <c:idx val="3"/>
          <c:order val="1"/>
          <c:tx>
            <c:strRef>
              <c:f>Graph!$C$1</c:f>
              <c:strCache>
                <c:ptCount val="1"/>
                <c:pt idx="0">
                  <c:v>USA</c:v>
                </c:pt>
              </c:strCache>
            </c:strRef>
          </c:tx>
          <c:spPr>
            <a:ln w="19050">
              <a:noFill/>
            </a:ln>
          </c:spPr>
          <c:marker>
            <c:symbol val="circle"/>
            <c:size val="7"/>
            <c:spPr>
              <a:noFill/>
              <a:ln>
                <a:solidFill>
                  <a:schemeClr val="tx1"/>
                </a:solidFill>
              </a:ln>
            </c:spPr>
          </c:marker>
          <c:xVal>
            <c:numRef>
              <c:f>Graph!$A$2:$A$4</c:f>
              <c:numCache>
                <c:formatCode>General</c:formatCode>
                <c:ptCount val="3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</c:numCache>
            </c:numRef>
          </c:xVal>
          <c:yVal>
            <c:numRef>
              <c:f>Graph!$E$2:$E$4</c:f>
              <c:numCache>
                <c:formatCode>General</c:formatCode>
                <c:ptCount val="3"/>
                <c:pt idx="0">
                  <c:v>2.2345967261809001</c:v>
                </c:pt>
                <c:pt idx="1">
                  <c:v>2.2222025395627134</c:v>
                </c:pt>
                <c:pt idx="2">
                  <c:v>2.11524824559628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2499-4CD6-998F-EC188C1ED07C}"/>
            </c:ext>
          </c:extLst>
        </c:ser>
        <c:ser>
          <c:idx val="0"/>
          <c:order val="2"/>
          <c:tx>
            <c:strRef>
              <c:f>Graph!$B$1</c:f>
              <c:strCache>
                <c:ptCount val="1"/>
                <c:pt idx="0">
                  <c:v>WA</c:v>
                </c:pt>
              </c:strCache>
            </c:strRef>
          </c:tx>
          <c:spPr>
            <a:ln w="19050">
              <a:noFill/>
            </a:ln>
          </c:spPr>
          <c:marker>
            <c:symbol val="circle"/>
            <c:size val="7"/>
            <c:spPr>
              <a:solidFill>
                <a:schemeClr val="tx1">
                  <a:lumMod val="50000"/>
                  <a:lumOff val="50000"/>
                </a:schemeClr>
              </a:solidFill>
              <a:ln w="9525">
                <a:solidFill>
                  <a:schemeClr val="tx1"/>
                </a:solidFill>
              </a:ln>
              <a:effectLst/>
            </c:spPr>
          </c:marker>
          <c:xVal>
            <c:numRef>
              <c:f>Graph!$A$4:$A$9</c:f>
              <c:numCache>
                <c:formatCode>General</c:formatCode>
                <c:ptCount val="6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</c:numCache>
            </c:numRef>
          </c:xVal>
          <c:yVal>
            <c:numRef>
              <c:f>Graph!$D$4:$D$9</c:f>
              <c:numCache>
                <c:formatCode>General</c:formatCode>
                <c:ptCount val="6"/>
                <c:pt idx="0">
                  <c:v>0.94655176321181289</c:v>
                </c:pt>
                <c:pt idx="1">
                  <c:v>0.98980961649634114</c:v>
                </c:pt>
                <c:pt idx="2">
                  <c:v>1.1167813900037655</c:v>
                </c:pt>
                <c:pt idx="3">
                  <c:v>1.2352915339515849</c:v>
                </c:pt>
                <c:pt idx="4">
                  <c:v>1.5109599661685933</c:v>
                </c:pt>
                <c:pt idx="5">
                  <c:v>1.4933481636413934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2499-4CD6-998F-EC188C1ED07C}"/>
            </c:ext>
          </c:extLst>
        </c:ser>
        <c:ser>
          <c:idx val="1"/>
          <c:order val="3"/>
          <c:tx>
            <c:strRef>
              <c:f>Graph!$C$1</c:f>
              <c:strCache>
                <c:ptCount val="1"/>
                <c:pt idx="0">
                  <c:v>USA</c:v>
                </c:pt>
              </c:strCache>
            </c:strRef>
          </c:tx>
          <c:spPr>
            <a:ln w="19050">
              <a:noFill/>
            </a:ln>
          </c:spPr>
          <c:marker>
            <c:symbol val="circle"/>
            <c:size val="7"/>
            <c:spPr>
              <a:noFill/>
              <a:ln>
                <a:solidFill>
                  <a:schemeClr val="tx1"/>
                </a:solidFill>
              </a:ln>
            </c:spPr>
          </c:marker>
          <c:xVal>
            <c:numRef>
              <c:f>Graph!$A$4:$A$9</c:f>
              <c:numCache>
                <c:formatCode>General</c:formatCode>
                <c:ptCount val="6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</c:numCache>
            </c:numRef>
          </c:xVal>
          <c:yVal>
            <c:numRef>
              <c:f>Graph!$E$4:$E$9</c:f>
              <c:numCache>
                <c:formatCode>General</c:formatCode>
                <c:ptCount val="6"/>
                <c:pt idx="0">
                  <c:v>2.11524824559628</c:v>
                </c:pt>
                <c:pt idx="1">
                  <c:v>2.2220256589657632</c:v>
                </c:pt>
                <c:pt idx="2">
                  <c:v>2.4992588306624004</c:v>
                </c:pt>
                <c:pt idx="3">
                  <c:v>2.667051151255162</c:v>
                </c:pt>
                <c:pt idx="4">
                  <c:v>2.9918870553676995</c:v>
                </c:pt>
                <c:pt idx="5">
                  <c:v>2.5945710539424529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7-2499-4CD6-998F-EC188C1ED0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001293904"/>
        <c:axId val="438224736"/>
      </c:scatterChart>
      <c:valAx>
        <c:axId val="1001293904"/>
        <c:scaling>
          <c:orientation val="minMax"/>
          <c:max val="202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Year</a:t>
                </a:r>
              </a:p>
            </c:rich>
          </c:tx>
          <c:overlay val="0"/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8224736"/>
        <c:crosses val="autoZero"/>
        <c:crossBetween val="midCat"/>
      </c:valAx>
      <c:valAx>
        <c:axId val="438224736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Prescription rate, %</a:t>
                </a:r>
              </a:p>
            </c:rich>
          </c:tx>
          <c:overlay val="0"/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01293904"/>
        <c:crosses val="autoZero"/>
        <c:crossBetween val="midCat"/>
      </c:valAx>
    </c:plotArea>
    <c:plotVisOnly val="1"/>
    <c:dispBlanksAs val="gap"/>
    <c:showDLblsOverMax val="0"/>
    <c:extLst/>
  </c:chart>
  <c:txPr>
    <a:bodyPr/>
    <a:lstStyle/>
    <a:p>
      <a:pPr>
        <a:defRPr/>
      </a:pPr>
      <a:endParaRPr lang="en-US"/>
    </a:p>
  </c:txPr>
  <c:externalData r:id="rId2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93512-5F83-49C0-A6B2-5BD9281EB44A}" type="datetimeFigureOut">
              <a:rPr lang="en-US" smtClean="0"/>
              <a:t>12/5/2022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C01A5-8150-42D7-965F-EC921E6B61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77751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93512-5F83-49C0-A6B2-5BD9281EB44A}" type="datetimeFigureOut">
              <a:rPr lang="en-US" smtClean="0"/>
              <a:t>12/5/2022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C01A5-8150-42D7-965F-EC921E6B61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91195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93512-5F83-49C0-A6B2-5BD9281EB44A}" type="datetimeFigureOut">
              <a:rPr lang="en-US" smtClean="0"/>
              <a:t>12/5/2022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C01A5-8150-42D7-965F-EC921E6B61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6139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93512-5F83-49C0-A6B2-5BD9281EB44A}" type="datetimeFigureOut">
              <a:rPr lang="en-US" smtClean="0"/>
              <a:t>12/5/2022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C01A5-8150-42D7-965F-EC921E6B61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80663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93512-5F83-49C0-A6B2-5BD9281EB44A}" type="datetimeFigureOut">
              <a:rPr lang="en-US" smtClean="0"/>
              <a:t>12/5/2022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C01A5-8150-42D7-965F-EC921E6B61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30531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93512-5F83-49C0-A6B2-5BD9281EB44A}" type="datetimeFigureOut">
              <a:rPr lang="en-US" smtClean="0"/>
              <a:t>12/5/2022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C01A5-8150-42D7-965F-EC921E6B61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19654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93512-5F83-49C0-A6B2-5BD9281EB44A}" type="datetimeFigureOut">
              <a:rPr lang="en-US" smtClean="0"/>
              <a:t>12/5/2022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C01A5-8150-42D7-965F-EC921E6B61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67181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93512-5F83-49C0-A6B2-5BD9281EB44A}" type="datetimeFigureOut">
              <a:rPr lang="en-US" smtClean="0"/>
              <a:t>12/5/2022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C01A5-8150-42D7-965F-EC921E6B61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88194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93512-5F83-49C0-A6B2-5BD9281EB44A}" type="datetimeFigureOut">
              <a:rPr lang="en-US" smtClean="0"/>
              <a:t>12/5/2022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C01A5-8150-42D7-965F-EC921E6B61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77027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93512-5F83-49C0-A6B2-5BD9281EB44A}" type="datetimeFigureOut">
              <a:rPr lang="en-US" smtClean="0"/>
              <a:t>12/5/2022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C01A5-8150-42D7-965F-EC921E6B61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37596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93512-5F83-49C0-A6B2-5BD9281EB44A}" type="datetimeFigureOut">
              <a:rPr lang="en-US" smtClean="0"/>
              <a:t>12/5/2022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C01A5-8150-42D7-965F-EC921E6B61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793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A93512-5F83-49C0-A6B2-5BD9281EB44A}" type="datetimeFigureOut">
              <a:rPr lang="en-US" smtClean="0"/>
              <a:t>12/5/2022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CC01A5-8150-42D7-965F-EC921E6B61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9415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data.cms.gov/" TargetMode="Externa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FECE0A4C-DBB0-424D-BC4C-40B0956C463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53162538"/>
              </p:ext>
            </p:extLst>
          </p:nvPr>
        </p:nvGraphicFramePr>
        <p:xfrm>
          <a:off x="0" y="377348"/>
          <a:ext cx="3442335" cy="32585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D829E184-A848-4E46-A581-2A58E00A844A}"/>
              </a:ext>
            </a:extLst>
          </p:cNvPr>
          <p:cNvSpPr txBox="1"/>
          <p:nvPr/>
        </p:nvSpPr>
        <p:spPr>
          <a:xfrm>
            <a:off x="419100" y="4038600"/>
            <a:ext cx="631190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Supplemental Figure S1</a:t>
            </a:r>
            <a:r>
              <a:rPr lang="en-US" dirty="0"/>
              <a:t>. Prescription rates of fluoroquinolones (FQ) and third and higher generation cephalosporins (including carbapenems)  (3GC+) among Medicare enrollees in 2013-2020 in Washington state (closed circles) and USA (open circles).</a:t>
            </a:r>
          </a:p>
          <a:p>
            <a:endParaRPr lang="en-US" dirty="0"/>
          </a:p>
          <a:p>
            <a:r>
              <a:rPr lang="en-US" dirty="0"/>
              <a:t>The rate is calculated as percent of total beneficiaries (the total number of unique Medicare Part D beneficiaries with at least one claim for the drug per year) from total number of enrollees per year. All data were downloaded from </a:t>
            </a:r>
            <a:r>
              <a:rPr lang="en-US" dirty="0">
                <a:hlinkClick r:id="rId3"/>
              </a:rPr>
              <a:t>http://data.cms.gov</a:t>
            </a:r>
            <a:r>
              <a:rPr lang="en-US" dirty="0"/>
              <a:t>: </a:t>
            </a:r>
          </a:p>
          <a:p>
            <a:pPr marL="285750" indent="-285750">
              <a:buFontTx/>
              <a:buChar char="-"/>
            </a:pPr>
            <a:r>
              <a:rPr lang="en-US" dirty="0"/>
              <a:t>The CMS Program Statistics - Medicare Part D tables provide use and Part D drug costs by type of Part D plan (stand-alone prescription drug plan and Medicare</a:t>
            </a:r>
          </a:p>
          <a:p>
            <a:pPr marL="285750" indent="-285750">
              <a:buFontTx/>
              <a:buChar char="-"/>
            </a:pPr>
            <a:r>
              <a:rPr lang="en-US"/>
              <a:t>The CMS Program Statistics - Medicare Part D Enrollment tables provide data on characteristics of the Medicare Part D covered population. </a:t>
            </a:r>
            <a:endParaRPr lang="en-US" dirty="0"/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1BC5D8AE-E2A3-43DF-BA11-62E7E39D243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73911664"/>
              </p:ext>
            </p:extLst>
          </p:nvPr>
        </p:nvGraphicFramePr>
        <p:xfrm>
          <a:off x="3284855" y="377348"/>
          <a:ext cx="3446145" cy="32585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1398118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A4FCAF23-36D7-43F3-B9D3-775F427F41A4}" vid="{6083050F-D50B-4B15-8DC2-6496F8E92440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3494</TotalTime>
  <Words>159</Words>
  <Application>Microsoft Office PowerPoint</Application>
  <PresentationFormat>A4 Paper (210x297 mm)</PresentationFormat>
  <Paragraphs>11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3" baseType="lpstr"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Veronika</dc:creator>
  <cp:lastModifiedBy>Veronika L. Tchesnokova</cp:lastModifiedBy>
  <cp:revision>19</cp:revision>
  <dcterms:created xsi:type="dcterms:W3CDTF">2022-05-25T20:26:30Z</dcterms:created>
  <dcterms:modified xsi:type="dcterms:W3CDTF">2022-12-06T03:18:24Z</dcterms:modified>
</cp:coreProperties>
</file>