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6858000" cy="12192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5" d="100"/>
          <a:sy n="65" d="100"/>
        </p:scale>
        <p:origin x="33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FDAC-E055-4AC2-9D04-2193B7FB7688}" type="datetimeFigureOut">
              <a:rPr kumimoji="1" lang="ja-JP" altLang="en-US" smtClean="0"/>
              <a:t>2019/7/26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6293-3DCE-44A8-A30E-F682AA705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2449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FDAC-E055-4AC2-9D04-2193B7FB7688}" type="datetimeFigureOut">
              <a:rPr kumimoji="1" lang="ja-JP" altLang="en-US" smtClean="0"/>
              <a:t>2019/7/26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6293-3DCE-44A8-A30E-F682AA705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1639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FDAC-E055-4AC2-9D04-2193B7FB7688}" type="datetimeFigureOut">
              <a:rPr kumimoji="1" lang="ja-JP" altLang="en-US" smtClean="0"/>
              <a:t>2019/7/26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6293-3DCE-44A8-A30E-F682AA705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8101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FDAC-E055-4AC2-9D04-2193B7FB7688}" type="datetimeFigureOut">
              <a:rPr kumimoji="1" lang="ja-JP" altLang="en-US" smtClean="0"/>
              <a:t>2019/7/26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6293-3DCE-44A8-A30E-F682AA705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692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FDAC-E055-4AC2-9D04-2193B7FB7688}" type="datetimeFigureOut">
              <a:rPr kumimoji="1" lang="ja-JP" altLang="en-US" smtClean="0"/>
              <a:t>2019/7/26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6293-3DCE-44A8-A30E-F682AA705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1891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FDAC-E055-4AC2-9D04-2193B7FB7688}" type="datetimeFigureOut">
              <a:rPr kumimoji="1" lang="ja-JP" altLang="en-US" smtClean="0"/>
              <a:t>2019/7/26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6293-3DCE-44A8-A30E-F682AA705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9530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FDAC-E055-4AC2-9D04-2193B7FB7688}" type="datetimeFigureOut">
              <a:rPr kumimoji="1" lang="ja-JP" altLang="en-US" smtClean="0"/>
              <a:t>2019/7/26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6293-3DCE-44A8-A30E-F682AA705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2060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FDAC-E055-4AC2-9D04-2193B7FB7688}" type="datetimeFigureOut">
              <a:rPr kumimoji="1" lang="ja-JP" altLang="en-US" smtClean="0"/>
              <a:t>2019/7/26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6293-3DCE-44A8-A30E-F682AA705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147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FDAC-E055-4AC2-9D04-2193B7FB7688}" type="datetimeFigureOut">
              <a:rPr kumimoji="1" lang="ja-JP" altLang="en-US" smtClean="0"/>
              <a:t>2019/7/26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6293-3DCE-44A8-A30E-F682AA705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5161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FDAC-E055-4AC2-9D04-2193B7FB7688}" type="datetimeFigureOut">
              <a:rPr kumimoji="1" lang="ja-JP" altLang="en-US" smtClean="0"/>
              <a:t>2019/7/26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6293-3DCE-44A8-A30E-F682AA705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658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FDAC-E055-4AC2-9D04-2193B7FB7688}" type="datetimeFigureOut">
              <a:rPr kumimoji="1" lang="ja-JP" altLang="en-US" smtClean="0"/>
              <a:t>2019/7/26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6293-3DCE-44A8-A30E-F682AA705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893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FFDAC-E055-4AC2-9D04-2193B7FB7688}" type="datetimeFigureOut">
              <a:rPr kumimoji="1" lang="ja-JP" altLang="en-US" smtClean="0"/>
              <a:t>2019/7/26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F6293-3DCE-44A8-A30E-F682AA705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6763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ABF8E32-52BE-437C-A202-FABC45771987}"/>
              </a:ext>
            </a:extLst>
          </p:cNvPr>
          <p:cNvSpPr txBox="1"/>
          <p:nvPr/>
        </p:nvSpPr>
        <p:spPr>
          <a:xfrm>
            <a:off x="583053" y="662594"/>
            <a:ext cx="59284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Table1 . Summaries of clinical characteristics of congenital myotonic dystrophy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8C4DC5F-B433-4227-8DBA-5404324E1397}"/>
              </a:ext>
            </a:extLst>
          </p:cNvPr>
          <p:cNvSpPr txBox="1"/>
          <p:nvPr/>
        </p:nvSpPr>
        <p:spPr>
          <a:xfrm>
            <a:off x="1480070" y="10753281"/>
            <a:ext cx="4429418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GA, gestational age</a:t>
            </a:r>
          </a:p>
          <a:p>
            <a:r>
              <a:rPr kumimoji="1"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Outcome: 1, discharge within 6 months; 2, death; 3,  discharge after 6 months </a:t>
            </a:r>
          </a:p>
          <a:p>
            <a:r>
              <a:rPr kumimoji="1"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kumimoji="1" lang="ja-JP" alt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40F672F8-3EA5-4BEF-9928-33456A10A3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349768"/>
              </p:ext>
            </p:extLst>
          </p:nvPr>
        </p:nvGraphicFramePr>
        <p:xfrm>
          <a:off x="1095996" y="1103104"/>
          <a:ext cx="4666008" cy="9681565"/>
        </p:xfrm>
        <a:graphic>
          <a:graphicData uri="http://schemas.openxmlformats.org/drawingml/2006/table">
            <a:tbl>
              <a:tblPr/>
              <a:tblGrid>
                <a:gridCol w="1181472">
                  <a:extLst>
                    <a:ext uri="{9D8B030D-6E8A-4147-A177-3AD203B41FA5}">
                      <a16:colId xmlns:a16="http://schemas.microsoft.com/office/drawing/2014/main" val="981572719"/>
                    </a:ext>
                  </a:extLst>
                </a:gridCol>
                <a:gridCol w="718556">
                  <a:extLst>
                    <a:ext uri="{9D8B030D-6E8A-4147-A177-3AD203B41FA5}">
                      <a16:colId xmlns:a16="http://schemas.microsoft.com/office/drawing/2014/main" val="3155984824"/>
                    </a:ext>
                  </a:extLst>
                </a:gridCol>
                <a:gridCol w="654070">
                  <a:extLst>
                    <a:ext uri="{9D8B030D-6E8A-4147-A177-3AD203B41FA5}">
                      <a16:colId xmlns:a16="http://schemas.microsoft.com/office/drawing/2014/main" val="929455404"/>
                    </a:ext>
                  </a:extLst>
                </a:gridCol>
                <a:gridCol w="792255">
                  <a:extLst>
                    <a:ext uri="{9D8B030D-6E8A-4147-A177-3AD203B41FA5}">
                      <a16:colId xmlns:a16="http://schemas.microsoft.com/office/drawing/2014/main" val="681215066"/>
                    </a:ext>
                  </a:extLst>
                </a:gridCol>
                <a:gridCol w="635645">
                  <a:extLst>
                    <a:ext uri="{9D8B030D-6E8A-4147-A177-3AD203B41FA5}">
                      <a16:colId xmlns:a16="http://schemas.microsoft.com/office/drawing/2014/main" val="2171361095"/>
                    </a:ext>
                  </a:extLst>
                </a:gridCol>
                <a:gridCol w="684010">
                  <a:extLst>
                    <a:ext uri="{9D8B030D-6E8A-4147-A177-3AD203B41FA5}">
                      <a16:colId xmlns:a16="http://schemas.microsoft.com/office/drawing/2014/main" val="4174448200"/>
                    </a:ext>
                  </a:extLst>
                </a:gridCol>
              </a:tblGrid>
              <a:tr h="1815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Case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GA at 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Birth 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No. of CTG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Outcome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Hospital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068327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birth (wk)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weight(g)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repeats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stay (d)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9475765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Our cases      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2,174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1,900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462725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23.5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526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2,600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8302330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3,232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1,820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230719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3,096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1,700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7629392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982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2,400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326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3765369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36.3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2,031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2,100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8357133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33.6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2,085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1,200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2262923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35.4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2,597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2,100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514922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34.2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2,252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2,200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370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7213234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35.5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2,370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1,000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8247482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37.4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2,886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1,250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6960899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37.4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2,434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1,450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6823316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37.6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2,226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1,800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865495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38.2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2,344</a:t>
                      </a:r>
                    </a:p>
                  </a:txBody>
                  <a:tcPr marL="5028" marR="5028" marT="5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1,400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1140680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1,190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1,000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1104556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2,600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7122970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2,676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0227915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758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1,100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131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9416638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33.1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2,018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2,200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2173886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33.3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1,656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2,200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84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632267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28.3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848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1,500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285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1329875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31.3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1,640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2,400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8975979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Yamaguchi, 2019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37.6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2,838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1,375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7173602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Yee, 2017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34.6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2,058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2,700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361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887380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36.6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2,985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1,300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364484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3,600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1,100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870556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38.2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3,140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1,300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4357301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29.1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1,380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1,000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185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7304533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38.5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3,450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7293639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31.5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1,710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1,700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7378336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2,850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1,270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3873735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1,640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2,000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7886490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Tsuji, 2017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1,322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1,600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295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8276032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2,618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2,200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8709396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1,892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1,300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145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6235205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Yamashita, 2016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37.6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2,876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2,600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3015146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Fuma, 2016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31.6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1,411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2,500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673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5758056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Banno, 2016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2,786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1,100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6654281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2,434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1,650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664369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Kanazawa, 2015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25.1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678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2,100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2419101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Minami, 2015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2,935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1,630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2180020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Takagi, 2015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35.4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2,266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2,100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135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0180081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Sato, 2014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42.1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3,378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2,100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123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409445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26.2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896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1,000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5747715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Miyagi, 2014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1,200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1,800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8130467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Uesato, 2013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33.4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2,072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8,550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254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5058129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Utunomiya, 2012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34.6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1,890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2,900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6223285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Kondo, 2010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23.3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660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1,950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309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1452617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Yanagi, 2008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36.2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2,410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1,500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147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3929478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34.4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1,724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1,000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107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5389569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33.3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2,014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3,000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157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7766323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Enomoto, 2008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33.1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2,190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2,900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498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5121137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Saito, 2005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28.6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850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1,700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143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0767732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Nakayama, 2006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28.5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946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1,750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161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3658109"/>
                  </a:ext>
                </a:extLst>
              </a:tr>
              <a:tr h="169644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28" marR="5028" marT="50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9930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3625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404</Words>
  <Application>Microsoft Office PowerPoint</Application>
  <PresentationFormat>ワイド画面</PresentationFormat>
  <Paragraphs>326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吉田　丈俊 よしだたけとし</dc:creator>
  <cp:lastModifiedBy>吉田　丈俊 よしだたけとし</cp:lastModifiedBy>
  <cp:revision>13</cp:revision>
  <cp:lastPrinted>2019-07-08T08:18:40Z</cp:lastPrinted>
  <dcterms:created xsi:type="dcterms:W3CDTF">2019-07-08T06:46:41Z</dcterms:created>
  <dcterms:modified xsi:type="dcterms:W3CDTF">2019-07-26T03:53:30Z</dcterms:modified>
</cp:coreProperties>
</file>