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C5F68-DED9-71E9-A43B-427DC5837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F1B0A81-12E2-D1DF-7780-3EC6779F3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EB2D0F-8044-D527-64B4-98459ABA7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61EDAC-D7D8-278B-F395-23D51E92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9DEF4C-FDF3-16D7-9260-77FFAF634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852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E13BA3-AC81-AC6E-0563-DF29AC60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DFD85BD-372A-3239-3ED2-4793C56E9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AC216F-78BD-D5C5-10E4-3C237989D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4E8AEF-B9B1-8210-9FD4-49580CEC5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C3035F-92E9-C2C0-62E1-75F11151D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965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508DD31-F296-F80C-3837-D3AB7E98E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92A9E9C-AEC5-B1F0-BBFA-4227C405E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934223-D3B6-AFBA-7846-B7D6F3D0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F0A754-1541-FBD8-E91B-A86847970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843C28-5BBB-5555-1E8A-67DA4E78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8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DFF44C-0019-7E20-ACC3-0F69C0054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30E219-1CED-3532-1360-A7A3DE0C6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F637A5-C641-6263-10B7-A3A05B87A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F4A88D-DB00-4FBC-21EE-BBE99A90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0DCDD1-8F3D-6285-5396-2AF968DAB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93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4E2311-83EB-18CC-04CD-403BC9A26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3AA42D9-9392-13D8-7319-2580B0AFA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9EF424-CD71-A1F9-20EC-7CCCE9DD4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6BC040-F726-F0F2-BE2C-1C9DB3AC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05D927-7B00-63C3-76A7-5226716B3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75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EB33D3-F430-4887-03F5-926E64DF4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58FD7B-7A84-F9EA-FDA0-1E98C9A223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F9B34D-610E-B4FD-907D-8E0107580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D9D731B-9C5B-21BA-EC0D-10C9B49F7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FE53B5-C387-3DFF-8FDE-EB7B25ACD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C50224D-3030-8517-9224-AB5DF3159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647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C05E3E-4C8E-7C81-7FDF-0D23AD731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2113C87-0444-D4CC-EF65-DAC3FC068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59BDDFD-AF8E-4445-298B-2F00F3D38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131A448-3DB8-7F3B-DF8B-D913B3609F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A86C1E2-5B92-1B9C-6C1A-15EC47D6D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B75BBB7-3D98-C613-A825-A666F8EA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22413A3-2272-4D41-5445-7E43DF7D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0B6ACF2-BE84-1521-7878-98096051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39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B57A6-48A6-2659-7FCB-6DFA52A75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0432DFB-E269-D240-FE60-84F2DC582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20749C7-0AF7-7F56-5279-E6EC3FB1F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4BE1627-EFB0-B9BA-9859-4A726EF8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29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49AB87D-6B0B-7D3D-18B6-25211C60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CAF8A99-2170-E8F9-2403-6A18A340B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E68267-AA07-F2FF-3413-4742002C8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6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D4588D-8D23-B4AC-C0C5-BF420F78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C21E2E-81BA-C0DE-025F-E9D53ECD8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A8BFB4E-3B73-3E16-E9B9-E8F02D723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183316-8E54-0A44-6D5D-6D072344B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64601C-B91E-ACB0-4F55-26105C71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66B3EF-2A3A-59DE-B747-DB06F2CA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6180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3BE9F1-72C3-1EE5-6781-524C9AD1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34B3624-9301-851F-6769-B77F7ABFBA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6E74BB2-9525-0953-B161-0D6A3AB98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DDE498-DCF2-7E07-CFDB-44886FD7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3E5D84A-F5E2-E8BC-1C70-1A64BF04D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44BC80-200D-7CAF-3EF5-A292F5873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449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08F547F-B108-453D-54A8-CBB40CCBD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2BE524-912D-0EBA-E549-3D5F85E08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4D48BC-1BEB-D0E9-F9C3-BE8A879BAD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67BC3-212B-FE40-9C12-E43C91FECA8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CE09A7-94C7-FAB1-5781-78ECC8EA5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FFC426-5741-4DD4-DA58-0F0A492BF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58A14-AE58-174C-969C-1813350035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65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C540BE-F662-0731-938C-36BC1D6A04CB}"/>
              </a:ext>
            </a:extLst>
          </p:cNvPr>
          <p:cNvSpPr txBox="1">
            <a:spLocks/>
          </p:cNvSpPr>
          <p:nvPr/>
        </p:nvSpPr>
        <p:spPr>
          <a:xfrm>
            <a:off x="66996" y="107720"/>
            <a:ext cx="12020674" cy="26227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ja-JP" sz="1200" b="1" dirty="0">
              <a:effectLst/>
              <a:latin typeface="Helvetica" pitchFamily="2" charset="0"/>
              <a:ea typeface="ＭＳ 明朝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Supplementary Figure S</a:t>
            </a:r>
            <a:r>
              <a:rPr lang="en-US" altLang="ja-JP" sz="1200" b="1" dirty="0"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8</a:t>
            </a:r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Schematic primary structure of SARS-CoV-2 spike protein.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Domain architecture of SARS-CoV-2 spike protein. The recombinant S1 (blue) and RBD (red) proteins in HISCL</a:t>
            </a:r>
            <a:r>
              <a:rPr lang="en-US" altLang="ja-JP" sz="1200" baseline="300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TM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 SARS-CoV-2 antibody reagents contain amino acids from 12 to 684 and from 319 to 537, respectively. 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D927ABB-AFD8-86C8-8783-814BCFA5ABBB}"/>
              </a:ext>
            </a:extLst>
          </p:cNvPr>
          <p:cNvGrpSpPr/>
          <p:nvPr/>
        </p:nvGrpSpPr>
        <p:grpSpPr>
          <a:xfrm>
            <a:off x="593256" y="1643669"/>
            <a:ext cx="6466241" cy="1275409"/>
            <a:chOff x="703859" y="1514329"/>
            <a:chExt cx="6466241" cy="1275409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20CE8DC-5F92-60B1-0D5E-84C2F1823BB9}"/>
                </a:ext>
              </a:extLst>
            </p:cNvPr>
            <p:cNvSpPr/>
            <p:nvPr/>
          </p:nvSpPr>
          <p:spPr>
            <a:xfrm>
              <a:off x="791633" y="1772093"/>
              <a:ext cx="129856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0380BDC-7ACE-5883-ED97-3F70062C58AE}"/>
                </a:ext>
              </a:extLst>
            </p:cNvPr>
            <p:cNvSpPr/>
            <p:nvPr/>
          </p:nvSpPr>
          <p:spPr>
            <a:xfrm>
              <a:off x="2180164" y="1816789"/>
              <a:ext cx="135470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2EED3E51-9186-8155-56C8-4E87E0BBE717}"/>
                </a:ext>
              </a:extLst>
            </p:cNvPr>
            <p:cNvSpPr/>
            <p:nvPr/>
          </p:nvSpPr>
          <p:spPr>
            <a:xfrm>
              <a:off x="2309432" y="1772093"/>
              <a:ext cx="687768" cy="26227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RBD</a:t>
              </a:r>
              <a:endParaRPr kumimoji="1" lang="ja-JP" alt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4B6FE4ED-5E95-4BDB-7A02-4BCEE15B86FC}"/>
                </a:ext>
              </a:extLst>
            </p:cNvPr>
            <p:cNvSpPr/>
            <p:nvPr/>
          </p:nvSpPr>
          <p:spPr>
            <a:xfrm>
              <a:off x="2997204" y="1816789"/>
              <a:ext cx="301158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E1DCD1BA-CA90-7FE4-B43D-F54E8BE92E4F}"/>
                </a:ext>
              </a:extLst>
            </p:cNvPr>
            <p:cNvSpPr/>
            <p:nvPr/>
          </p:nvSpPr>
          <p:spPr>
            <a:xfrm>
              <a:off x="3297772" y="1816789"/>
              <a:ext cx="301158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A3D1832E-0934-1CCB-727A-FCA799D2677E}"/>
                </a:ext>
              </a:extLst>
            </p:cNvPr>
            <p:cNvSpPr/>
            <p:nvPr/>
          </p:nvSpPr>
          <p:spPr>
            <a:xfrm>
              <a:off x="3594103" y="1816789"/>
              <a:ext cx="753238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92720E12-0F03-5D26-8D55-4AEAD5691D5C}"/>
                </a:ext>
              </a:extLst>
            </p:cNvPr>
            <p:cNvSpPr/>
            <p:nvPr/>
          </p:nvSpPr>
          <p:spPr>
            <a:xfrm>
              <a:off x="4357770" y="1772093"/>
              <a:ext cx="48537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0EB9BCA0-CC90-09E9-827D-08BBA395E9EE}"/>
                </a:ext>
              </a:extLst>
            </p:cNvPr>
            <p:cNvSpPr/>
            <p:nvPr/>
          </p:nvSpPr>
          <p:spPr>
            <a:xfrm>
              <a:off x="4404336" y="1816789"/>
              <a:ext cx="574063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D8B2EC1-D630-48F5-8E1E-1D73C2363DD5}"/>
                </a:ext>
              </a:extLst>
            </p:cNvPr>
            <p:cNvSpPr/>
            <p:nvPr/>
          </p:nvSpPr>
          <p:spPr>
            <a:xfrm>
              <a:off x="4972198" y="1772093"/>
              <a:ext cx="217869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0DE61C39-691C-50F1-C5E0-B6D156585322}"/>
                </a:ext>
              </a:extLst>
            </p:cNvPr>
            <p:cNvSpPr/>
            <p:nvPr/>
          </p:nvSpPr>
          <p:spPr>
            <a:xfrm>
              <a:off x="5192330" y="1772093"/>
              <a:ext cx="258832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DFA0C309-5707-C4D2-AD5B-4A16AFCB68B7}"/>
                </a:ext>
              </a:extLst>
            </p:cNvPr>
            <p:cNvSpPr/>
            <p:nvPr/>
          </p:nvSpPr>
          <p:spPr>
            <a:xfrm>
              <a:off x="5452536" y="1816789"/>
              <a:ext cx="255375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691AFF3C-7E49-6CC9-0DA7-06F60630B61B}"/>
                </a:ext>
              </a:extLst>
            </p:cNvPr>
            <p:cNvSpPr/>
            <p:nvPr/>
          </p:nvSpPr>
          <p:spPr>
            <a:xfrm>
              <a:off x="6056528" y="1816789"/>
              <a:ext cx="179172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735602FB-27A8-D1DA-796F-3C128FE4C3BA}"/>
                </a:ext>
              </a:extLst>
            </p:cNvPr>
            <p:cNvSpPr/>
            <p:nvPr/>
          </p:nvSpPr>
          <p:spPr>
            <a:xfrm>
              <a:off x="6437225" y="1816789"/>
              <a:ext cx="88012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DCFCC4E4-575D-144E-7D0E-101E2EFE837C}"/>
                </a:ext>
              </a:extLst>
            </p:cNvPr>
            <p:cNvSpPr/>
            <p:nvPr/>
          </p:nvSpPr>
          <p:spPr>
            <a:xfrm>
              <a:off x="5704567" y="1772093"/>
              <a:ext cx="354817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0606B158-B521-0704-9972-D14CB6C58966}"/>
                </a:ext>
              </a:extLst>
            </p:cNvPr>
            <p:cNvSpPr/>
            <p:nvPr/>
          </p:nvSpPr>
          <p:spPr>
            <a:xfrm>
              <a:off x="6229500" y="1772093"/>
              <a:ext cx="213633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223C1E78-022A-FED5-302B-532E9D2C1A8A}"/>
                </a:ext>
              </a:extLst>
            </p:cNvPr>
            <p:cNvSpPr/>
            <p:nvPr/>
          </p:nvSpPr>
          <p:spPr>
            <a:xfrm>
              <a:off x="6605499" y="1816789"/>
              <a:ext cx="174713" cy="1728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6532A572-DCC4-3334-8035-FC4AD2BD1979}"/>
                </a:ext>
              </a:extLst>
            </p:cNvPr>
            <p:cNvSpPr/>
            <p:nvPr/>
          </p:nvSpPr>
          <p:spPr>
            <a:xfrm>
              <a:off x="6525237" y="1772093"/>
              <a:ext cx="88012" cy="2622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14756AC3-FCF8-6C5C-5938-BCD49A673E5E}"/>
                </a:ext>
              </a:extLst>
            </p:cNvPr>
            <p:cNvSpPr txBox="1"/>
            <p:nvPr/>
          </p:nvSpPr>
          <p:spPr>
            <a:xfrm>
              <a:off x="703859" y="1514329"/>
              <a:ext cx="78548" cy="169277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89527E13-6C35-FAB9-509B-23D4EF3E5EE4}"/>
                </a:ext>
              </a:extLst>
            </p:cNvPr>
            <p:cNvSpPr txBox="1"/>
            <p:nvPr/>
          </p:nvSpPr>
          <p:spPr>
            <a:xfrm>
              <a:off x="792758" y="1514330"/>
              <a:ext cx="210542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836C5C6-DD79-599D-FEA6-92CC62315936}"/>
                </a:ext>
              </a:extLst>
            </p:cNvPr>
            <p:cNvSpPr txBox="1"/>
            <p:nvPr/>
          </p:nvSpPr>
          <p:spPr>
            <a:xfrm>
              <a:off x="1933490" y="1514330"/>
              <a:ext cx="246674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304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A85397E6-487D-B973-DD2D-98DF73373D04}"/>
                </a:ext>
              </a:extLst>
            </p:cNvPr>
            <p:cNvSpPr/>
            <p:nvPr/>
          </p:nvSpPr>
          <p:spPr>
            <a:xfrm>
              <a:off x="921489" y="1772093"/>
              <a:ext cx="1262911" cy="26227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NTD</a:t>
              </a:r>
              <a:endParaRPr kumimoji="1" lang="ja-JP" alt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2E4F350-339A-E89B-5865-57F5A9F05662}"/>
                </a:ext>
              </a:extLst>
            </p:cNvPr>
            <p:cNvSpPr txBox="1"/>
            <p:nvPr/>
          </p:nvSpPr>
          <p:spPr>
            <a:xfrm>
              <a:off x="2257340" y="1514330"/>
              <a:ext cx="246674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319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5E1A40E-6B80-D5F2-1C20-E559DEAEE72C}"/>
                </a:ext>
              </a:extLst>
            </p:cNvPr>
            <p:cNvSpPr txBox="1"/>
            <p:nvPr/>
          </p:nvSpPr>
          <p:spPr>
            <a:xfrm>
              <a:off x="2841540" y="1514330"/>
              <a:ext cx="246674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514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BAD04A96-F17D-1C63-2615-A714518803B0}"/>
                </a:ext>
              </a:extLst>
            </p:cNvPr>
            <p:cNvSpPr txBox="1"/>
            <p:nvPr/>
          </p:nvSpPr>
          <p:spPr>
            <a:xfrm>
              <a:off x="3347429" y="1514330"/>
              <a:ext cx="246674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685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二等辺三角形 35">
              <a:extLst>
                <a:ext uri="{FF2B5EF4-FFF2-40B4-BE49-F238E27FC236}">
                  <a16:creationId xmlns:a16="http://schemas.microsoft.com/office/drawing/2014/main" id="{6C72F581-FD19-58C1-413A-42B69354AAA2}"/>
                </a:ext>
              </a:extLst>
            </p:cNvPr>
            <p:cNvSpPr/>
            <p:nvPr/>
          </p:nvSpPr>
          <p:spPr>
            <a:xfrm>
              <a:off x="3548136" y="2008717"/>
              <a:ext cx="90414" cy="133182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7E60D4C3-F6EB-EA71-0A8B-B997D35513B1}"/>
                </a:ext>
              </a:extLst>
            </p:cNvPr>
            <p:cNvSpPr txBox="1"/>
            <p:nvPr/>
          </p:nvSpPr>
          <p:spPr>
            <a:xfrm>
              <a:off x="2884371" y="2160949"/>
              <a:ext cx="1933161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S1/S2 </a:t>
              </a:r>
              <a:r>
                <a:rPr kumimoji="1" lang="en-US" altLang="ja-JP" sz="1100" dirty="0" err="1">
                  <a:latin typeface="Arial" panose="020B0604020202020204" pitchFamily="34" charset="0"/>
                  <a:cs typeface="Arial" panose="020B0604020202020204" pitchFamily="34" charset="0"/>
                </a:rPr>
                <a:t>Furin</a:t>
              </a:r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 cleavage site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C94313D-412F-E731-EAE3-CF19902F3EB4}"/>
                </a:ext>
              </a:extLst>
            </p:cNvPr>
            <p:cNvSpPr txBox="1"/>
            <p:nvPr/>
          </p:nvSpPr>
          <p:spPr>
            <a:xfrm>
              <a:off x="6815283" y="151433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dirty="0">
                  <a:latin typeface="Arial" panose="020B0604020202020204" pitchFamily="34" charset="0"/>
                  <a:cs typeface="Arial" panose="020B0604020202020204" pitchFamily="34" charset="0"/>
                </a:rPr>
                <a:t>1273</a:t>
              </a:r>
              <a:endParaRPr kumimoji="1" lang="ja-JP" alt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D902D90C-DCD7-7443-C46B-DFD34D0C3CE3}"/>
                </a:ext>
              </a:extLst>
            </p:cNvPr>
            <p:cNvSpPr txBox="1"/>
            <p:nvPr/>
          </p:nvSpPr>
          <p:spPr>
            <a:xfrm>
              <a:off x="4844493" y="155812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HR1</a:t>
              </a:r>
              <a:endParaRPr kumimoji="1" lang="ja-JP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31BB19D9-440F-421F-BE47-071BC01CDD51}"/>
                </a:ext>
              </a:extLst>
            </p:cNvPr>
            <p:cNvSpPr txBox="1"/>
            <p:nvPr/>
          </p:nvSpPr>
          <p:spPr>
            <a:xfrm>
              <a:off x="5168343" y="155812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CH</a:t>
              </a:r>
              <a:endParaRPr kumimoji="1" lang="ja-JP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CA17A159-EE5F-8D18-609E-675A34683597}"/>
                </a:ext>
              </a:extLst>
            </p:cNvPr>
            <p:cNvSpPr txBox="1"/>
            <p:nvPr/>
          </p:nvSpPr>
          <p:spPr>
            <a:xfrm>
              <a:off x="5708093" y="155812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CD</a:t>
              </a:r>
              <a:endParaRPr kumimoji="1" lang="ja-JP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7BC48EA6-2CD2-8C61-4AA1-1EA69BE88E7B}"/>
                </a:ext>
              </a:extLst>
            </p:cNvPr>
            <p:cNvSpPr txBox="1"/>
            <p:nvPr/>
          </p:nvSpPr>
          <p:spPr>
            <a:xfrm>
              <a:off x="6097557" y="155812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HR2</a:t>
              </a:r>
              <a:endParaRPr kumimoji="1" lang="ja-JP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AAF64CD-0DD1-DA03-DFD1-FC61429F85CA}"/>
                </a:ext>
              </a:extLst>
            </p:cNvPr>
            <p:cNvSpPr txBox="1"/>
            <p:nvPr/>
          </p:nvSpPr>
          <p:spPr>
            <a:xfrm>
              <a:off x="6444693" y="1558120"/>
              <a:ext cx="354817" cy="1692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r>
                <a:rPr kumimoji="1" lang="en-US" altLang="ja-JP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TM</a:t>
              </a:r>
              <a:endParaRPr kumimoji="1" lang="ja-JP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6D580ACA-2323-25EA-EFC9-5A63D3F523DF}"/>
                </a:ext>
              </a:extLst>
            </p:cNvPr>
            <p:cNvCxnSpPr>
              <a:cxnSpLocks/>
            </p:cNvCxnSpPr>
            <p:nvPr/>
          </p:nvCxnSpPr>
          <p:spPr>
            <a:xfrm>
              <a:off x="921489" y="2419350"/>
              <a:ext cx="0" cy="3703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F37CDE72-6F7D-7F5B-589A-013FEC88BEF7}"/>
                </a:ext>
              </a:extLst>
            </p:cNvPr>
            <p:cNvCxnSpPr>
              <a:cxnSpLocks/>
            </p:cNvCxnSpPr>
            <p:nvPr/>
          </p:nvCxnSpPr>
          <p:spPr>
            <a:xfrm>
              <a:off x="3572933" y="2419350"/>
              <a:ext cx="0" cy="37038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矢印コネクタ 37">
              <a:extLst>
                <a:ext uri="{FF2B5EF4-FFF2-40B4-BE49-F238E27FC236}">
                  <a16:creationId xmlns:a16="http://schemas.microsoft.com/office/drawing/2014/main" id="{C50E9AC0-8BEE-3C9B-3C27-E38AF1F7290A}"/>
                </a:ext>
              </a:extLst>
            </p:cNvPr>
            <p:cNvCxnSpPr>
              <a:cxnSpLocks/>
            </p:cNvCxnSpPr>
            <p:nvPr/>
          </p:nvCxnSpPr>
          <p:spPr>
            <a:xfrm>
              <a:off x="3088214" y="2604544"/>
              <a:ext cx="47722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97556D3A-9006-1711-DF47-C764F93E8F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2263" y="2604544"/>
              <a:ext cx="48759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567F1BAF-F0E4-8B9A-B1E9-07516F3AC22A}"/>
                </a:ext>
              </a:extLst>
            </p:cNvPr>
            <p:cNvSpPr txBox="1"/>
            <p:nvPr/>
          </p:nvSpPr>
          <p:spPr>
            <a:xfrm>
              <a:off x="1760172" y="2449567"/>
              <a:ext cx="1081363" cy="309958"/>
            </a:xfrm>
            <a:prstGeom prst="rect">
              <a:avLst/>
            </a:prstGeom>
            <a:solidFill>
              <a:srgbClr val="0432FF"/>
            </a:solidFill>
          </p:spPr>
          <p:txBody>
            <a:bodyPr wrap="square" lIns="90000" tIns="46800" rIns="90000" bIns="46800" rtlCol="0" anchor="ctr" anchorCtr="1">
              <a:spAutoFit/>
            </a:bodyPr>
            <a:lstStyle/>
            <a:p>
              <a:r>
                <a:rPr kumimoji="1" lang="en-US" altLang="ja-JP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S1 domain</a:t>
              </a:r>
              <a:endParaRPr kumimoji="1"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4734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Macintosh PowerPoint</Application>
  <PresentationFormat>ワイド画面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2022-12-25T01:08:02Z</dcterms:created>
  <dcterms:modified xsi:type="dcterms:W3CDTF">2022-12-25T01:08:17Z</dcterms:modified>
</cp:coreProperties>
</file>