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howGuides="1">
      <p:cViewPr varScale="1">
        <p:scale>
          <a:sx n="124" d="100"/>
          <a:sy n="124" d="100"/>
        </p:scale>
        <p:origin x="54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BED9B2-E88A-5384-65CE-101123C21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5A89D77-A30C-15B5-D910-EBFC2DF159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C3D2053-3DD2-339A-5B8B-A0BE4FC57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B8B0-A8EF-7D49-80BA-D550F054540A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4F3F63-C97D-6759-12DE-74C4E3BF8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13F9BFD-7921-668C-1052-033FE46D1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C32-CAEC-BB46-B2CA-69BFB5EC61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8120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357079-72BF-00DA-576B-3C4AFC8B6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0DD3D87-AF74-8910-0F72-72AD01C20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29D8C7-6925-093B-9F9C-55D2A2442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B8B0-A8EF-7D49-80BA-D550F054540A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3E8BA3D-0127-40A6-37C6-8C87115CB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6024CB8-EB4E-1ABE-BF1C-B9915342F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C32-CAEC-BB46-B2CA-69BFB5EC61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8736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4A17D43-A628-B730-7C2E-1CD538B29F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976ECA1-7F76-B34F-42C8-0C9A60DF4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466A5F-ADCA-97CE-850C-9936DF04D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B8B0-A8EF-7D49-80BA-D550F054540A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F8B0839-B63A-2C7B-BEB6-485C1C30B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252730-BE38-A1F4-8A61-8BA07972B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C32-CAEC-BB46-B2CA-69BFB5EC61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8035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9C20B4-76C4-8467-B682-41E89DE42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FC6F24B-9915-5DCF-8EFC-6330657AA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2E1678-B12C-5B25-D7AD-A803EFEE6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B8B0-A8EF-7D49-80BA-D550F054540A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DB5FED-DFCA-BB4C-D28A-4393EA072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EF702F-FE81-32B0-CB5B-C365B2413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C32-CAEC-BB46-B2CA-69BFB5EC61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169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D28661-A638-7734-DCB1-D4B2CA369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0051304-D0C6-C709-01D3-C3AC9E23F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059AADC-E0FF-771A-75D5-4A4A9F5E7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B8B0-A8EF-7D49-80BA-D550F054540A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C16D20-98E9-8741-4243-BA55E4C64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A4AA305-572D-69E3-8393-92BC5C63C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C32-CAEC-BB46-B2CA-69BFB5EC61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0955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64CC32-4D65-574D-0C17-CF639E169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C2E468E-8432-902B-F3A3-F88F9D56CA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7DBB185-77DC-4691-A069-3AEC65DF18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3984F4A-D5F0-80B4-F80B-5C9562D1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B8B0-A8EF-7D49-80BA-D550F054540A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6E12F8F-409D-D2DD-9183-31EDC8E18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5CBCEEE-BCD8-F8F6-6474-64972FB82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C32-CAEC-BB46-B2CA-69BFB5EC61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6639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66391B-D27A-5794-11F3-524390E50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D566F5B-42D6-52E0-20C2-3C45727F6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6BECB54-30CB-B724-03B7-1BBCEDBCCA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DEFFBDA-0942-C72A-F2B4-A832538FB4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7957946-D3AA-D1CA-CE45-B8DB8E3E10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8630672-BD77-AA1D-FDA9-3CBCCF61A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B8B0-A8EF-7D49-80BA-D550F054540A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E484E77-F696-A018-66E7-D60C022C4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D4C7FFB-3046-CA04-1643-9BBBE6091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C32-CAEC-BB46-B2CA-69BFB5EC61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3129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A10C42-2961-E813-6D6E-C4A8057AA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A91D86C-3A8E-155B-AE00-99154E368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B8B0-A8EF-7D49-80BA-D550F054540A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0012DAE-3F7C-21D2-B602-9EB22A0C9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1C8EC90-53DB-0CE8-7E30-98F274614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C32-CAEC-BB46-B2CA-69BFB5EC61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7488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8C010C9-D34B-43D0-F025-45CFF796F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B8B0-A8EF-7D49-80BA-D550F054540A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0A277D9-1DC1-6E3A-8FBD-729857BBE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70CD9A-AD23-7531-F458-C199A7680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C32-CAEC-BB46-B2CA-69BFB5EC61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639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5C194D-1738-6AD2-C181-F61867DA3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0E1BC21-8CA2-32A0-888F-E1827F141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F5FC24B-8276-8B9E-9B06-1737A8044E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FF7E0D3-AC5A-1376-E1FD-3734D3471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B8B0-A8EF-7D49-80BA-D550F054540A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86B0E5-77A9-CDF3-C503-45F93CA41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BFF7C14-5E44-DA1D-8C7C-0926427B5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C32-CAEC-BB46-B2CA-69BFB5EC61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9337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7AAA59-1C18-42A0-E15F-9F95662D1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E8E65AB-7F17-B22F-7000-BACE471530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1F7D271-6E4E-F313-DDD4-8FC21567A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CFED25C-9507-80BE-0A03-92D11F86A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B8B0-A8EF-7D49-80BA-D550F054540A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589A61-2BE8-4FDA-302A-EB7E3E3CD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1A0A588-F7A9-84AD-393A-3E101F229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DAC32-CAEC-BB46-B2CA-69BFB5EC61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037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1022D15-FFF0-FBA5-865C-41DA3AC64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126F04B-E1D2-F192-7692-0A7C59A42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7AA4058-6894-67FB-1436-6BD5645F6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2B8B0-A8EF-7D49-80BA-D550F054540A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FDCB03F-1CAB-21D9-B63B-BBEC89AFD8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2DFC8E-0119-9445-0644-C1C45EB383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DAC32-CAEC-BB46-B2CA-69BFB5EC61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5901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089B2B-ECD7-7444-5A39-1E206D2A6014}"/>
              </a:ext>
            </a:extLst>
          </p:cNvPr>
          <p:cNvSpPr txBox="1">
            <a:spLocks/>
          </p:cNvSpPr>
          <p:nvPr/>
        </p:nvSpPr>
        <p:spPr>
          <a:xfrm>
            <a:off x="103698" y="0"/>
            <a:ext cx="6096000" cy="138716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200" b="1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Supplementary Figure S7. </a:t>
            </a:r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Differences in peak antibody levels in hemodialysis patients compare to those non-dialysis patients. </a:t>
            </a:r>
          </a:p>
          <a:p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Antibody responses among patients undergoing hemodialysis were assessed by a CLEIA. Anti-IgM peak titers against the N protein (a), the S protein (c), and the RBD (e); anti-IgG peak titers against the N protein (b); the S protein (d), and the RBD (f) were determined. Hemodialysis patients (n=4, blue), non-dialysis patients (n=9, red). Results represent individual values (dots) and means (bars) for anti-IgM and IgG antibodies recognizing N, S and RBD SARS-CoV-2 antigens. </a:t>
            </a:r>
            <a:endParaRPr lang="ja-JP" altLang="ja-JP" sz="1200">
              <a:effectLst/>
              <a:latin typeface="Helvetica" pitchFamily="2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18CBEAE-1B0C-BD76-595F-1488BB31694E}"/>
              </a:ext>
            </a:extLst>
          </p:cNvPr>
          <p:cNvGrpSpPr>
            <a:grpSpLocks noChangeAspect="1"/>
          </p:cNvGrpSpPr>
          <p:nvPr/>
        </p:nvGrpSpPr>
        <p:grpSpPr>
          <a:xfrm>
            <a:off x="6404769" y="318522"/>
            <a:ext cx="5134744" cy="6012000"/>
            <a:chOff x="188913" y="165600"/>
            <a:chExt cx="5313208" cy="6220955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3BB36833-62EE-24B9-11A7-4111B683C4E2}"/>
                </a:ext>
              </a:extLst>
            </p:cNvPr>
            <p:cNvSpPr txBox="1"/>
            <p:nvPr/>
          </p:nvSpPr>
          <p:spPr>
            <a:xfrm>
              <a:off x="197061" y="165600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(a)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B962B81-C74B-C1BA-891A-5DB184EDC56C}"/>
                </a:ext>
              </a:extLst>
            </p:cNvPr>
            <p:cNvSpPr txBox="1"/>
            <p:nvPr/>
          </p:nvSpPr>
          <p:spPr>
            <a:xfrm>
              <a:off x="3441894" y="171021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(b)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0756D6D-F97C-1C1E-C395-C3A22FB13AD8}"/>
                </a:ext>
              </a:extLst>
            </p:cNvPr>
            <p:cNvSpPr txBox="1"/>
            <p:nvPr/>
          </p:nvSpPr>
          <p:spPr>
            <a:xfrm>
              <a:off x="188913" y="2308939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(c)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A1ED11C1-2D6C-EED9-FE7F-5B95203D23B1}"/>
                </a:ext>
              </a:extLst>
            </p:cNvPr>
            <p:cNvSpPr txBox="1"/>
            <p:nvPr/>
          </p:nvSpPr>
          <p:spPr>
            <a:xfrm>
              <a:off x="3433746" y="2314360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(d)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EF45F3C-EB03-2A34-F077-692370893D64}"/>
                </a:ext>
              </a:extLst>
            </p:cNvPr>
            <p:cNvSpPr txBox="1"/>
            <p:nvPr/>
          </p:nvSpPr>
          <p:spPr>
            <a:xfrm>
              <a:off x="188913" y="4452278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(e)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B6E3A68-72F9-E2D8-31BC-A7A1FF28F370}"/>
                </a:ext>
              </a:extLst>
            </p:cNvPr>
            <p:cNvSpPr txBox="1"/>
            <p:nvPr/>
          </p:nvSpPr>
          <p:spPr>
            <a:xfrm>
              <a:off x="3433746" y="4457699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(f)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3CB61080-B91C-64FB-2ACA-46779DD27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9698" y="297830"/>
              <a:ext cx="1696536" cy="1775445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CFA8B3D6-A5FB-861C-9B93-41C35EED73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7433" y="289246"/>
              <a:ext cx="1694688" cy="1774800"/>
            </a:xfrm>
            <a:prstGeom prst="rect">
              <a:avLst/>
            </a:prstGeom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50C3B5EC-EDB9-9295-AEF7-F47E8407B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8385" y="2448982"/>
              <a:ext cx="1694688" cy="1774800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8345F541-8A41-E874-E0A8-C240AD2A6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96860" y="2448982"/>
              <a:ext cx="1694688" cy="1774800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7D1CF2B1-FCB7-70E0-F4F8-2A40F45A0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8385" y="4610292"/>
              <a:ext cx="1694688" cy="1774800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5F23D6F3-481C-73D9-22B9-78C6F7BC6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03761" y="4611755"/>
              <a:ext cx="1694688" cy="1774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5947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Macintosh PowerPoint</Application>
  <PresentationFormat>ワイド画面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Helvetica</vt:lpstr>
      <vt:lpstr>Office テーマ 2013 - 2022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Kim Jeonghui</dc:creator>
  <cp:lastModifiedBy>Kim Jeonghui</cp:lastModifiedBy>
  <cp:revision>1</cp:revision>
  <dcterms:created xsi:type="dcterms:W3CDTF">2022-12-25T01:07:41Z</dcterms:created>
  <dcterms:modified xsi:type="dcterms:W3CDTF">2022-12-25T01:07:56Z</dcterms:modified>
</cp:coreProperties>
</file>