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9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327"/>
  </p:normalViewPr>
  <p:slideViewPr>
    <p:cSldViewPr snapToGrid="0" showGuides="1">
      <p:cViewPr varScale="1">
        <p:scale>
          <a:sx n="124" d="100"/>
          <a:sy n="124" d="100"/>
        </p:scale>
        <p:origin x="544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D3A31DD-433B-32BA-FA4B-35FDAA3B07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32B2036-C575-53F9-543C-8F58C387D6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C7191A6-A1A2-1183-5B61-1767295C8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2D584-FFBA-7B4A-8CBD-5D1360E4B7B0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A0A0C30-119B-413E-41D1-A95C903F8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E767A39-F9CE-DB3B-ADF5-8EC99858C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64556-F8AE-4746-9649-FE9E8B2DCE1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4407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1DE008-7479-44E0-683C-45E5A403B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6291968-ED5F-3D21-52DB-3066A288F9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2C47BEC-CDA8-2A39-2482-7467321FA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2D584-FFBA-7B4A-8CBD-5D1360E4B7B0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E59442E-778D-F53B-8907-CCF1DF1B0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ED27D54-592E-86D8-E43B-C0EBB00D1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64556-F8AE-4746-9649-FE9E8B2DCE1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876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7705B77D-6F3F-E907-166E-52D329D0A8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533B17F-3507-D706-AAB2-0D4C7AE209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9D235F2-3DE2-D8F4-07FB-9FF77F29A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2D584-FFBA-7B4A-8CBD-5D1360E4B7B0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DC3BD7D-70AF-84AF-B454-2830D4E8E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C0D36FD-6E72-75E3-3298-29A6A17B4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64556-F8AE-4746-9649-FE9E8B2DCE1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7788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EE8DF5D-01BD-F201-3820-A950E3B6C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4AA79A6-EF1C-8E77-D00B-D52DB7ED35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B7ACF7F-0DF2-566A-6F08-FCFDF4CD2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2D584-FFBA-7B4A-8CBD-5D1360E4B7B0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E65BE47-FDB2-F714-B81B-D4E8875AF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8B3B724-EFB8-57DF-B9B0-DE2D3EAC4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64556-F8AE-4746-9649-FE9E8B2DCE1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5964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5D0C92B-C943-8BF8-08A9-70F8876B9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85CDE5D-9B7B-9A05-E34C-A4B64DDE32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E65017C-D450-94F2-AE02-B9CBD317D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2D584-FFBA-7B4A-8CBD-5D1360E4B7B0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5F1BC2A-5EB9-CADF-0631-12B1BC295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2770901-43DC-9E33-FF2C-84499D585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64556-F8AE-4746-9649-FE9E8B2DCE1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2339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A6107D4-9A06-B7A4-E975-B4D3AD81B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B765222-0385-4195-E6A0-187544F771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364649B-8E90-55A9-397C-1983B6C41F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717FF60-A128-8CBA-75C8-CEAA8F03D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2D584-FFBA-7B4A-8CBD-5D1360E4B7B0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0A04BF6-5219-7928-F517-63914E792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7D34349-17C9-54C2-631D-4E1F41AF9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64556-F8AE-4746-9649-FE9E8B2DCE1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5810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18F5039-A8EB-6E63-BCE5-C1D8C0A9C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77F2000-67CA-4E5C-F7B7-C4D0AE929A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528E316-CBFB-6AB6-9F2B-29FAA71DE7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48BB85F-E390-3D1F-6BAC-EBBCFB5602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D0734960-0150-2245-B001-C976305B05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B9B5C39A-BF0A-A13E-7721-EDF9E5B2D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2D584-FFBA-7B4A-8CBD-5D1360E4B7B0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9381B44-0823-A293-9372-6B7E021AF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A1F2121D-565F-5B50-5A29-B79DBDF87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64556-F8AE-4746-9649-FE9E8B2DCE1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2245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61D823D-C60D-E878-3A04-2AD75D6C1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F110BADC-093B-5517-4B7C-DD097140B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2D584-FFBA-7B4A-8CBD-5D1360E4B7B0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98A2091-42DE-FCE3-ACBE-36EDC3BF1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6AFE64B-F7A6-80D7-498D-E1347CFDD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64556-F8AE-4746-9649-FE9E8B2DCE1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8162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2D754109-B4B0-CF50-3B99-76CC15507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2D584-FFBA-7B4A-8CBD-5D1360E4B7B0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75CCD5EF-F7CE-191C-123A-416F69BB3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EFF7634-A93F-542A-7393-23825AE74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64556-F8AE-4746-9649-FE9E8B2DCE1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0405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3033687-AF46-3680-28EB-5F37E03F5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F7D27C5-4293-5FA0-2B61-AE868AB21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22896AE-666B-63FE-F198-51A8F60556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657710E-E240-BC14-56E5-E7A8DF39D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2D584-FFBA-7B4A-8CBD-5D1360E4B7B0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816B116-3B76-A849-6053-6237C649E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65B6311-728F-6F6E-5E60-57B5787E4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64556-F8AE-4746-9649-FE9E8B2DCE1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9376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F8A1D77-C7AA-1E0E-A61E-6545FED6E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3753A65D-22F9-5C7B-5EC5-1F145952BC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8F4B8D5-F802-E485-DCE2-4D25BC382A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A58A683-7D30-19B0-DC36-82F2F057F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2D584-FFBA-7B4A-8CBD-5D1360E4B7B0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93BB0CB-2454-23D5-0D1D-9944865A7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2818DB8-3604-33A9-2AC8-D8B00B3D2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64556-F8AE-4746-9649-FE9E8B2DCE1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4846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63DB2B6F-CDB8-F01E-D235-9E19AC7E4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1678412-6223-9946-C4B1-C45CD71176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110CCA2-3F80-C7C4-20FF-CDC65AC2D0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2D584-FFBA-7B4A-8CBD-5D1360E4B7B0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79BFA37-CD6B-6D9B-F6F3-04D4A7BAD4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EA984EA-DFF9-1730-8DB7-62951B52DF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564556-F8AE-4746-9649-FE9E8B2DCE1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2311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13" Type="http://schemas.openxmlformats.org/officeDocument/2006/relationships/image" Target="../media/image12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12" Type="http://schemas.openxmlformats.org/officeDocument/2006/relationships/image" Target="../media/image11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11" Type="http://schemas.openxmlformats.org/officeDocument/2006/relationships/image" Target="../media/image10.emf"/><Relationship Id="rId5" Type="http://schemas.openxmlformats.org/officeDocument/2006/relationships/image" Target="../media/image4.emf"/><Relationship Id="rId10" Type="http://schemas.openxmlformats.org/officeDocument/2006/relationships/image" Target="../media/image9.emf"/><Relationship Id="rId4" Type="http://schemas.openxmlformats.org/officeDocument/2006/relationships/image" Target="../media/image3.emf"/><Relationship Id="rId9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A5A26F9-FDBC-7CCA-5E1A-10237452EE57}"/>
              </a:ext>
            </a:extLst>
          </p:cNvPr>
          <p:cNvSpPr txBox="1">
            <a:spLocks/>
          </p:cNvSpPr>
          <p:nvPr/>
        </p:nvSpPr>
        <p:spPr>
          <a:xfrm>
            <a:off x="0" y="37651"/>
            <a:ext cx="12020674" cy="934948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1200" b="1" dirty="0">
                <a:effectLst/>
                <a:latin typeface="Helvetica" pitchFamily="2" charset="0"/>
                <a:ea typeface="ＭＳ 明朝" panose="02020609040205080304" pitchFamily="49" charset="-128"/>
              </a:rPr>
              <a:t>Supplementary Figure S1</a:t>
            </a:r>
            <a:r>
              <a:rPr lang="en-US" altLang="ja-JP" sz="1200" dirty="0">
                <a:effectLst/>
                <a:latin typeface="Helvetica" pitchFamily="2" charset="0"/>
                <a:ea typeface="ＭＳ 明朝" panose="02020609040205080304" pitchFamily="49" charset="-128"/>
              </a:rPr>
              <a:t>. Longitudinal change in antibody titers of natural infection and vaccination.</a:t>
            </a:r>
          </a:p>
          <a:p>
            <a:r>
              <a:rPr lang="en" altLang="ja-JP" sz="1200" dirty="0">
                <a:latin typeface="Helvetica" pitchFamily="2" charset="0"/>
                <a:cs typeface="Times New Roman" panose="02020603050405020304" pitchFamily="18" charset="0"/>
              </a:rPr>
              <a:t>In natural infection, blood samples were obtained from 13 COVID-19 patients at several time points between 0 and 47 days after onset. In vaccination, blood samples were collected from 25 SARS-CoV-2 naïve individuals who received a three-dose regimen of the BNT162b2 vaccine at seven time points for one year after the first-dose. Anti-IgM titers against the N protein (a), the S protein (c), and the RBD (e); anti-IgG titers against the N protein (b); the S protein (d), and the RBD (f) were determined by performing a CLEIA. </a:t>
            </a:r>
            <a:endParaRPr lang="ja-JP" altLang="en-US" sz="1200">
              <a:latin typeface="Helvetica" pitchFamily="2" charset="0"/>
              <a:cs typeface="Times New Roman" panose="02020603050405020304" pitchFamily="18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90DD3CD-A035-7D6D-6875-A7DC623B7C30}"/>
              </a:ext>
            </a:extLst>
          </p:cNvPr>
          <p:cNvGrpSpPr>
            <a:grpSpLocks noChangeAspect="1"/>
          </p:cNvGrpSpPr>
          <p:nvPr/>
        </p:nvGrpSpPr>
        <p:grpSpPr>
          <a:xfrm>
            <a:off x="405230" y="1161407"/>
            <a:ext cx="7259799" cy="5400000"/>
            <a:chOff x="-5737" y="514135"/>
            <a:chExt cx="6869877" cy="5109967"/>
          </a:xfrm>
        </p:grpSpPr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6F353C80-4E73-4DCE-DCD9-7D182E306E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08215" y="641252"/>
              <a:ext cx="1130103" cy="1080000"/>
            </a:xfrm>
            <a:prstGeom prst="rect">
              <a:avLst/>
            </a:prstGeom>
          </p:spPr>
        </p:pic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886693C7-9955-4702-71D6-4025FCF1FC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4817" y="642340"/>
              <a:ext cx="1124194" cy="1080000"/>
            </a:xfrm>
            <a:prstGeom prst="rect">
              <a:avLst/>
            </a:prstGeom>
          </p:spPr>
        </p:pic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20536154-CF54-DEE9-FFBC-8774B6F76A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4817" y="2442565"/>
              <a:ext cx="1157340" cy="1080000"/>
            </a:xfrm>
            <a:prstGeom prst="rect">
              <a:avLst/>
            </a:prstGeom>
          </p:spPr>
        </p:pic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4D5A2A0A-B487-BD14-2D68-C66E1A92B9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808215" y="2442565"/>
              <a:ext cx="1143529" cy="1080000"/>
            </a:xfrm>
            <a:prstGeom prst="rect">
              <a:avLst/>
            </a:prstGeom>
          </p:spPr>
        </p:pic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921ACBE3-95E3-6B5B-E6AD-DC2433FFBAA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74758" y="4241702"/>
              <a:ext cx="1151816" cy="1080000"/>
            </a:xfrm>
            <a:prstGeom prst="rect">
              <a:avLst/>
            </a:prstGeom>
          </p:spPr>
        </p:pic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FCDD0F6F-C19F-4344-4579-D5C5C762DDF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789363" y="4241702"/>
              <a:ext cx="1151816" cy="1080000"/>
            </a:xfrm>
            <a:prstGeom prst="rect">
              <a:avLst/>
            </a:prstGeom>
          </p:spPr>
        </p:pic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692763AB-F929-590C-6374-E5FF75801FD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631902" y="2442565"/>
              <a:ext cx="1841378" cy="1382400"/>
            </a:xfrm>
            <a:prstGeom prst="rect">
              <a:avLst/>
            </a:prstGeom>
          </p:spPr>
        </p:pic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8C781828-746F-61C4-D36A-19A6EA9001F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064868" y="2441477"/>
              <a:ext cx="1799272" cy="1382400"/>
            </a:xfrm>
            <a:prstGeom prst="rect">
              <a:avLst/>
            </a:prstGeom>
          </p:spPr>
        </p:pic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98742DB6-3568-1553-D122-0EF0EA48C7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631902" y="4241702"/>
              <a:ext cx="1788514" cy="1382400"/>
            </a:xfrm>
            <a:prstGeom prst="rect">
              <a:avLst/>
            </a:prstGeom>
          </p:spPr>
        </p:pic>
        <p:pic>
          <p:nvPicPr>
            <p:cNvPr id="13" name="図 12">
              <a:extLst>
                <a:ext uri="{FF2B5EF4-FFF2-40B4-BE49-F238E27FC236}">
                  <a16:creationId xmlns:a16="http://schemas.microsoft.com/office/drawing/2014/main" id="{612E0A10-C1A9-D9F9-088D-BC9B011C3A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046014" y="4241702"/>
              <a:ext cx="1799272" cy="1382400"/>
            </a:xfrm>
            <a:prstGeom prst="rect">
              <a:avLst/>
            </a:prstGeom>
          </p:spPr>
        </p:pic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6B405880-E01F-E6D9-0ABA-69EA2279303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657057" y="641252"/>
              <a:ext cx="1748171" cy="1382400"/>
            </a:xfrm>
            <a:prstGeom prst="rect">
              <a:avLst/>
            </a:prstGeom>
          </p:spPr>
        </p:pic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6784A820-DB80-A9A3-9BD8-C4648ADAE95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5067944" y="641252"/>
              <a:ext cx="1758929" cy="1382400"/>
            </a:xfrm>
            <a:prstGeom prst="rect">
              <a:avLst/>
            </a:prstGeom>
          </p:spPr>
        </p:pic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EE59DC68-1732-1A64-7641-5C3B896ABA97}"/>
                </a:ext>
              </a:extLst>
            </p:cNvPr>
            <p:cNvSpPr txBox="1"/>
            <p:nvPr/>
          </p:nvSpPr>
          <p:spPr>
            <a:xfrm>
              <a:off x="10890" y="519223"/>
              <a:ext cx="3522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(a)</a:t>
              </a:r>
              <a:endParaRPr kumimoji="1" lang="ja-JP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D2F3B3CF-C8D2-8061-C728-53713483D051}"/>
                </a:ext>
              </a:extLst>
            </p:cNvPr>
            <p:cNvSpPr txBox="1"/>
            <p:nvPr/>
          </p:nvSpPr>
          <p:spPr>
            <a:xfrm>
              <a:off x="3453142" y="514135"/>
              <a:ext cx="3522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(b)</a:t>
              </a:r>
              <a:endParaRPr kumimoji="1" lang="ja-JP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DDFC2925-BC42-9C18-613B-FA19FE58E2C9}"/>
                </a:ext>
              </a:extLst>
            </p:cNvPr>
            <p:cNvSpPr txBox="1"/>
            <p:nvPr/>
          </p:nvSpPr>
          <p:spPr>
            <a:xfrm>
              <a:off x="11562" y="2295689"/>
              <a:ext cx="3522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(c)</a:t>
              </a:r>
              <a:endParaRPr kumimoji="1" lang="ja-JP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4BD75474-D8E5-668D-EE61-C66069B27E4A}"/>
                </a:ext>
              </a:extLst>
            </p:cNvPr>
            <p:cNvSpPr txBox="1"/>
            <p:nvPr/>
          </p:nvSpPr>
          <p:spPr>
            <a:xfrm>
              <a:off x="3453814" y="2290601"/>
              <a:ext cx="3522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(d)</a:t>
              </a:r>
              <a:endParaRPr kumimoji="1" lang="ja-JP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9E2FA32D-B2C9-1A32-A962-F5C5926A53B9}"/>
                </a:ext>
              </a:extLst>
            </p:cNvPr>
            <p:cNvSpPr txBox="1"/>
            <p:nvPr/>
          </p:nvSpPr>
          <p:spPr>
            <a:xfrm>
              <a:off x="-5737" y="4095920"/>
              <a:ext cx="3522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(e)</a:t>
              </a:r>
              <a:endParaRPr kumimoji="1" lang="ja-JP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17BB5D53-4D30-8917-3B61-A8EB7FFE9334}"/>
                </a:ext>
              </a:extLst>
            </p:cNvPr>
            <p:cNvSpPr txBox="1"/>
            <p:nvPr/>
          </p:nvSpPr>
          <p:spPr>
            <a:xfrm>
              <a:off x="3436515" y="4090832"/>
              <a:ext cx="3522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(f)</a:t>
              </a:r>
              <a:endParaRPr kumimoji="1" lang="ja-JP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51284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138</Words>
  <Application>Microsoft Macintosh PowerPoint</Application>
  <PresentationFormat>ワイド画面</PresentationFormat>
  <Paragraphs>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游ゴシック Light</vt:lpstr>
      <vt:lpstr>Arial</vt:lpstr>
      <vt:lpstr>Helvetica</vt:lpstr>
      <vt:lpstr>Office テーマ 2013 - 2022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Kim Jeonghui</dc:creator>
  <cp:lastModifiedBy>Kim Jeonghui</cp:lastModifiedBy>
  <cp:revision>1</cp:revision>
  <dcterms:created xsi:type="dcterms:W3CDTF">2022-12-25T01:04:09Z</dcterms:created>
  <dcterms:modified xsi:type="dcterms:W3CDTF">2022-12-25T01:04:30Z</dcterms:modified>
</cp:coreProperties>
</file>