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howGuides="1">
      <p:cViewPr varScale="1">
        <p:scale>
          <a:sx n="124" d="100"/>
          <a:sy n="124" d="100"/>
        </p:scale>
        <p:origin x="544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E2E497-8267-7E70-1CD2-C8BE680D25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15E0A3E-CD9F-623E-4AAF-F7A2BC8314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F7FF575-1461-B45B-DBB2-932CA634B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6BF2-AD97-E643-9FA3-D80612A9A166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3EFD80-56A4-4A32-D893-02DC6FE04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6EC0172-D259-FC77-C94F-5D0E82266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B216-D1D3-414A-B369-77B4382A77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361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9E6F27-D856-84A2-9D4D-B9D41DB36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ABC6AFC-5B89-48FD-C38E-09AAD87963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28E7AA3-7161-7F08-674F-98BD7AEDC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6BF2-AD97-E643-9FA3-D80612A9A166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5C1361A-5BFD-E9EF-5CD2-F68E63A60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3E6AF2-7E0F-608E-4136-F7E965E10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B216-D1D3-414A-B369-77B4382A77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6214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A587D0B-0421-6446-43D4-FA283F6138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79A008E-2E41-B41B-7A27-979C399C79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69251B7-1CF8-8489-F9AE-3DBA6FF7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6BF2-AD97-E643-9FA3-D80612A9A166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B54C92B-6ADA-479F-AF49-2A5C004E3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51E6D73-1EA3-800A-EEDB-CA6F45AFF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B216-D1D3-414A-B369-77B4382A77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0325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0DCD0A-5C65-22F0-3FDC-7361825CB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892B6D6-D70D-2E6C-FE6A-12E744758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537BDF7-C88C-4840-CF56-1D683D0B7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6BF2-AD97-E643-9FA3-D80612A9A166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5DA731-9653-142E-D082-EF203C6EB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921A3E0-8759-CAF3-ECC5-0BDFEDC7C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B216-D1D3-414A-B369-77B4382A77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4922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E8DB20-F79C-72D4-6E72-F5C811C0A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BAB7957-99F5-752F-FF9E-1F452D3B5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8B381E-42B2-5896-CB1A-EF62040E6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6BF2-AD97-E643-9FA3-D80612A9A166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9A8BE68-B3A5-B0F3-1D88-A9B94C023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7DCBDFB-214D-184C-B100-17ED85131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B216-D1D3-414A-B369-77B4382A77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4474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4CFF05-4132-FEBD-4FA6-6EC738C8B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F17CB82-D8C7-165B-7D6E-E0451D6F69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7893CCF-5F77-17C7-72E7-319C8501F2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93B6573-F83F-3360-E632-E0FDC9173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6BF2-AD97-E643-9FA3-D80612A9A166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85948EF-56DD-8A2D-116B-E91DA3CE4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8F86369-C62C-6D8C-4DCA-472F1E3C7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B216-D1D3-414A-B369-77B4382A77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6837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813CC8-65A8-392E-9E35-243D9F67E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C8F07B0-50A6-9179-565C-A6DD4C50D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B62B39E-F892-2596-4DE2-9D58B7D499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DE278E4-D42C-A97B-6023-C10D240F91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D41F7A8-8C71-EA8D-C53B-BE6F276A0B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405D1CD-A2EE-EF75-278E-1F170D677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6BF2-AD97-E643-9FA3-D80612A9A166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F817E98-CE88-2521-C60F-C31ED9F0F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C6AAB5B-1137-DDE8-5B4A-986071643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B216-D1D3-414A-B369-77B4382A77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9865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1CE687-0099-10A4-2577-9D2E73484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8307DF9-7537-E7C3-A47D-FEAD77908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6BF2-AD97-E643-9FA3-D80612A9A166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AD71535-1BD7-D9A1-0996-B5165A043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3E45A10-97A1-C1F0-18D7-0A347A592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B216-D1D3-414A-B369-77B4382A77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5862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223348A-F05E-4197-2B21-0CE8C6422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6BF2-AD97-E643-9FA3-D80612A9A166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8A3BBA0-CA21-EA2A-5CD7-F962AE377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A950BD-2626-DD07-512B-4F5222D7C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B216-D1D3-414A-B369-77B4382A77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3598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8FBAD8-9003-08DC-BE1A-5571A7259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B8A4EDE-E4F7-68DB-AB57-3DD95CC16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F839F31-A635-494F-E6DA-D93995C831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8CDC7CF-01AA-C287-DCF8-3930576C0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6BF2-AD97-E643-9FA3-D80612A9A166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FCE6A30-9BDC-685F-582B-0E4819A77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AA66EEE-3122-0A15-2967-93F17C272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B216-D1D3-414A-B369-77B4382A77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5441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D124D4-F1A8-15E8-C634-F36730411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E6D8D76-3015-21B6-8641-6A64983475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1B5C3DE-6090-9681-BB5B-11348FCC0D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8A342A3-F412-C5D3-79D7-A07EDD4A9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6BF2-AD97-E643-9FA3-D80612A9A166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7DDC1CF-85DF-A3AD-FF44-134CA438D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136C550-24FB-B94E-6F56-E7797E8DA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B216-D1D3-414A-B369-77B4382A77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7429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FFC5B56-0DE9-35B5-FA6B-AFA57C5DC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A9CE19A-D8ED-A482-BDEE-1F5A2EF0D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9B3C0F-043E-4DB2-EB98-2206053C85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B6BF2-AD97-E643-9FA3-D80612A9A166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980A2E2-0FBE-B680-720F-91D7F4944D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DC13123-9A19-A6CA-4507-4FF6B5FC72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2B216-D1D3-414A-B369-77B4382A77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4224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8E8A0C-8373-2119-B6C7-681A1A64B5BA}"/>
              </a:ext>
            </a:extLst>
          </p:cNvPr>
          <p:cNvSpPr txBox="1">
            <a:spLocks/>
          </p:cNvSpPr>
          <p:nvPr/>
        </p:nvSpPr>
        <p:spPr>
          <a:xfrm>
            <a:off x="85663" y="18327"/>
            <a:ext cx="12020674" cy="966029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200" b="1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 </a:t>
            </a:r>
          </a:p>
          <a:p>
            <a:r>
              <a:rPr lang="en-US" altLang="ja-JP" sz="1200" b="1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Supplementary Figure S6. </a:t>
            </a:r>
            <a:r>
              <a:rPr lang="en-US" altLang="ja-JP" sz="1200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Differences in anti-IgM levels among the BNT162b2 mRNA vaccine. </a:t>
            </a:r>
          </a:p>
          <a:p>
            <a:r>
              <a:rPr lang="en-US" altLang="ja-JP" sz="1200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Vaccinees were divided into “anti-IgM high” and “anti-IgM low” groups, according to the median antibody level of anti-IgM at 21 days after the first-dose. The antibody levels of anti-S IgM (a) and anti-RBD IgM (b) at 21 days were evaluated by ECLIA. The antibody levels of anti-S IgG (c) and anti-RBD IgG (d) at different time points were evaluated. Significance by non-parametric Mann-Whitney U test between anti-IgM levels low and high is shown. At 21 days after the first-dose, people with high IgM showed higher IgG levels compared with those with low levels. ns p&gt;0.05, *p&lt;0.05, **p&lt;0.005, ***p&lt;0.0005, ****p&lt;0.0001. No significant difference in anti-S IgG between groups was present on day 365. Boxes are the 25</a:t>
            </a:r>
            <a:r>
              <a:rPr lang="en-US" altLang="ja-JP" sz="1200" baseline="30000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th</a:t>
            </a:r>
            <a:r>
              <a:rPr lang="en-US" altLang="ja-JP" sz="1200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-75</a:t>
            </a:r>
            <a:r>
              <a:rPr lang="en-US" altLang="ja-JP" sz="1200" baseline="30000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th</a:t>
            </a:r>
            <a:r>
              <a:rPr lang="en-US" altLang="ja-JP" sz="1200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 percentile, the line is the median, and whiskers display the minimum and up to the maximum value.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8C9C1F0-9EC5-FF81-7B21-4F69329E93A9}"/>
              </a:ext>
            </a:extLst>
          </p:cNvPr>
          <p:cNvGrpSpPr>
            <a:grpSpLocks noChangeAspect="1"/>
          </p:cNvGrpSpPr>
          <p:nvPr/>
        </p:nvGrpSpPr>
        <p:grpSpPr>
          <a:xfrm>
            <a:off x="216376" y="1469631"/>
            <a:ext cx="8395200" cy="5166634"/>
            <a:chOff x="10890" y="514135"/>
            <a:chExt cx="6669800" cy="4104776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29FF18FE-B7EC-4CA8-DE81-0FA69D5F6F72}"/>
                </a:ext>
              </a:extLst>
            </p:cNvPr>
            <p:cNvSpPr txBox="1"/>
            <p:nvPr/>
          </p:nvSpPr>
          <p:spPr>
            <a:xfrm>
              <a:off x="10890" y="519223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(a)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07CB368-FEC6-5AD4-A342-676307B66BB2}"/>
                </a:ext>
              </a:extLst>
            </p:cNvPr>
            <p:cNvSpPr txBox="1"/>
            <p:nvPr/>
          </p:nvSpPr>
          <p:spPr>
            <a:xfrm>
              <a:off x="3453142" y="514135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(b)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DF187542-1AA2-BFFE-1F0A-363597979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9275" y="632806"/>
              <a:ext cx="2127273" cy="1800000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57DC21D4-57E1-5009-6B0A-B7792B287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00704" y="641252"/>
              <a:ext cx="2122500" cy="1800000"/>
            </a:xfrm>
            <a:prstGeom prst="rect">
              <a:avLst/>
            </a:prstGeom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8E18B517-6E4D-0BC5-5924-0F3A883AC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7243" y="3144113"/>
              <a:ext cx="2799272" cy="1474798"/>
            </a:xfrm>
            <a:prstGeom prst="rect">
              <a:avLst/>
            </a:prstGeom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33FA8E5F-27BE-2F65-AEA2-F3D607F6A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89507" y="3145353"/>
              <a:ext cx="2891183" cy="1463994"/>
            </a:xfrm>
            <a:prstGeom prst="rect">
              <a:avLst/>
            </a:prstGeom>
          </p:spPr>
        </p:pic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D5E20F01-ECB2-4EDA-56AF-CAF0EC161C18}"/>
                </a:ext>
              </a:extLst>
            </p:cNvPr>
            <p:cNvSpPr txBox="1"/>
            <p:nvPr/>
          </p:nvSpPr>
          <p:spPr>
            <a:xfrm>
              <a:off x="12806" y="2987821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(c)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40EF0CD9-7C29-F4DC-B6A9-268515A80A6F}"/>
                </a:ext>
              </a:extLst>
            </p:cNvPr>
            <p:cNvSpPr txBox="1"/>
            <p:nvPr/>
          </p:nvSpPr>
          <p:spPr>
            <a:xfrm>
              <a:off x="3455058" y="2982733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(d)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3486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202</Words>
  <Application>Microsoft Macintosh PowerPoint</Application>
  <PresentationFormat>ワイド画面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Helvetica</vt:lpstr>
      <vt:lpstr>Office テーマ 2013 - 2022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Kim Jeonghui</dc:creator>
  <cp:lastModifiedBy>Kim Jeonghui</cp:lastModifiedBy>
  <cp:revision>1</cp:revision>
  <dcterms:created xsi:type="dcterms:W3CDTF">2022-12-25T01:07:05Z</dcterms:created>
  <dcterms:modified xsi:type="dcterms:W3CDTF">2022-12-25T01:07:37Z</dcterms:modified>
</cp:coreProperties>
</file>