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4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8178E9-7C17-C531-564D-97A983AFB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F8E3106-A420-24BE-CE77-57C5EC2543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25033B-853E-FF55-F5F1-0D6203134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9BF64-2CB2-E9D3-0858-A75AED8C2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A21FFD-4E7B-7818-4308-CB596222F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3536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4E1E53-1157-C784-EC18-EF510CAEE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1E6E00E-A015-5907-66AA-E34271F82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99F4825-2DDB-0A01-E4D0-D2939D40A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74E7FF3-E573-6E54-5DB4-EB4600795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37BD36-E3E2-373D-CCC8-AB6DA5D2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56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600FADB-E7B8-2E5B-BBBF-0227110D4D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0D3E85A-40F7-8F9F-EC07-D8476459B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93F9C7-4F49-52C1-149D-B6AD95BCF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59A4FA-B83C-3E41-4805-331C2F058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B7097D-DED0-DCCB-78E8-04325203D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3737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FE02182-B08C-2EF8-C4C7-C2035F7FA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F232F03-D6ED-F139-6DA1-4B317B712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588F4E1-7C52-4A9A-66CA-C6FB186A9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48E9583-67FE-AC47-C571-FB1B97475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9E329E2-0F73-395F-6DAE-C229C4797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7211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326DB4-C792-1CA2-DC76-67BE3B631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02A20A-EFFA-78AE-45C3-69862758B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72B4A2-ED82-C0A6-242E-ABDCFB49A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F3A380-01C7-3F43-CFC7-FCF0A1EB3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09104AF-A8F0-1086-C64D-B9E094172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5360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667556-9C93-14C2-07D3-FB8F04E06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F794361-48E8-C62F-B9AA-7D63AB86BE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8F40A6-BB20-19E4-1B43-FCCFA8CADD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33DECED-0153-9FE7-A099-25A7398B3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C6B616D-6EE1-0F03-E6CB-42ECD03F8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6E15E8-CE93-B371-4CD6-1F1311B8A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88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D62016-4CBD-6494-4B8B-DF0D23C8A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6C1DE2-2815-6F79-0FAB-73D8F7C99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EFB435E-D05B-5DF4-6E5A-A96D36155E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E8CF254-892E-7D75-55FA-3A9696FBF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E97DD79-1F62-084A-122D-1F6767E49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4FBD23D-808B-2942-9CB4-CA6D42F10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FD01AE7-B004-7EFC-B47A-60A93004C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5C4F88D-FD3D-6595-F405-6DD7FA19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627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013CE86-1362-930A-52BA-D02DC1C1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C90FEDB-4499-E788-933B-8C107C071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6FE3404-B4C8-1FBE-A920-BA7015F85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2DD0D72-E7B7-1E28-91C5-EF5A618D8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76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9EB0800-761D-CC5F-30C1-E2AA76C08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C9EDD88-8244-E99C-E7D6-F6754BEB1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31FC6D-ABF9-2A74-7748-5D213FBBC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7370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A1CB1B-D255-3572-AD69-9B1F05DB4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07080E5-4550-6CCE-442E-C219DEBD8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5589E9C-0946-BBE9-DCA4-DC4E943C93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52F758-4F4A-A98C-0E9C-5F7AAB538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750309-AB3E-1364-138A-DE0AA8752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BFDFAB4-0817-1D6D-AB92-5A830A87D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126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F5761E-6338-F4D8-47BB-5616C5AC0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B4C51A3-D367-379B-0BA2-867D1FDD38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624843A-CAC7-E6C1-6C69-7BFA151014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175E83-8548-AC6E-E134-DCBFA9BAD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2EC15ED-A997-0792-9D23-342A59842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741E716-EE9C-2912-083F-65A83DB35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4228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5E2AD6E-A673-9875-4AB5-7278A3AA5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431FC3C-3C07-11ED-6688-7CCFA0FFE5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D31D1C-C89F-2875-254E-F2A61E5855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576CF-0DB0-D647-9290-981A7FB8EC01}" type="datetimeFigureOut">
              <a:rPr kumimoji="1" lang="ja-JP" altLang="en-US" smtClean="0"/>
              <a:t>2022/12/25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9A16C27-AD30-7156-CE0C-82545783CE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045D589-E82A-889E-96AC-DBA436340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5C1A6-3132-8F4B-9A55-211C3F0445A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109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1">
            <a:extLst>
              <a:ext uri="{FF2B5EF4-FFF2-40B4-BE49-F238E27FC236}">
                <a16:creationId xmlns:a16="http://schemas.microsoft.com/office/drawing/2014/main" id="{AC5C3854-5ED3-C4BE-4DD7-A0DFB5F88C26}"/>
              </a:ext>
            </a:extLst>
          </p:cNvPr>
          <p:cNvSpPr txBox="1">
            <a:spLocks/>
          </p:cNvSpPr>
          <p:nvPr/>
        </p:nvSpPr>
        <p:spPr>
          <a:xfrm>
            <a:off x="85663" y="92468"/>
            <a:ext cx="12020674" cy="657546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200" b="1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Supplementary Figure S5. 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Differences in anti-IgM levels among the natural infection and vaccination. </a:t>
            </a:r>
          </a:p>
          <a:p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The antibody levels of anti-S IgM (a) and anti-RBD IgM (b) both natural infection and vaccination were evaluated by ECLIA, at 0 and 21 days. Values are presented as fold change from day 0. Significance by non-parametric Mann-Whitney U test between anti-IgM levels natural infection and vaccination is shown, **p&lt;0.01, ****p&lt;0.0001. Boxes are the 25</a:t>
            </a:r>
            <a:r>
              <a:rPr lang="en-US" altLang="ja-JP" sz="1200" baseline="300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th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-75</a:t>
            </a:r>
            <a:r>
              <a:rPr lang="en-US" altLang="ja-JP" sz="1200" baseline="300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th</a:t>
            </a:r>
            <a:r>
              <a:rPr lang="en-US" altLang="ja-JP" sz="1200" dirty="0">
                <a:effectLst/>
                <a:latin typeface="Helvetica" pitchFamily="2" charset="0"/>
                <a:ea typeface="ＭＳ 明朝" panose="02020609040205080304" pitchFamily="49" charset="-128"/>
                <a:cs typeface="Times New Roman" panose="02020603050405020304" pitchFamily="18" charset="0"/>
              </a:rPr>
              <a:t> percentile, line is the median, and whiskers display to the minimum and up to the maximum value.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678D75F-3ACE-FE26-CBB7-68FF93196713}"/>
              </a:ext>
            </a:extLst>
          </p:cNvPr>
          <p:cNvGrpSpPr>
            <a:grpSpLocks noChangeAspect="1"/>
          </p:cNvGrpSpPr>
          <p:nvPr/>
        </p:nvGrpSpPr>
        <p:grpSpPr>
          <a:xfrm>
            <a:off x="236307" y="1501883"/>
            <a:ext cx="8395200" cy="2721929"/>
            <a:chOff x="10890" y="514135"/>
            <a:chExt cx="5943775" cy="1927117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2B485F9B-F544-3618-C735-B0FDF98EAB55}"/>
                </a:ext>
              </a:extLst>
            </p:cNvPr>
            <p:cNvSpPr txBox="1"/>
            <p:nvPr/>
          </p:nvSpPr>
          <p:spPr>
            <a:xfrm>
              <a:off x="10890" y="519223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(a)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92523661-4772-3962-DFDB-864F4C55FD30}"/>
                </a:ext>
              </a:extLst>
            </p:cNvPr>
            <p:cNvSpPr txBox="1"/>
            <p:nvPr/>
          </p:nvSpPr>
          <p:spPr>
            <a:xfrm>
              <a:off x="3453142" y="514135"/>
              <a:ext cx="35221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(b)</a:t>
              </a:r>
              <a:endParaRPr kumimoji="1" lang="ja-JP" alt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17DD3E3C-B455-4AA3-CF52-FA257D2BD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1640" y="641252"/>
              <a:ext cx="2009774" cy="18000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60F30EF1-1EE1-438A-321C-43642A973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98934" y="640962"/>
              <a:ext cx="2155731" cy="180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4691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Macintosh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Helvetica</vt:lpstr>
      <vt:lpstr>Office テーマ 2013 - 2022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Kim Jeonghui</dc:creator>
  <cp:lastModifiedBy>Kim Jeonghui</cp:lastModifiedBy>
  <cp:revision>1</cp:revision>
  <dcterms:created xsi:type="dcterms:W3CDTF">2022-12-25T01:06:37Z</dcterms:created>
  <dcterms:modified xsi:type="dcterms:W3CDTF">2022-12-25T01:07:01Z</dcterms:modified>
</cp:coreProperties>
</file>