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  <p:sldId id="272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C69757-EB46-30E8-DD49-E058F958C7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D9B0B82-3DEA-E1A9-5696-A1490EFC3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13D2731-5A23-E95E-5405-D7E03AC8F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DAD4D1-9AAE-B24F-9761-7A1395755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1F37E4-8328-44F0-0A2D-2CF427AD6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537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B23542-345E-D35E-E3BF-0F7BE455E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B23280-6958-BF02-65D7-2AF5237EA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B033AA-AF89-1C51-BD84-B91211FC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75C3CF-83CA-1072-4A40-6C619AE93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67C6FB-38FE-27C0-8896-B320E8E39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00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A99590C-73C0-5637-0CFC-79A5979ADB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3C6F87E-23CB-EF4C-0C26-8C5AE03B7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D4D902-6819-E957-429E-DD78DF89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ACD6A8F-2EA0-B1C2-0E8C-B043356D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03E440-E064-F6B6-7429-CCCF8E03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302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6620D84-773A-F80E-268C-555F0A42D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3BCF2B-4E96-71EC-52B3-85335730E4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EF4661-9630-89FE-D431-50A0FAE0E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67C5B13-6950-4D87-DBD5-0FB3A587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A86D36-2ADC-3124-4B11-8C721B64F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043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A8C016-7731-419F-7E50-849A2142F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7724A73-955A-C08B-D28C-8F5795DF1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D88EB8-195A-CF48-9F4B-22B7A912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CCD0B50-32F0-CF56-D6D4-BCA2DDEF0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7D217AC-B16C-1F6D-31B7-7BF4EB7AD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466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C9DC0A-663E-CAFC-F472-27CC42171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57B066-C2B3-090E-AB61-99298A43B7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72CBF0C-97B6-663B-A5F3-C4A8DBE74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D80DA80-E37F-5912-8AFB-5EE9C7B03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80A4819-6BF0-A51B-37E9-852FA138B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F51086C-1E93-90B5-85AC-8CCE49A4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367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037D86-AC45-9FF8-A11B-7B1C95785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280D112-E04C-21E7-DCE4-81CBC6DB7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F65F9D-7756-B18A-31EA-F670FD32B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7FB2036-6CA4-6FF4-4B07-B76A362C2B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936BFC4-B876-F84F-8642-4A765F1E9D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B9DEC8E-1CF3-9151-AAB6-94687CD7B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CFC8095-6C5F-F2AA-C33E-9DC98B3DC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6DC5F62-CA1D-3602-AC3C-52CEF5388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49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C6F801-532F-A817-39F1-247A22630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BDDCEE-0BA3-39A4-4FD0-6FB14DD8C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4F419B7-764C-83AC-CAA3-FB5566083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A2D594B-DC67-7C73-6519-E3FA6C733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145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767167C-EB52-78CF-7D41-25EA6106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2A15CF2-E59E-5D25-19D0-2E2A7F16F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B24937-4601-62BD-63CB-D1A9C78DA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9661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1F7144-26CC-C3CB-D886-8B8131CBC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BD0852-9344-2688-D843-AEACF18E2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0431F0C-312B-98B2-B16A-184893D9A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46AAF7E-93ED-B000-386F-A46DDA8D1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CEC3A8-A76D-3463-195B-D11C45FEF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F145482-549E-2D1A-91E1-4E415D274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92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66EDAE-FE24-DD52-9F41-7E6F2BBE5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2C96010-C9F1-3170-538F-0E5FA99D7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660F667-1B0B-8265-6F4D-4BAFDBC92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572091C-393D-7347-25D5-48C4DBFCD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B858EC4-2BD4-27AD-074A-D41468591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A8EE236-D25D-A25C-1916-46E4FE3CE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5183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F5C0A6A-BA1C-9815-66D7-A16D4EB7A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55DF7F9-DD9F-1CA3-0EC9-C57A19D45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D7C68C-64B8-97F8-F3CD-46DB057E1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94CE0-55E6-454D-B812-57FF1F596C8F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D4EBA6-61E8-1DB7-8FC9-263089E94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0337D2F-084B-2D60-4E92-6E17D9317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A64DE-0E39-9B42-96CD-56DD7CCAD7B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9380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263E61-86C0-3F8D-FF61-D64F006CA2A0}"/>
              </a:ext>
            </a:extLst>
          </p:cNvPr>
          <p:cNvSpPr txBox="1">
            <a:spLocks/>
          </p:cNvSpPr>
          <p:nvPr/>
        </p:nvSpPr>
        <p:spPr>
          <a:xfrm>
            <a:off x="85663" y="20907"/>
            <a:ext cx="12020674" cy="120207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</a:rPr>
              <a:t>Supplementary Figure S3. 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Correlation between anti-S antibody titers and anti-RBD antibody titers in vaccination.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Anti-S correlation for IgM with anti-RBD IgM at the timepoint before vaccination (a), seven days after the first-dose (b), three weeks after the first-dose (c), three months after the first-dose (d), six months after the first-dose (e), nine months after the first-dose (before receiving a third-dose) (f), nine months after the first-dose (after receiving a third-dose) (g), 12 months after the first-dose (h). Anti-S correlation for IgG with anti-RBD IgG at the timepoint before vaccination (</a:t>
            </a:r>
            <a:r>
              <a:rPr lang="en-US" altLang="ja-JP" sz="1200" dirty="0" err="1">
                <a:effectLst/>
                <a:latin typeface="Helvetica" pitchFamily="2" charset="0"/>
                <a:ea typeface="ＭＳ 明朝" panose="02020609040205080304" pitchFamily="49" charset="-128"/>
              </a:rPr>
              <a:t>i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), seven days after the first-dose (j), three weeks after the first-dose (k), three months after the first-dose (l), six months after the first-dose (m), nine months after the first-dose (before receiving a third-dose) (n), nine months after the first-dose (after receiving a third-dose) (o), 12 months after the first-dose (p). Scatterplots depict the simple liner regression of quantitative anti-S titers versus anti-RBD titers. Correlations show Spearman’s rank correlation coefficients and two-tailed P values.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F3463F-D3D2-BA54-A41B-418D606BB1AC}"/>
              </a:ext>
            </a:extLst>
          </p:cNvPr>
          <p:cNvGrpSpPr>
            <a:grpSpLocks noChangeAspect="1"/>
          </p:cNvGrpSpPr>
          <p:nvPr/>
        </p:nvGrpSpPr>
        <p:grpSpPr>
          <a:xfrm>
            <a:off x="579331" y="1500679"/>
            <a:ext cx="7200000" cy="5053272"/>
            <a:chOff x="188913" y="319151"/>
            <a:chExt cx="6534362" cy="4586098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7F399903-7A6C-D673-FC81-1A4BAAE3587A}"/>
                </a:ext>
              </a:extLst>
            </p:cNvPr>
            <p:cNvSpPr txBox="1"/>
            <p:nvPr/>
          </p:nvSpPr>
          <p:spPr>
            <a:xfrm>
              <a:off x="188913" y="319152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4A24644-3C68-6297-8C96-9F4DDDFDB022}"/>
                </a:ext>
              </a:extLst>
            </p:cNvPr>
            <p:cNvSpPr txBox="1"/>
            <p:nvPr/>
          </p:nvSpPr>
          <p:spPr>
            <a:xfrm>
              <a:off x="2347913" y="319151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BF60BFE-0154-BC33-9EC9-8007FE68129A}"/>
                </a:ext>
              </a:extLst>
            </p:cNvPr>
            <p:cNvSpPr txBox="1"/>
            <p:nvPr/>
          </p:nvSpPr>
          <p:spPr>
            <a:xfrm>
              <a:off x="4511894" y="319152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(c)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BFB2AD57-AD07-F9DC-2561-AB827187B323}"/>
                </a:ext>
              </a:extLst>
            </p:cNvPr>
            <p:cNvSpPr txBox="1"/>
            <p:nvPr/>
          </p:nvSpPr>
          <p:spPr>
            <a:xfrm>
              <a:off x="188913" y="1856866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(d)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F93CD80-E116-5EC2-03FC-60DCC847BB0E}"/>
                </a:ext>
              </a:extLst>
            </p:cNvPr>
            <p:cNvSpPr txBox="1"/>
            <p:nvPr/>
          </p:nvSpPr>
          <p:spPr>
            <a:xfrm>
              <a:off x="2347913" y="1856865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(e)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22549CE-12C0-014B-7BF6-4BF8718CD0F0}"/>
                </a:ext>
              </a:extLst>
            </p:cNvPr>
            <p:cNvSpPr txBox="1"/>
            <p:nvPr/>
          </p:nvSpPr>
          <p:spPr>
            <a:xfrm>
              <a:off x="4511894" y="1856866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E2B32A1E-FC71-B92A-AA34-AD9548F773A4}"/>
                </a:ext>
              </a:extLst>
            </p:cNvPr>
            <p:cNvSpPr txBox="1"/>
            <p:nvPr/>
          </p:nvSpPr>
          <p:spPr>
            <a:xfrm>
              <a:off x="188913" y="339457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(g)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0C2D2FF-9B2F-7BC0-F50B-616537DDA5D8}"/>
                </a:ext>
              </a:extLst>
            </p:cNvPr>
            <p:cNvSpPr txBox="1"/>
            <p:nvPr/>
          </p:nvSpPr>
          <p:spPr>
            <a:xfrm>
              <a:off x="2347913" y="3394578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(h)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0AF69CE3-8174-D746-E0D5-CA491DEAD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9275" y="442261"/>
              <a:ext cx="6174000" cy="44629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06549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B6445C-F19E-DDF7-8363-B2987F20A36D}"/>
              </a:ext>
            </a:extLst>
          </p:cNvPr>
          <p:cNvSpPr txBox="1">
            <a:spLocks/>
          </p:cNvSpPr>
          <p:nvPr/>
        </p:nvSpPr>
        <p:spPr>
          <a:xfrm>
            <a:off x="0" y="73114"/>
            <a:ext cx="12020674" cy="12328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</a:rPr>
              <a:t>Supplementary Figure S3. 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Correlation between anti-S antibody titers and anti-RBD antibody titers in vaccination.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Anti-S correlation for IgM with anti-RBD IgM at the timepoint before vaccination (a), seven days after the first-dose (b), three weeks after the first-dose (c), three months after the first-dose (d), six months after the first-dose (e), nine months after the first-dose (before receiving a third-dose) (f), nine months after the first-dose (after receiving a third-dose) (g), 12 months after the first-dose (h). Anti-S correlation for IgG with anti-RBD IgG at the timepoint before vaccination (</a:t>
            </a:r>
            <a:r>
              <a:rPr lang="en-US" altLang="ja-JP" sz="1200" dirty="0" err="1">
                <a:effectLst/>
                <a:latin typeface="Helvetica" pitchFamily="2" charset="0"/>
                <a:ea typeface="ＭＳ 明朝" panose="02020609040205080304" pitchFamily="49" charset="-128"/>
              </a:rPr>
              <a:t>i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</a:rPr>
              <a:t>), seven days after the first-dose (j), three weeks after the first-dose (k), three months after the first-dose (l), six months after the first-dose (m), nine months after the first-dose (before receiving a third-dose) (n), nine months after the first-dose (after receiving a third-dose) (o), 12 months after the first-dose (p). Scatterplots depict the simple liner regression of quantitative anti-S titers versus anti-RBD titers. Correlations show Spearman’s rank correlation coefficients and two-tailed P values.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E02FDC4-EF06-5745-E568-97AF2F067C97}"/>
              </a:ext>
            </a:extLst>
          </p:cNvPr>
          <p:cNvGrpSpPr>
            <a:grpSpLocks noChangeAspect="1"/>
          </p:cNvGrpSpPr>
          <p:nvPr/>
        </p:nvGrpSpPr>
        <p:grpSpPr>
          <a:xfrm>
            <a:off x="363573" y="1526308"/>
            <a:ext cx="7200000" cy="5044424"/>
            <a:chOff x="188913" y="4937329"/>
            <a:chExt cx="6541081" cy="4582776"/>
          </a:xfrm>
        </p:grpSpPr>
        <p:sp>
          <p:nvSpPr>
            <p:cNvPr id="4" name="テキスト ボックス 3">
              <a:extLst>
                <a:ext uri="{FF2B5EF4-FFF2-40B4-BE49-F238E27FC236}">
                  <a16:creationId xmlns:a16="http://schemas.microsoft.com/office/drawing/2014/main" id="{119BBF9A-3F22-8E9A-48B0-22C2AF620E9C}"/>
                </a:ext>
              </a:extLst>
            </p:cNvPr>
            <p:cNvSpPr txBox="1"/>
            <p:nvPr/>
          </p:nvSpPr>
          <p:spPr>
            <a:xfrm>
              <a:off x="188913" y="4937330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kumimoji="1" lang="en-US" altLang="ja-JP" sz="1000" dirty="0" err="1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D27741A-D5DE-FEE7-9BD8-745773196698}"/>
                </a:ext>
              </a:extLst>
            </p:cNvPr>
            <p:cNvSpPr txBox="1"/>
            <p:nvPr/>
          </p:nvSpPr>
          <p:spPr>
            <a:xfrm>
              <a:off x="2347913" y="493732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(j)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78EA53A-EF3E-398A-68E5-2EAD9AD385AC}"/>
                </a:ext>
              </a:extLst>
            </p:cNvPr>
            <p:cNvSpPr txBox="1"/>
            <p:nvPr/>
          </p:nvSpPr>
          <p:spPr>
            <a:xfrm>
              <a:off x="4511894" y="4937330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(k)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2D2AAFEF-B1AB-AEBB-669B-759FFC1973F2}"/>
                </a:ext>
              </a:extLst>
            </p:cNvPr>
            <p:cNvSpPr txBox="1"/>
            <p:nvPr/>
          </p:nvSpPr>
          <p:spPr>
            <a:xfrm>
              <a:off x="188913" y="647306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(l)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FAEB038-DAB4-7DA3-B6FF-89AAF8426373}"/>
                </a:ext>
              </a:extLst>
            </p:cNvPr>
            <p:cNvSpPr txBox="1"/>
            <p:nvPr/>
          </p:nvSpPr>
          <p:spPr>
            <a:xfrm>
              <a:off x="2347913" y="6473068"/>
              <a:ext cx="42755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(m)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DFC66C5-D2C9-9A4D-A75B-596F60A36906}"/>
                </a:ext>
              </a:extLst>
            </p:cNvPr>
            <p:cNvSpPr txBox="1"/>
            <p:nvPr/>
          </p:nvSpPr>
          <p:spPr>
            <a:xfrm>
              <a:off x="4511894" y="6473069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(n)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38C914A-9896-7E26-6F84-B4A4C19C7ADD}"/>
                </a:ext>
              </a:extLst>
            </p:cNvPr>
            <p:cNvSpPr txBox="1"/>
            <p:nvPr/>
          </p:nvSpPr>
          <p:spPr>
            <a:xfrm>
              <a:off x="188913" y="8013655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(o)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56461094-94E8-CB37-900F-D990B1F92869}"/>
                </a:ext>
              </a:extLst>
            </p:cNvPr>
            <p:cNvSpPr txBox="1"/>
            <p:nvPr/>
          </p:nvSpPr>
          <p:spPr>
            <a:xfrm>
              <a:off x="2347913" y="8013654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(p)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" name="図 11">
              <a:extLst>
                <a:ext uri="{FF2B5EF4-FFF2-40B4-BE49-F238E27FC236}">
                  <a16:creationId xmlns:a16="http://schemas.microsoft.com/office/drawing/2014/main" id="{C5B4B901-25D0-23B8-31CE-A5FE01314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5994" y="5060439"/>
              <a:ext cx="6174000" cy="44596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7496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Macintosh PowerPoint</Application>
  <PresentationFormat>ワイド画面</PresentationFormat>
  <Paragraphs>20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2</cp:revision>
  <dcterms:created xsi:type="dcterms:W3CDTF">2022-12-25T01:04:50Z</dcterms:created>
  <dcterms:modified xsi:type="dcterms:W3CDTF">2022-12-25T01:06:08Z</dcterms:modified>
</cp:coreProperties>
</file>