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41" r:id="rId2"/>
    <p:sldId id="433" r:id="rId3"/>
    <p:sldId id="432" r:id="rId4"/>
    <p:sldId id="259" r:id="rId5"/>
    <p:sldId id="442" r:id="rId6"/>
    <p:sldId id="427" r:id="rId7"/>
    <p:sldId id="431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33CCCC"/>
    <a:srgbClr val="33CCFF"/>
    <a:srgbClr val="00FFFF"/>
    <a:srgbClr val="66FFFF"/>
    <a:srgbClr val="00FFCC"/>
    <a:srgbClr val="009999"/>
    <a:srgbClr val="FF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6" autoAdjust="0"/>
    <p:restoredTop sz="95033" autoAdjust="0"/>
  </p:normalViewPr>
  <p:slideViewPr>
    <p:cSldViewPr snapToGrid="0">
      <p:cViewPr varScale="1">
        <p:scale>
          <a:sx n="97" d="100"/>
          <a:sy n="97" d="100"/>
        </p:scale>
        <p:origin x="9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514C0-2A20-48FB-BEB7-7F2982C44842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28EAA-174A-414D-ABBA-0B401D245D7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5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28EAA-174A-414D-ABBA-0B401D245D7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1299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D91E3B-FF5F-D465-3546-32619064C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A50C132-857E-9299-A904-FC6BADDB0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FD904A-5F6E-4543-7613-D623C0338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F33334-1211-DDDF-C0CF-DFED50E5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078BE4-9920-3529-5C95-47B9DCF85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00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5DB517-75B0-42DB-B0B3-84E0C503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BDACB8-7482-1074-D601-7B1A82450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2788A3-E344-DA30-8751-7B186C10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883B60-5F9D-069B-9386-21808F68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BAAF9F-D74A-F4B3-41AF-9B572635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203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BFBDB2-4FF6-4D0D-50F4-D24A0C9EE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33C907-5C4B-4D7E-C216-57F72C4FE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D009C8-EF4B-FFBF-CA8E-3FD15DEE2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52386E-3735-1A24-B245-D9511A4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485832-47C4-522E-715A-ACC266AF5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38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DBCC1D-FDAD-1A9A-EBE8-6E43D6EE1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89E667-F10D-5A9A-44F6-7DF2AD99E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923901-F570-0417-10A0-CE5E1E6CA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DDFDC3-201B-CAF6-0394-B4CEC0A5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2A8C51-45EA-C308-9803-4A08333EC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C35A45-A6CF-277D-20A9-154F0AF89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9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27D21A-12AD-EF09-346A-5F698E0A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1B44CB-89E0-01AF-2FC6-4585B35D0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268F4B0-8D0B-519C-CE71-F811AF050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1A58C73-2FCC-3F8F-5284-847270DAC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1EA5DB7-0B96-474B-B2F2-5D515CC92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F2A8C8C-3419-3E63-FF6C-F4EBE326C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AD65792-BF34-E864-2063-D2D539074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D147CFC-584E-A018-A745-AB0A2785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082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E02D49-E0EA-C2F0-DC5F-E20C3FF4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B437210-1122-EFDB-ACC9-526E88CE4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6F2561C-6208-07B9-F977-4AFFAD75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0489015-5E6C-C7F8-862C-1C1C53AB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00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F16B2EB-9EDF-19B5-6736-CCE3F2BFB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72BDCA0-074E-7F9B-AC29-AA0027548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BF524A2-F62A-CF28-3387-F851E103D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95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62C3C1-56BF-AF9A-E7B1-A5670910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E2C79D-0A69-F8D2-C836-35F1C52D7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CC037CE-9EBC-FD11-B777-851BAEFA0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325E03-59B0-775F-423A-A542E6712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266EF53-3F76-519D-3FAD-C1A67355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D48D19C-59C5-4600-454F-C992791C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652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E4CEED-64CC-CFBE-29FE-35AC5F5E4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2184889-1625-1307-BC43-45215B2B7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86EC0E6-5E66-C752-4FA2-6BEA43544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AB14EE-F5E7-1021-D187-6A4CC8CD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6D0A20-FF75-DD88-D5F7-6051533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7C8D68-C694-856A-4EED-3509FF37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55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C506BF-4232-570C-FDF6-56C47931C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ADEBA18-DA33-1533-FBC1-B60D6F56B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22C98D-14B5-DC04-D5AC-28D550691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205C82-FCB9-6359-6EB3-4923E25E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23EA70-C227-8C5B-C187-DD1A38A9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2898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8A9AAA9-6969-74EB-5CD2-1DBAF117E9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7FED81B-5046-4EF9-8A80-EC09FE650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26A017-F380-7345-7D2A-AB994A18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E9330B-F6CE-CCF5-1EF3-71F67D1FE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A1CA82-9CD4-A9E7-8DF0-D2FFD54B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4447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48C8C5F-F87D-7289-A6D1-F8BCCDD28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9BEC4F-3FD2-1AA7-9AFB-FDBDF8179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19F621-5F95-F186-3AE8-250E3C4C1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685CF-8CA3-489F-9908-DFA007681E97}" type="datetimeFigureOut">
              <a:rPr lang="it-IT" smtClean="0"/>
              <a:t>19/01/2023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C4B959-F063-40CC-EE32-FFAFBE4EA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0804AA-E2F1-8E5A-9C99-F2A7495A7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FD651-6542-44C5-B97A-1A149B2C1B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45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5.wdp"/><Relationship Id="rId7" Type="http://schemas.openxmlformats.org/officeDocument/2006/relationships/image" Target="../media/image14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CA236CA-37BE-4D58-AE72-8B458F603740}"/>
              </a:ext>
            </a:extLst>
          </p:cNvPr>
          <p:cNvSpPr txBox="1"/>
          <p:nvPr/>
        </p:nvSpPr>
        <p:spPr>
          <a:xfrm>
            <a:off x="1131072" y="5330793"/>
            <a:ext cx="9929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Supplementary Figure S1. Crystal structure of </a:t>
            </a:r>
            <a:r>
              <a:rPr lang="en-US" sz="1200" b="1" kern="1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US" sz="1200" b="1" dirty="0">
                <a:ea typeface="Times New Roman" panose="02020603050405020304" pitchFamily="18" charset="0"/>
                <a:cs typeface="Calibri" panose="020F0502020204030204" pitchFamily="34" charset="0"/>
              </a:rPr>
              <a:t>LC/A1-DARPin18 complex</a:t>
            </a:r>
            <a:r>
              <a:rPr lang="en-US" sz="1200" b="1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(a) Cartoon representation of the four polypeptide chains in the asymmetric unit. </a:t>
            </a:r>
            <a:r>
              <a:rPr lang="en-US" sz="1200" dirty="0">
                <a:ea typeface="Calibri" panose="020F0502020204030204" pitchFamily="34" charset="0"/>
                <a:cs typeface="Calibri" panose="020F0502020204030204" pitchFamily="34" charset="0"/>
              </a:rPr>
              <a:t>(PDB code 8HKH). LC/A1 is shown in cyan (chain A and B) and DARPin18 (chain C and D) in orange</a:t>
            </a: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The zinc ion is shown </a:t>
            </a:r>
            <a:r>
              <a:rPr lang="en-US" sz="1200" dirty="0">
                <a:ea typeface="Calibri" panose="020F0502020204030204" pitchFamily="34" charset="0"/>
                <a:cs typeface="Calibri" panose="020F0502020204030204" pitchFamily="34" charset="0"/>
              </a:rPr>
              <a:t>as grey sphere.</a:t>
            </a:r>
            <a:r>
              <a:rPr lang="en-US" sz="12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77EB650-740F-4AFD-DEB6-21AC7A37A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1" b="7518"/>
          <a:stretch/>
        </p:blipFill>
        <p:spPr>
          <a:xfrm>
            <a:off x="3506986" y="1206229"/>
            <a:ext cx="4977985" cy="361853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879388" y="1511189"/>
            <a:ext cx="5800204" cy="2934332"/>
            <a:chOff x="1882840" y="549083"/>
            <a:chExt cx="8206483" cy="5000946"/>
          </a:xfrm>
        </p:grpSpPr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539F4FF6-75F1-4B93-58F8-1EB8123BA0A8}"/>
                </a:ext>
              </a:extLst>
            </p:cNvPr>
            <p:cNvSpPr txBox="1"/>
            <p:nvPr/>
          </p:nvSpPr>
          <p:spPr>
            <a:xfrm>
              <a:off x="4552918" y="549083"/>
              <a:ext cx="1439323" cy="629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Chain D</a:t>
              </a: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FCF77D2D-7CCD-DB54-F9DA-39F48E760A8D}"/>
                </a:ext>
              </a:extLst>
            </p:cNvPr>
            <p:cNvSpPr txBox="1"/>
            <p:nvPr/>
          </p:nvSpPr>
          <p:spPr>
            <a:xfrm>
              <a:off x="1882840" y="1648379"/>
              <a:ext cx="1438471" cy="629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Chain A</a:t>
              </a:r>
            </a:p>
          </p:txBody>
        </p:sp>
        <p:cxnSp>
          <p:nvCxnSpPr>
            <p:cNvPr id="11" name="Connettore 2 10">
              <a:extLst>
                <a:ext uri="{FF2B5EF4-FFF2-40B4-BE49-F238E27FC236}">
                  <a16:creationId xmlns:a16="http://schemas.microsoft.com/office/drawing/2014/main" id="{08A03E08-F96B-4DD2-1939-18FCFDAA6B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6691" y="3521414"/>
              <a:ext cx="1640681" cy="8855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042804F5-EDFC-793A-EE0B-1CD34FE9DFCC}"/>
                </a:ext>
              </a:extLst>
            </p:cNvPr>
            <p:cNvSpPr txBox="1"/>
            <p:nvPr/>
          </p:nvSpPr>
          <p:spPr>
            <a:xfrm>
              <a:off x="2616991" y="4429641"/>
              <a:ext cx="779787" cy="461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Zn</a:t>
              </a:r>
              <a:r>
                <a:rPr lang="en-US" sz="1400" b="1" baseline="30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2+</a:t>
              </a:r>
              <a:endParaRPr lang="it-IT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endParaRPr lang="it-IT" sz="100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Connettore 2 13">
              <a:extLst>
                <a:ext uri="{FF2B5EF4-FFF2-40B4-BE49-F238E27FC236}">
                  <a16:creationId xmlns:a16="http://schemas.microsoft.com/office/drawing/2014/main" id="{B2731082-BB6A-0B44-32B1-0B1282899D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05929" y="3122580"/>
              <a:ext cx="1431309" cy="19523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7B66408C-C286-134D-E4DB-81D5419FF27C}"/>
                </a:ext>
              </a:extLst>
            </p:cNvPr>
            <p:cNvSpPr txBox="1"/>
            <p:nvPr/>
          </p:nvSpPr>
          <p:spPr>
            <a:xfrm>
              <a:off x="9071997" y="4986630"/>
              <a:ext cx="779787" cy="461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Zn</a:t>
              </a:r>
              <a:r>
                <a:rPr lang="en-US" sz="1400" b="1" baseline="30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2+</a:t>
              </a:r>
              <a:endParaRPr lang="it-IT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endParaRPr lang="it-IT" sz="100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043ECADC-BAF5-E76D-17EB-F1583AE12D3E}"/>
                </a:ext>
              </a:extLst>
            </p:cNvPr>
            <p:cNvSpPr txBox="1"/>
            <p:nvPr/>
          </p:nvSpPr>
          <p:spPr>
            <a:xfrm>
              <a:off x="8834456" y="679141"/>
              <a:ext cx="1254867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Chain B</a:t>
              </a:r>
            </a:p>
          </p:txBody>
        </p: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73A09E82-B30D-DFAB-38DF-9310EC99C31F}"/>
                </a:ext>
              </a:extLst>
            </p:cNvPr>
            <p:cNvSpPr txBox="1"/>
            <p:nvPr/>
          </p:nvSpPr>
          <p:spPr>
            <a:xfrm>
              <a:off x="6887100" y="5180697"/>
              <a:ext cx="1254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Chain 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4936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D375FF-822B-4C24-49EF-D43FA3BF9F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53" r="38171"/>
          <a:stretch/>
        </p:blipFill>
        <p:spPr>
          <a:xfrm>
            <a:off x="3181033" y="1789380"/>
            <a:ext cx="4937420" cy="26221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57AAD0-7D7E-316C-DDD2-959191FAD41B}"/>
              </a:ext>
            </a:extLst>
          </p:cNvPr>
          <p:cNvSpPr txBox="1"/>
          <p:nvPr/>
        </p:nvSpPr>
        <p:spPr>
          <a:xfrm>
            <a:off x="1280809" y="5321028"/>
            <a:ext cx="9630383" cy="1248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de-CH" sz="1200" b="1" kern="1000" spc="30" dirty="0" err="1">
                <a:cs typeface="Franklin Gothic Book"/>
              </a:rPr>
              <a:t>Supplementary</a:t>
            </a:r>
            <a:r>
              <a:rPr lang="de-CH" sz="1200" b="1" kern="1000" spc="30" dirty="0">
                <a:cs typeface="Franklin Gothic Book"/>
              </a:rPr>
              <a:t> </a:t>
            </a:r>
            <a:r>
              <a:rPr lang="de-CH" sz="1200" b="1" kern="1000" spc="30" dirty="0" err="1">
                <a:cs typeface="Franklin Gothic Book"/>
              </a:rPr>
              <a:t>Figure</a:t>
            </a:r>
            <a:r>
              <a:rPr lang="de-CH" sz="1200" b="1" kern="1000" spc="30" dirty="0">
                <a:cs typeface="Franklin Gothic Book"/>
              </a:rPr>
              <a:t> S2. </a:t>
            </a:r>
            <a:r>
              <a:rPr lang="de-CH" sz="1200" b="1" dirty="0"/>
              <a:t>Size </a:t>
            </a:r>
            <a:r>
              <a:rPr lang="de-CH" sz="1200" b="1" dirty="0" err="1"/>
              <a:t>exclusion</a:t>
            </a:r>
            <a:r>
              <a:rPr lang="de-CH" sz="1200" b="1" dirty="0"/>
              <a:t> </a:t>
            </a:r>
            <a:r>
              <a:rPr lang="de-CH" sz="1200" b="1" dirty="0" err="1"/>
              <a:t>chromatography</a:t>
            </a:r>
            <a:r>
              <a:rPr lang="de-CH" sz="1200" b="1" dirty="0"/>
              <a:t> (SEC) and SDS-PAGE </a:t>
            </a:r>
            <a:r>
              <a:rPr lang="de-CH" sz="1200" b="1" dirty="0" err="1"/>
              <a:t>analysis</a:t>
            </a:r>
            <a:r>
              <a:rPr lang="de-CH" sz="1200" b="1" dirty="0"/>
              <a:t> </a:t>
            </a:r>
            <a:r>
              <a:rPr lang="de-CH" sz="1200" b="1" dirty="0" err="1"/>
              <a:t>of</a:t>
            </a:r>
            <a:r>
              <a:rPr lang="de-CH" sz="1200" b="1" dirty="0"/>
              <a:t> </a:t>
            </a:r>
            <a:r>
              <a:rPr lang="de-CH" sz="1200" b="1" kern="1000" spc="30" dirty="0">
                <a:cs typeface="Franklin Gothic Book"/>
              </a:rPr>
              <a:t>DARPin-F5-BoNT/A1 </a:t>
            </a:r>
            <a:r>
              <a:rPr lang="de-CH" sz="1200" b="1" kern="1000" spc="30" dirty="0" err="1">
                <a:cs typeface="Franklin Gothic Book"/>
              </a:rPr>
              <a:t>complex</a:t>
            </a:r>
            <a:r>
              <a:rPr lang="de-CH" sz="1200" kern="1000" spc="30" dirty="0">
                <a:cs typeface="Franklin Gothic Book"/>
              </a:rPr>
              <a:t>. </a:t>
            </a:r>
            <a:r>
              <a:rPr lang="de-CH" sz="1200" dirty="0" err="1"/>
              <a:t>BoNT</a:t>
            </a:r>
            <a:r>
              <a:rPr lang="de-CH" sz="1200" dirty="0"/>
              <a:t>/A1 (</a:t>
            </a:r>
            <a:r>
              <a:rPr lang="de-CH" sz="1200" dirty="0" err="1"/>
              <a:t>blue</a:t>
            </a:r>
            <a:r>
              <a:rPr lang="de-CH" sz="1200" dirty="0"/>
              <a:t> trace), DARPin-F5-BoNT/A1 (</a:t>
            </a:r>
            <a:r>
              <a:rPr lang="de-CH" sz="1200" dirty="0" err="1"/>
              <a:t>red</a:t>
            </a:r>
            <a:r>
              <a:rPr lang="de-CH" sz="1200" dirty="0"/>
              <a:t> trace). SEC </a:t>
            </a:r>
            <a:r>
              <a:rPr lang="de-CH" sz="1200" dirty="0" err="1"/>
              <a:t>analysis</a:t>
            </a:r>
            <a:r>
              <a:rPr lang="de-CH" sz="1200" dirty="0"/>
              <a:t> was </a:t>
            </a:r>
            <a:r>
              <a:rPr lang="de-CH" sz="1200" dirty="0" err="1"/>
              <a:t>performed</a:t>
            </a:r>
            <a:r>
              <a:rPr lang="de-CH" sz="1200" dirty="0"/>
              <a:t> </a:t>
            </a:r>
            <a:r>
              <a:rPr lang="de-CH" sz="1200" dirty="0" err="1"/>
              <a:t>with</a:t>
            </a:r>
            <a:r>
              <a:rPr lang="de-CH" sz="1200" dirty="0"/>
              <a:t> a </a:t>
            </a:r>
            <a:r>
              <a:rPr lang="de-CH" sz="1200" dirty="0" err="1"/>
              <a:t>Superdex</a:t>
            </a:r>
            <a:r>
              <a:rPr lang="de-CH" sz="1200" dirty="0"/>
              <a:t> 75 10/300 </a:t>
            </a:r>
            <a:r>
              <a:rPr lang="de-CH" sz="1200" dirty="0" err="1"/>
              <a:t>column</a:t>
            </a:r>
            <a:r>
              <a:rPr lang="de-CH" sz="1200" dirty="0"/>
              <a:t> (GE </a:t>
            </a:r>
            <a:r>
              <a:rPr lang="de-CH" sz="1200" dirty="0" err="1"/>
              <a:t>Healthcare</a:t>
            </a:r>
            <a:r>
              <a:rPr lang="de-CH" sz="1200" dirty="0"/>
              <a:t>) in 20 </a:t>
            </a:r>
            <a:r>
              <a:rPr lang="de-CH" sz="1200" dirty="0" err="1"/>
              <a:t>mM</a:t>
            </a:r>
            <a:r>
              <a:rPr lang="de-CH" sz="1200" dirty="0"/>
              <a:t> </a:t>
            </a:r>
            <a:r>
              <a:rPr lang="de-CH" sz="1200" dirty="0" err="1"/>
              <a:t>Tris</a:t>
            </a:r>
            <a:r>
              <a:rPr lang="de-CH" sz="1200" dirty="0"/>
              <a:t>-HCl pH 7.4, 100 </a:t>
            </a:r>
            <a:r>
              <a:rPr lang="de-CH" sz="1200" dirty="0" err="1"/>
              <a:t>mM</a:t>
            </a:r>
            <a:r>
              <a:rPr lang="de-CH" sz="1200" dirty="0"/>
              <a:t> NaCl (</a:t>
            </a:r>
            <a:r>
              <a:rPr lang="de-CH" sz="1200" dirty="0" err="1"/>
              <a:t>or</a:t>
            </a:r>
            <a:r>
              <a:rPr lang="de-CH" sz="1200" dirty="0"/>
              <a:t> in 20 </a:t>
            </a:r>
            <a:r>
              <a:rPr lang="de-CH" sz="1200" dirty="0" err="1"/>
              <a:t>mM</a:t>
            </a:r>
            <a:r>
              <a:rPr lang="de-CH" sz="1200" dirty="0"/>
              <a:t> Sodium Acetate pH 5.2, 100 </a:t>
            </a:r>
            <a:r>
              <a:rPr lang="de-CH" sz="1200" dirty="0" err="1"/>
              <a:t>mM</a:t>
            </a:r>
            <a:r>
              <a:rPr lang="de-CH" sz="1200" dirty="0"/>
              <a:t> NaCl) and </a:t>
            </a:r>
            <a:r>
              <a:rPr lang="de-CH" sz="1200" dirty="0" err="1"/>
              <a:t>fractions</a:t>
            </a:r>
            <a:r>
              <a:rPr lang="de-CH" sz="1200" dirty="0"/>
              <a:t> </a:t>
            </a:r>
            <a:r>
              <a:rPr lang="de-CH" sz="1200" dirty="0" err="1"/>
              <a:t>from</a:t>
            </a:r>
            <a:r>
              <a:rPr lang="de-CH" sz="1200" dirty="0"/>
              <a:t> </a:t>
            </a:r>
            <a:r>
              <a:rPr lang="de-CH" sz="1200" dirty="0" err="1"/>
              <a:t>respective</a:t>
            </a:r>
            <a:r>
              <a:rPr lang="de-CH" sz="1200" dirty="0"/>
              <a:t> </a:t>
            </a:r>
            <a:r>
              <a:rPr lang="de-CH" sz="1200" dirty="0" err="1"/>
              <a:t>peaks</a:t>
            </a:r>
            <a:r>
              <a:rPr lang="de-CH" sz="1200" dirty="0"/>
              <a:t> </a:t>
            </a:r>
            <a:r>
              <a:rPr lang="de-CH" sz="1200" dirty="0" err="1"/>
              <a:t>were</a:t>
            </a:r>
            <a:r>
              <a:rPr lang="de-CH" sz="1200" dirty="0"/>
              <a:t> </a:t>
            </a:r>
            <a:r>
              <a:rPr lang="de-CH" sz="1200" dirty="0" err="1"/>
              <a:t>analyzed</a:t>
            </a:r>
            <a:r>
              <a:rPr lang="de-CH" sz="1200" dirty="0"/>
              <a:t> on a </a:t>
            </a:r>
            <a:r>
              <a:rPr lang="de-CH" sz="1200" dirty="0" err="1"/>
              <a:t>gradient</a:t>
            </a:r>
            <a:r>
              <a:rPr lang="de-CH" sz="1200" dirty="0"/>
              <a:t> SDS-PAGE gel (</a:t>
            </a:r>
            <a:r>
              <a:rPr lang="de-CH" sz="1200" dirty="0" err="1"/>
              <a:t>BioRad</a:t>
            </a:r>
            <a:r>
              <a:rPr lang="de-CH" sz="1200" dirty="0"/>
              <a:t>). </a:t>
            </a:r>
            <a:r>
              <a:rPr lang="de-CH" sz="1200" dirty="0" err="1"/>
              <a:t>Left</a:t>
            </a:r>
            <a:r>
              <a:rPr lang="de-CH" sz="1200" dirty="0"/>
              <a:t> </a:t>
            </a:r>
            <a:r>
              <a:rPr lang="de-CH" sz="1200" dirty="0" err="1"/>
              <a:t>side</a:t>
            </a:r>
            <a:r>
              <a:rPr lang="de-CH" sz="1200" dirty="0"/>
              <a:t> gel </a:t>
            </a:r>
            <a:r>
              <a:rPr lang="de-CH" sz="1200" dirty="0" err="1"/>
              <a:t>fraction</a:t>
            </a:r>
            <a:r>
              <a:rPr lang="de-CH" sz="1200" dirty="0"/>
              <a:t> </a:t>
            </a:r>
            <a:r>
              <a:rPr lang="de-CH" sz="1200" dirty="0" err="1"/>
              <a:t>from</a:t>
            </a:r>
            <a:r>
              <a:rPr lang="de-CH" sz="1200" dirty="0"/>
              <a:t> </a:t>
            </a:r>
            <a:r>
              <a:rPr lang="de-CH" sz="1200" dirty="0" err="1"/>
              <a:t>peak</a:t>
            </a:r>
            <a:r>
              <a:rPr lang="de-CH" sz="1200" dirty="0"/>
              <a:t> </a:t>
            </a:r>
            <a:r>
              <a:rPr lang="de-CH" sz="1200" dirty="0" err="1"/>
              <a:t>complex</a:t>
            </a:r>
            <a:r>
              <a:rPr lang="de-CH" sz="1200" dirty="0"/>
              <a:t> DARPin-F5-BoNT/A1 at pH 7.4, </a:t>
            </a:r>
            <a:r>
              <a:rPr lang="de-CH" sz="1200" dirty="0" err="1"/>
              <a:t>middle</a:t>
            </a:r>
            <a:r>
              <a:rPr lang="de-CH" sz="1200" dirty="0"/>
              <a:t> gel </a:t>
            </a:r>
            <a:r>
              <a:rPr lang="de-CH" sz="1200" dirty="0" err="1"/>
              <a:t>BoNT</a:t>
            </a:r>
            <a:r>
              <a:rPr lang="de-CH" sz="1200" dirty="0"/>
              <a:t>/A1 </a:t>
            </a:r>
            <a:r>
              <a:rPr lang="de-CH" sz="1200" dirty="0" err="1"/>
              <a:t>alone</a:t>
            </a:r>
            <a:r>
              <a:rPr lang="de-CH" sz="1200" dirty="0"/>
              <a:t>, </a:t>
            </a:r>
            <a:r>
              <a:rPr lang="de-CH" sz="1200" dirty="0" err="1"/>
              <a:t>right</a:t>
            </a:r>
            <a:r>
              <a:rPr lang="de-CH" sz="1200" dirty="0"/>
              <a:t> </a:t>
            </a:r>
            <a:r>
              <a:rPr lang="de-CH" sz="1200" dirty="0" err="1"/>
              <a:t>side</a:t>
            </a:r>
            <a:r>
              <a:rPr lang="de-CH" sz="1200" dirty="0"/>
              <a:t> gel </a:t>
            </a:r>
            <a:r>
              <a:rPr lang="de-CH" sz="1200" dirty="0" err="1"/>
              <a:t>fraction</a:t>
            </a:r>
            <a:r>
              <a:rPr lang="de-CH" sz="1200" dirty="0"/>
              <a:t> </a:t>
            </a:r>
            <a:r>
              <a:rPr lang="de-CH" sz="1200" dirty="0" err="1"/>
              <a:t>from</a:t>
            </a:r>
            <a:r>
              <a:rPr lang="de-CH" sz="1200" dirty="0"/>
              <a:t> </a:t>
            </a:r>
            <a:r>
              <a:rPr lang="de-CH" sz="1200" dirty="0" err="1"/>
              <a:t>peak</a:t>
            </a:r>
            <a:r>
              <a:rPr lang="de-CH" sz="1200" dirty="0"/>
              <a:t> </a:t>
            </a:r>
            <a:r>
              <a:rPr lang="de-CH" sz="1200" dirty="0" err="1"/>
              <a:t>complex</a:t>
            </a:r>
            <a:r>
              <a:rPr lang="de-CH" sz="1200" dirty="0"/>
              <a:t> DARPin-F5-BoNT/A1 at pH 5.2.</a:t>
            </a:r>
            <a:endParaRPr lang="de-CH" sz="800" b="1" kern="1000" spc="30" dirty="0">
              <a:latin typeface="+mn-lt"/>
              <a:cs typeface="Franklin Gothic Book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A46F6B-5E3F-DE6F-4154-99ACCA3723A1}"/>
              </a:ext>
            </a:extLst>
          </p:cNvPr>
          <p:cNvSpPr txBox="1"/>
          <p:nvPr/>
        </p:nvSpPr>
        <p:spPr>
          <a:xfrm>
            <a:off x="5029259" y="4318050"/>
            <a:ext cx="1471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1000" b="1" dirty="0" err="1"/>
              <a:t>Elution</a:t>
            </a:r>
            <a:r>
              <a:rPr lang="de-CH" sz="1000" b="1" dirty="0"/>
              <a:t> </a:t>
            </a:r>
            <a:r>
              <a:rPr lang="de-CH" sz="1000" b="1" dirty="0" err="1"/>
              <a:t>volume</a:t>
            </a:r>
            <a:r>
              <a:rPr lang="de-CH" sz="1000" b="1" dirty="0"/>
              <a:t> (ml)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BC975B-53AF-21A1-21EF-7A3DCFDC3F14}"/>
              </a:ext>
            </a:extLst>
          </p:cNvPr>
          <p:cNvSpPr txBox="1"/>
          <p:nvPr/>
        </p:nvSpPr>
        <p:spPr>
          <a:xfrm rot="16200000">
            <a:off x="2413065" y="3056770"/>
            <a:ext cx="1471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1000" b="1" dirty="0" err="1"/>
              <a:t>Abs</a:t>
            </a:r>
            <a:r>
              <a:rPr lang="de-CH" sz="1000" b="1" dirty="0"/>
              <a:t> 280 </a:t>
            </a:r>
            <a:r>
              <a:rPr lang="de-CH" sz="1000" b="1" dirty="0" err="1"/>
              <a:t>nm</a:t>
            </a:r>
            <a:r>
              <a:rPr lang="de-CH" sz="1000" b="1" dirty="0"/>
              <a:t> (</a:t>
            </a:r>
            <a:r>
              <a:rPr lang="de-CH" sz="1000" b="1" dirty="0" err="1"/>
              <a:t>a.u</a:t>
            </a:r>
            <a:r>
              <a:rPr lang="de-CH" sz="1000" b="1" dirty="0"/>
              <a:t>.)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D60EF44-5461-51B1-3B0C-088CDD51C6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90" t="10606" r="80529" b="6521"/>
          <a:stretch/>
        </p:blipFill>
        <p:spPr>
          <a:xfrm>
            <a:off x="7369483" y="1851048"/>
            <a:ext cx="264053" cy="2157176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55F46EFD-BA59-9CBB-F605-D242C516F2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86" t="27294" r="19006" b="21943"/>
          <a:stretch/>
        </p:blipFill>
        <p:spPr>
          <a:xfrm flipH="1">
            <a:off x="7854400" y="1851048"/>
            <a:ext cx="264052" cy="2157176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06588A3E-24E3-24AD-495E-F13F36A3C7EB}"/>
              </a:ext>
            </a:extLst>
          </p:cNvPr>
          <p:cNvSpPr txBox="1"/>
          <p:nvPr/>
        </p:nvSpPr>
        <p:spPr>
          <a:xfrm>
            <a:off x="7177102" y="1515669"/>
            <a:ext cx="677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800" b="1" dirty="0">
                <a:solidFill>
                  <a:srgbClr val="FF0000"/>
                </a:solidFill>
              </a:rPr>
              <a:t>DARPin-F5-</a:t>
            </a:r>
          </a:p>
          <a:p>
            <a:r>
              <a:rPr lang="de-CH" sz="800" b="1" dirty="0" err="1">
                <a:solidFill>
                  <a:srgbClr val="FF0000"/>
                </a:solidFill>
              </a:rPr>
              <a:t>BoNT</a:t>
            </a:r>
            <a:r>
              <a:rPr lang="de-CH" sz="800" b="1" dirty="0">
                <a:solidFill>
                  <a:srgbClr val="FF0000"/>
                </a:solidFill>
              </a:rPr>
              <a:t>/A1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B6C78A9C-9603-0A45-B1D0-2FF812DC0948}"/>
              </a:ext>
            </a:extLst>
          </p:cNvPr>
          <p:cNvSpPr txBox="1"/>
          <p:nvPr/>
        </p:nvSpPr>
        <p:spPr>
          <a:xfrm>
            <a:off x="7723614" y="1636662"/>
            <a:ext cx="1151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800" b="1" dirty="0" err="1">
                <a:solidFill>
                  <a:srgbClr val="0070C0"/>
                </a:solidFill>
              </a:rPr>
              <a:t>BoNT</a:t>
            </a:r>
            <a:r>
              <a:rPr lang="de-CH" sz="800" b="1" dirty="0">
                <a:solidFill>
                  <a:srgbClr val="0070C0"/>
                </a:solidFill>
              </a:rPr>
              <a:t>/A1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881ABD-EF86-2686-36DE-EC442AA9FF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59" t="42929" r="47915" b="8310"/>
          <a:stretch/>
        </p:blipFill>
        <p:spPr>
          <a:xfrm>
            <a:off x="8310834" y="1851048"/>
            <a:ext cx="243222" cy="2157176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7D592910-3FC2-6F01-198D-CAA01BB79207}"/>
              </a:ext>
            </a:extLst>
          </p:cNvPr>
          <p:cNvSpPr txBox="1"/>
          <p:nvPr/>
        </p:nvSpPr>
        <p:spPr>
          <a:xfrm>
            <a:off x="8208531" y="1514611"/>
            <a:ext cx="1009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800" b="1" dirty="0">
                <a:solidFill>
                  <a:srgbClr val="FF0000"/>
                </a:solidFill>
              </a:rPr>
              <a:t>DARPin-F5-</a:t>
            </a:r>
          </a:p>
          <a:p>
            <a:r>
              <a:rPr lang="de-CH" sz="800" b="1" dirty="0" err="1">
                <a:solidFill>
                  <a:srgbClr val="FF0000"/>
                </a:solidFill>
              </a:rPr>
              <a:t>BoNT</a:t>
            </a:r>
            <a:r>
              <a:rPr lang="de-CH" sz="800" b="1" dirty="0">
                <a:solidFill>
                  <a:srgbClr val="FF0000"/>
                </a:solidFill>
              </a:rPr>
              <a:t>/A1 at pH 5.2</a:t>
            </a:r>
          </a:p>
        </p:txBody>
      </p:sp>
    </p:spTree>
    <p:extLst>
      <p:ext uri="{BB962C8B-B14F-4D97-AF65-F5344CB8AC3E}">
        <p14:creationId xmlns:p14="http://schemas.microsoft.com/office/powerpoint/2010/main" val="2908856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o 20">
            <a:extLst>
              <a:ext uri="{FF2B5EF4-FFF2-40B4-BE49-F238E27FC236}">
                <a16:creationId xmlns:a16="http://schemas.microsoft.com/office/drawing/2014/main" id="{D0AA58FC-DC30-3574-26D1-F36D6862EB46}"/>
              </a:ext>
            </a:extLst>
          </p:cNvPr>
          <p:cNvGrpSpPr/>
          <p:nvPr/>
        </p:nvGrpSpPr>
        <p:grpSpPr>
          <a:xfrm>
            <a:off x="3716286" y="1587317"/>
            <a:ext cx="4759428" cy="2480784"/>
            <a:chOff x="736700" y="2251953"/>
            <a:chExt cx="3947214" cy="1865788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22101F43-6E0C-9E78-22A6-6CA7D3B2DF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8" t="24630" r="5209" b="1904"/>
            <a:stretch/>
          </p:blipFill>
          <p:spPr>
            <a:xfrm>
              <a:off x="736700" y="2251953"/>
              <a:ext cx="3947214" cy="1865788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312274D8-595F-6DF6-39FA-7842C40B7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48" t="12482" r="41436" b="84097"/>
            <a:stretch/>
          </p:blipFill>
          <p:spPr>
            <a:xfrm>
              <a:off x="3729711" y="2415959"/>
              <a:ext cx="886691" cy="147780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5B18D669-E0D7-9627-3220-4F2A22DC40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0" t="15849" r="78866" b="81105"/>
            <a:stretch/>
          </p:blipFill>
          <p:spPr>
            <a:xfrm>
              <a:off x="3798984" y="2563739"/>
              <a:ext cx="817418" cy="131619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09B86771-49FC-93C5-9801-D924C8F609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48" t="16009" r="41436" b="80944"/>
            <a:stretch/>
          </p:blipFill>
          <p:spPr>
            <a:xfrm>
              <a:off x="3729710" y="2749620"/>
              <a:ext cx="886691" cy="131619"/>
            </a:xfrm>
            <a:prstGeom prst="rect">
              <a:avLst/>
            </a:prstGeom>
          </p:spPr>
        </p:pic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DEF3789-24FA-0226-C85D-1F8088140424}"/>
              </a:ext>
            </a:extLst>
          </p:cNvPr>
          <p:cNvSpPr txBox="1"/>
          <p:nvPr/>
        </p:nvSpPr>
        <p:spPr>
          <a:xfrm>
            <a:off x="797668" y="4768491"/>
            <a:ext cx="106517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ea typeface="Calibri" panose="020F0502020204030204" pitchFamily="34" charset="0"/>
              </a:rPr>
              <a:t>Supplementary Figure S3. B</a:t>
            </a:r>
            <a:r>
              <a:rPr lang="en-US" sz="1200" b="1" dirty="0">
                <a:effectLst/>
                <a:ea typeface="Calibri" panose="020F0502020204030204" pitchFamily="34" charset="0"/>
              </a:rPr>
              <a:t>inding affinity and kinetic parameters of the interaction of DARPin18 with LC/A3</a:t>
            </a:r>
            <a:r>
              <a:rPr lang="en-US" sz="1200" dirty="0">
                <a:effectLst/>
                <a:ea typeface="Calibri" panose="020F0502020204030204" pitchFamily="34" charset="0"/>
              </a:rPr>
              <a:t>. </a:t>
            </a:r>
          </a:p>
          <a:p>
            <a:pPr algn="just"/>
            <a:r>
              <a:rPr lang="en-US" sz="1200" b="0" i="0" dirty="0">
                <a:effectLst/>
              </a:rPr>
              <a:t>SPR analysis of DARPin-F5 binding to the LC/A3, performed on the Nicoya </a:t>
            </a:r>
            <a:r>
              <a:rPr lang="en-US" sz="1200" b="0" i="0" dirty="0" err="1">
                <a:effectLst/>
              </a:rPr>
              <a:t>OpenSPR</a:t>
            </a:r>
            <a:r>
              <a:rPr lang="en-US" sz="1200" b="0" i="0" dirty="0">
                <a:effectLst/>
              </a:rPr>
              <a:t>™; overlaid with a fit of 1:1 binding model (black line). </a:t>
            </a:r>
            <a:r>
              <a:rPr lang="en-US" sz="1200" dirty="0"/>
              <a:t>Increasing DARPin-F5 concentrations ranging from 1 to 5 µM were applied. The </a:t>
            </a:r>
            <a:r>
              <a:rPr lang="en-US" sz="1200" dirty="0" err="1"/>
              <a:t>Kd</a:t>
            </a:r>
            <a:r>
              <a:rPr lang="en-US" sz="1200" dirty="0"/>
              <a:t> value of </a:t>
            </a:r>
            <a:r>
              <a:rPr lang="it-IT" sz="1200" b="0" dirty="0"/>
              <a:t>1.68</a:t>
            </a:r>
            <a:r>
              <a:rPr lang="it-IT" sz="1200" b="0" baseline="0" dirty="0"/>
              <a:t> </a:t>
            </a:r>
            <a:r>
              <a:rPr lang="it-IT" sz="1200" b="0" i="0" dirty="0">
                <a:effectLst/>
              </a:rPr>
              <a:t>± 0.58 </a:t>
            </a:r>
            <a:r>
              <a:rPr lang="it-IT" sz="1200" dirty="0"/>
              <a:t>µ</a:t>
            </a:r>
            <a:r>
              <a:rPr lang="it-IT" sz="1200" b="0" i="0" dirty="0">
                <a:effectLst/>
              </a:rPr>
              <a:t>M va</a:t>
            </a:r>
            <a:r>
              <a:rPr lang="en-US" sz="1200" dirty="0" err="1"/>
              <a:t>lue</a:t>
            </a:r>
            <a:r>
              <a:rPr lang="en-US" sz="1200" dirty="0"/>
              <a:t> was calculated from the raw data using the </a:t>
            </a:r>
            <a:r>
              <a:rPr lang="en-US" sz="1200" dirty="0" err="1">
                <a:effectLst/>
                <a:ea typeface="Calibri" panose="020F0502020204030204" pitchFamily="34" charset="0"/>
              </a:rPr>
              <a:t>TraceDrawer</a:t>
            </a:r>
            <a:r>
              <a:rPr lang="en-US" sz="1200" dirty="0">
                <a:effectLst/>
                <a:ea typeface="Calibri" panose="020F0502020204030204" pitchFamily="34" charset="0"/>
              </a:rPr>
              <a:t> Software (</a:t>
            </a:r>
            <a:r>
              <a:rPr lang="en-US" sz="1200" b="0" i="0" dirty="0">
                <a:effectLst/>
              </a:rPr>
              <a:t>Ridgeview Instruments AB</a:t>
            </a:r>
            <a:r>
              <a:rPr lang="en-US" sz="1200" dirty="0">
                <a:effectLst/>
                <a:ea typeface="Calibri" panose="020F0502020204030204" pitchFamily="34" charset="0"/>
              </a:rPr>
              <a:t>)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45597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A2E96EE6-0A03-4395-A95B-F32E05A3C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815767"/>
              </p:ext>
            </p:extLst>
          </p:nvPr>
        </p:nvGraphicFramePr>
        <p:xfrm>
          <a:off x="4499448" y="583225"/>
          <a:ext cx="3193104" cy="5532121"/>
        </p:xfrm>
        <a:graphic>
          <a:graphicData uri="http://schemas.openxmlformats.org/drawingml/2006/table">
            <a:tbl>
              <a:tblPr firstRow="1" firstCol="1" bandRow="1"/>
              <a:tblGrid>
                <a:gridCol w="1440160">
                  <a:extLst>
                    <a:ext uri="{9D8B030D-6E8A-4147-A177-3AD203B41FA5}">
                      <a16:colId xmlns:a16="http://schemas.microsoft.com/office/drawing/2014/main" val="1651183278"/>
                    </a:ext>
                  </a:extLst>
                </a:gridCol>
                <a:gridCol w="1752944">
                  <a:extLst>
                    <a:ext uri="{9D8B030D-6E8A-4147-A177-3AD203B41FA5}">
                      <a16:colId xmlns:a16="http://schemas.microsoft.com/office/drawing/2014/main" val="1930534650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Data collection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16456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Resolution range (Å)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49.19 - 2.55 (2.62 - 2.55)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19627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Space group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49663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Polypeptide chains/AU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274985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Unit cell parameters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19792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a, b, c (Å)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59.56, 59.63, 102.18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122206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α, β, γ (°)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74.976 89.904 73.154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49251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Observed reflections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147652 (10839)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09990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Unique reflections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39460 (2962)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99427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Multiplicity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3.7 (3.8)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48898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Completeness 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93.4 (94.2)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76529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Mean I/sigma(I)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4.49 (1.17)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23436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CC(1/2)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0.976 (0.452)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93441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Wilson B-factor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47.03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1348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77894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Refinement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06028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Resolution range (Å)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49.19 - 2.7 (2.797 - 2.7)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51562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100" baseline="-250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work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26.99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27810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100" baseline="-250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free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30.77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4315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Protein atoms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8840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51149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rmsd of bond lengths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0.003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7352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rmsd of bond angles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0.555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26014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Average </a:t>
                      </a:r>
                      <a:r>
                        <a:rPr lang="en-US" sz="1100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-factor (Å</a:t>
                      </a:r>
                      <a:r>
                        <a:rPr lang="en-US" sz="1100" baseline="300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47.91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74830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Ramachandran plot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0351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Favored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97.27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02565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Allowed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2.73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088930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Outliers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14704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37759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Crystallization condition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0.1 M HEPES pH 7.5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28 % w/v 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Jeffamine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ED-2003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503658"/>
                  </a:ext>
                </a:extLst>
              </a:tr>
              <a:tr h="167641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692" marR="656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499560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AA237524-0C84-472C-9F44-A786848AF6D5}"/>
              </a:ext>
            </a:extLst>
          </p:cNvPr>
          <p:cNvSpPr txBox="1"/>
          <p:nvPr/>
        </p:nvSpPr>
        <p:spPr>
          <a:xfrm>
            <a:off x="3517980" y="6313158"/>
            <a:ext cx="80354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ea typeface="MS Mincho" panose="02020609040205080304" pitchFamily="49" charset="-128"/>
                <a:cs typeface="Arial" panose="020B0604020202020204" pitchFamily="34" charset="0"/>
              </a:rPr>
              <a:t>Supplementary Table S1</a:t>
            </a:r>
            <a:r>
              <a:rPr lang="en-US" sz="1200" dirty="0">
                <a:ea typeface="MS Mincho" panose="02020609040205080304" pitchFamily="49" charset="-128"/>
                <a:cs typeface="Arial" panose="020B0604020202020204" pitchFamily="34" charset="0"/>
              </a:rPr>
              <a:t>. Values in parentheses refer to the outermost resolution shell.</a:t>
            </a:r>
            <a:endParaRPr lang="en-US" sz="1200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2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059A5328-601C-CE9D-F751-71372E0F8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245266"/>
              </p:ext>
            </p:extLst>
          </p:nvPr>
        </p:nvGraphicFramePr>
        <p:xfrm>
          <a:off x="871606" y="889162"/>
          <a:ext cx="643666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097">
                  <a:extLst>
                    <a:ext uri="{9D8B030D-6E8A-4147-A177-3AD203B41FA5}">
                      <a16:colId xmlns:a16="http://schemas.microsoft.com/office/drawing/2014/main" val="3511380783"/>
                    </a:ext>
                  </a:extLst>
                </a:gridCol>
                <a:gridCol w="1366788">
                  <a:extLst>
                    <a:ext uri="{9D8B030D-6E8A-4147-A177-3AD203B41FA5}">
                      <a16:colId xmlns:a16="http://schemas.microsoft.com/office/drawing/2014/main" val="4094459951"/>
                    </a:ext>
                  </a:extLst>
                </a:gridCol>
                <a:gridCol w="2737781">
                  <a:extLst>
                    <a:ext uri="{9D8B030D-6E8A-4147-A177-3AD203B41FA5}">
                      <a16:colId xmlns:a16="http://schemas.microsoft.com/office/drawing/2014/main" val="640422342"/>
                    </a:ext>
                  </a:extLst>
                </a:gridCol>
              </a:tblGrid>
              <a:tr h="121632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Residue 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LC</a:t>
                      </a:r>
                      <a:r>
                        <a:rPr lang="it-IT" sz="1400" b="1" cap="none" spc="0" dirty="0">
                          <a:ln w="0"/>
                          <a:solidFill>
                            <a:schemeClr val="tx1"/>
                          </a:solidFill>
                          <a:effectLst/>
                        </a:rPr>
                        <a:t>/A1 chain A)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err="1">
                          <a:solidFill>
                            <a:schemeClr val="tx1"/>
                          </a:solidFill>
                        </a:rPr>
                        <a:t>Distance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Å)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Residue 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DARPin-F5</a:t>
                      </a:r>
                      <a:r>
                        <a:rPr lang="it-IT" sz="1400" b="1" cap="none" spc="0" dirty="0">
                          <a:ln w="0"/>
                          <a:solidFill>
                            <a:schemeClr val="tx1"/>
                          </a:solidFill>
                          <a:effectLst/>
                        </a:rPr>
                        <a:t> chain C)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it-IT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42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 171 [O]</a:t>
                      </a:r>
                      <a:endParaRPr lang="it-IT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Arg 25 </a:t>
                      </a: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[NE]</a:t>
                      </a:r>
                    </a:p>
                    <a:p>
                      <a:pPr algn="ctr"/>
                      <a:endParaRPr lang="it-I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963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 171 [OE1]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Tyr</a:t>
                      </a:r>
                      <a:r>
                        <a:rPr lang="it-I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50 </a:t>
                      </a: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[OH]</a:t>
                      </a:r>
                    </a:p>
                    <a:p>
                      <a:pPr algn="ctr"/>
                      <a:endParaRPr lang="it-I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64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 171 [OE2]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Lys 91 </a:t>
                      </a: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[NZ]</a:t>
                      </a:r>
                    </a:p>
                    <a:p>
                      <a:pPr algn="ctr"/>
                      <a:endParaRPr lang="it-I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69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Lys 128 [NZ]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 124 [O]</a:t>
                      </a:r>
                    </a:p>
                    <a:p>
                      <a:pPr algn="ctr"/>
                      <a:endParaRPr lang="it-I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411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 131 [OD1]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Trp 113 [NE1]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67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 131 [OD1]</a:t>
                      </a:r>
                    </a:p>
                    <a:p>
                      <a:pPr algn="ctr"/>
                      <a:endParaRPr lang="it-I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</a:p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Arg 116 [NH1]</a:t>
                      </a:r>
                    </a:p>
                    <a:p>
                      <a:pPr algn="ctr"/>
                      <a:endParaRPr lang="it-IT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086717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240B09-41E7-79DF-AAF6-D829B994D324}"/>
              </a:ext>
            </a:extLst>
          </p:cNvPr>
          <p:cNvSpPr txBox="1"/>
          <p:nvPr/>
        </p:nvSpPr>
        <p:spPr>
          <a:xfrm>
            <a:off x="669925" y="4953001"/>
            <a:ext cx="7635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ea typeface="MS Mincho" panose="02020609040205080304" pitchFamily="49" charset="-128"/>
                <a:cs typeface="Arial" panose="020B0604020202020204" pitchFamily="34" charset="0"/>
              </a:rPr>
              <a:t>Supplementary Table S2. </a:t>
            </a:r>
            <a:r>
              <a:rPr lang="en-US" sz="1200" dirty="0">
                <a:ea typeface="Calibri" panose="020F0502020204030204" pitchFamily="34" charset="0"/>
                <a:cs typeface="Calibri" panose="020F0502020204030204" pitchFamily="34" charset="0"/>
              </a:rPr>
              <a:t>Table summarizing interacting residues of the interface between chain A and chain C.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64664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11">
            <a:extLst>
              <a:ext uri="{FF2B5EF4-FFF2-40B4-BE49-F238E27FC236}">
                <a16:creationId xmlns:a16="http://schemas.microsoft.com/office/drawing/2014/main" id="{DD5AEFF8-2B80-F569-1E44-4B8232493B58}"/>
              </a:ext>
            </a:extLst>
          </p:cNvPr>
          <p:cNvCxnSpPr/>
          <p:nvPr/>
        </p:nvCxnSpPr>
        <p:spPr bwMode="auto">
          <a:xfrm>
            <a:off x="9840699" y="4754086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13">
            <a:extLst>
              <a:ext uri="{FF2B5EF4-FFF2-40B4-BE49-F238E27FC236}">
                <a16:creationId xmlns:a16="http://schemas.microsoft.com/office/drawing/2014/main" id="{0FC598A3-0DE1-B3C1-1D73-9659B693B745}"/>
              </a:ext>
            </a:extLst>
          </p:cNvPr>
          <p:cNvCxnSpPr/>
          <p:nvPr/>
        </p:nvCxnSpPr>
        <p:spPr bwMode="auto">
          <a:xfrm>
            <a:off x="9838847" y="4845521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13">
            <a:extLst>
              <a:ext uri="{FF2B5EF4-FFF2-40B4-BE49-F238E27FC236}">
                <a16:creationId xmlns:a16="http://schemas.microsoft.com/office/drawing/2014/main" id="{04C8F6E5-AA4B-D6A8-85D3-03F337CCB0D3}"/>
              </a:ext>
            </a:extLst>
          </p:cNvPr>
          <p:cNvCxnSpPr/>
          <p:nvPr/>
        </p:nvCxnSpPr>
        <p:spPr bwMode="auto">
          <a:xfrm>
            <a:off x="9835300" y="5234714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38BBC22-5374-2298-CCE7-842FE0EFB843}"/>
              </a:ext>
            </a:extLst>
          </p:cNvPr>
          <p:cNvSpPr txBox="1"/>
          <p:nvPr/>
        </p:nvSpPr>
        <p:spPr>
          <a:xfrm>
            <a:off x="10111596" y="3057883"/>
            <a:ext cx="12914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latin typeface="Arial" panose="020B0604020202020204" pitchFamily="34" charset="0"/>
                <a:cs typeface="Arial" panose="020B0604020202020204" pitchFamily="34" charset="0"/>
              </a:rPr>
              <a:t>HC/A1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2CB53F1-BC63-210D-510D-D1032964C2BF}"/>
              </a:ext>
            </a:extLst>
          </p:cNvPr>
          <p:cNvSpPr txBox="1"/>
          <p:nvPr/>
        </p:nvSpPr>
        <p:spPr>
          <a:xfrm>
            <a:off x="10111596" y="3537979"/>
            <a:ext cx="10914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latin typeface="Arial" panose="020B0604020202020204" pitchFamily="34" charset="0"/>
                <a:cs typeface="Arial" panose="020B0604020202020204" pitchFamily="34" charset="0"/>
              </a:rPr>
              <a:t>LC/A1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D7BD92E-8271-01AE-5AB9-36A38FDF3EA4}"/>
              </a:ext>
            </a:extLst>
          </p:cNvPr>
          <p:cNvSpPr txBox="1"/>
          <p:nvPr/>
        </p:nvSpPr>
        <p:spPr>
          <a:xfrm>
            <a:off x="10216797" y="4656858"/>
            <a:ext cx="1169461" cy="3600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Trx-SNAP25</a:t>
            </a:r>
          </a:p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Cleaved Trx-SNAP25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8B943B5-2F21-69B8-ABBB-AEFEED5AA25B}"/>
              </a:ext>
            </a:extLst>
          </p:cNvPr>
          <p:cNvSpPr txBox="1"/>
          <p:nvPr/>
        </p:nvSpPr>
        <p:spPr>
          <a:xfrm>
            <a:off x="10220318" y="5165792"/>
            <a:ext cx="1169461" cy="3600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solidFill>
                  <a:srgbClr val="0000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DARPin-F5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42418E4-8112-C4A9-0336-50237D91C0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62" t="29461" r="32917" b="24087"/>
          <a:stretch/>
        </p:blipFill>
        <p:spPr>
          <a:xfrm>
            <a:off x="7635437" y="2694859"/>
            <a:ext cx="2182779" cy="276953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C53CC6-8748-739E-ABBC-B3C2E6053F85}"/>
              </a:ext>
            </a:extLst>
          </p:cNvPr>
          <p:cNvCxnSpPr/>
          <p:nvPr/>
        </p:nvCxnSpPr>
        <p:spPr bwMode="auto">
          <a:xfrm>
            <a:off x="9825460" y="3663190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3">
            <a:extLst>
              <a:ext uri="{FF2B5EF4-FFF2-40B4-BE49-F238E27FC236}">
                <a16:creationId xmlns:a16="http://schemas.microsoft.com/office/drawing/2014/main" id="{81D882E9-23D7-3BF8-7862-1A4E8486595C}"/>
              </a:ext>
            </a:extLst>
          </p:cNvPr>
          <p:cNvCxnSpPr/>
          <p:nvPr/>
        </p:nvCxnSpPr>
        <p:spPr bwMode="auto">
          <a:xfrm>
            <a:off x="9820545" y="3169039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CAB5C6C-B51D-F5F7-27B5-B3BBF317481F}"/>
              </a:ext>
            </a:extLst>
          </p:cNvPr>
          <p:cNvSpPr txBox="1"/>
          <p:nvPr/>
        </p:nvSpPr>
        <p:spPr>
          <a:xfrm>
            <a:off x="6614224" y="2120761"/>
            <a:ext cx="1061884" cy="554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1" b="1" dirty="0" err="1">
                <a:latin typeface="Arial" panose="020B0604020202020204" pitchFamily="34" charset="0"/>
                <a:cs typeface="Arial" panose="020B0604020202020204" pitchFamily="34" charset="0"/>
              </a:rPr>
              <a:t>BoNT</a:t>
            </a:r>
            <a:r>
              <a:rPr lang="it-IT" sz="1001" b="1" dirty="0">
                <a:latin typeface="Arial" panose="020B0604020202020204" pitchFamily="34" charset="0"/>
                <a:cs typeface="Arial" panose="020B0604020202020204" pitchFamily="34" charset="0"/>
              </a:rPr>
              <a:t>/A1</a:t>
            </a:r>
          </a:p>
          <a:p>
            <a:r>
              <a:rPr lang="it-IT" sz="1001" b="1" dirty="0">
                <a:latin typeface="Arial" panose="020B0604020202020204" pitchFamily="34" charset="0"/>
                <a:cs typeface="Arial" panose="020B0604020202020204" pitchFamily="34" charset="0"/>
              </a:rPr>
              <a:t>Trx-SNAP25</a:t>
            </a:r>
          </a:p>
          <a:p>
            <a:r>
              <a:rPr lang="it-IT" sz="1001" b="1" dirty="0">
                <a:latin typeface="Arial" panose="020B0604020202020204" pitchFamily="34" charset="0"/>
                <a:cs typeface="Arial" panose="020B0604020202020204" pitchFamily="34" charset="0"/>
              </a:rPr>
              <a:t>DARPin-F5</a:t>
            </a:r>
          </a:p>
        </p:txBody>
      </p:sp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FEDC223E-B8A1-6128-5828-D13E6B33F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547452"/>
              </p:ext>
            </p:extLst>
          </p:nvPr>
        </p:nvGraphicFramePr>
        <p:xfrm>
          <a:off x="7819697" y="2094671"/>
          <a:ext cx="2076905" cy="588011"/>
        </p:xfrm>
        <a:graphic>
          <a:graphicData uri="http://schemas.openxmlformats.org/drawingml/2006/table">
            <a:tbl>
              <a:tblPr/>
              <a:tblGrid>
                <a:gridCol w="415381">
                  <a:extLst>
                    <a:ext uri="{9D8B030D-6E8A-4147-A177-3AD203B41FA5}">
                      <a16:colId xmlns:a16="http://schemas.microsoft.com/office/drawing/2014/main" val="954009762"/>
                    </a:ext>
                  </a:extLst>
                </a:gridCol>
                <a:gridCol w="415381">
                  <a:extLst>
                    <a:ext uri="{9D8B030D-6E8A-4147-A177-3AD203B41FA5}">
                      <a16:colId xmlns:a16="http://schemas.microsoft.com/office/drawing/2014/main" val="2132789373"/>
                    </a:ext>
                  </a:extLst>
                </a:gridCol>
                <a:gridCol w="415381">
                  <a:extLst>
                    <a:ext uri="{9D8B030D-6E8A-4147-A177-3AD203B41FA5}">
                      <a16:colId xmlns:a16="http://schemas.microsoft.com/office/drawing/2014/main" val="2558440760"/>
                    </a:ext>
                  </a:extLst>
                </a:gridCol>
                <a:gridCol w="415381">
                  <a:extLst>
                    <a:ext uri="{9D8B030D-6E8A-4147-A177-3AD203B41FA5}">
                      <a16:colId xmlns:a16="http://schemas.microsoft.com/office/drawing/2014/main" val="3030793102"/>
                    </a:ext>
                  </a:extLst>
                </a:gridCol>
                <a:gridCol w="415381">
                  <a:extLst>
                    <a:ext uri="{9D8B030D-6E8A-4147-A177-3AD203B41FA5}">
                      <a16:colId xmlns:a16="http://schemas.microsoft.com/office/drawing/2014/main" val="3147344124"/>
                    </a:ext>
                  </a:extLst>
                </a:gridCol>
              </a:tblGrid>
              <a:tr h="58801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282215"/>
                  </a:ext>
                </a:extLst>
              </a:tr>
            </a:tbl>
          </a:graphicData>
        </a:graphic>
      </p:graphicFrame>
      <p:grpSp>
        <p:nvGrpSpPr>
          <p:cNvPr id="18" name="Gruppo 17">
            <a:extLst>
              <a:ext uri="{FF2B5EF4-FFF2-40B4-BE49-F238E27FC236}">
                <a16:creationId xmlns:a16="http://schemas.microsoft.com/office/drawing/2014/main" id="{1F9BF992-FB61-149B-95B8-7BED9BDE8F50}"/>
              </a:ext>
            </a:extLst>
          </p:cNvPr>
          <p:cNvGrpSpPr/>
          <p:nvPr/>
        </p:nvGrpSpPr>
        <p:grpSpPr>
          <a:xfrm>
            <a:off x="7319077" y="3391374"/>
            <a:ext cx="492656" cy="1643880"/>
            <a:chOff x="8528328" y="2226533"/>
            <a:chExt cx="492656" cy="1326869"/>
          </a:xfrm>
        </p:grpSpPr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AB9285F6-9927-CF72-2068-FAC49714D9B5}"/>
                </a:ext>
              </a:extLst>
            </p:cNvPr>
            <p:cNvSpPr txBox="1"/>
            <p:nvPr/>
          </p:nvSpPr>
          <p:spPr>
            <a:xfrm>
              <a:off x="8528328" y="3367084"/>
              <a:ext cx="417590" cy="186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/>
                <a:t>18 -</a:t>
              </a:r>
            </a:p>
          </p:txBody>
        </p:sp>
        <p:grpSp>
          <p:nvGrpSpPr>
            <p:cNvPr id="20" name="Gruppo 19">
              <a:extLst>
                <a:ext uri="{FF2B5EF4-FFF2-40B4-BE49-F238E27FC236}">
                  <a16:creationId xmlns:a16="http://schemas.microsoft.com/office/drawing/2014/main" id="{9C405E60-13EC-842D-AEEA-A622A175D03D}"/>
                </a:ext>
              </a:extLst>
            </p:cNvPr>
            <p:cNvGrpSpPr/>
            <p:nvPr/>
          </p:nvGrpSpPr>
          <p:grpSpPr>
            <a:xfrm>
              <a:off x="8545024" y="2226533"/>
              <a:ext cx="475960" cy="1060502"/>
              <a:chOff x="8824481" y="2311498"/>
              <a:chExt cx="475960" cy="1060502"/>
            </a:xfrm>
          </p:grpSpPr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D3D40CA5-25B6-4DFA-0B7A-CB5D84F0A5C2}"/>
                  </a:ext>
                </a:extLst>
              </p:cNvPr>
              <p:cNvSpPr txBox="1"/>
              <p:nvPr/>
            </p:nvSpPr>
            <p:spPr>
              <a:xfrm>
                <a:off x="8824481" y="2311498"/>
                <a:ext cx="475960" cy="186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57 -</a:t>
                </a:r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9DEB408C-4B3B-94FE-2466-FE9A7F94911E}"/>
                  </a:ext>
                </a:extLst>
              </p:cNvPr>
              <p:cNvSpPr txBox="1"/>
              <p:nvPr/>
            </p:nvSpPr>
            <p:spPr>
              <a:xfrm>
                <a:off x="8837351" y="2537372"/>
                <a:ext cx="371156" cy="186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42 -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59A5568F-35FE-4F8A-BFE5-55529E2894E3}"/>
                  </a:ext>
                </a:extLst>
              </p:cNvPr>
              <p:cNvSpPr txBox="1"/>
              <p:nvPr/>
            </p:nvSpPr>
            <p:spPr>
              <a:xfrm>
                <a:off x="8830598" y="2836231"/>
                <a:ext cx="371156" cy="186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31 -</a:t>
                </a:r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6660C283-C417-7E02-CC4C-51E7F99802DF}"/>
                  </a:ext>
                </a:extLst>
              </p:cNvPr>
              <p:cNvSpPr txBox="1"/>
              <p:nvPr/>
            </p:nvSpPr>
            <p:spPr>
              <a:xfrm>
                <a:off x="8836169" y="3185682"/>
                <a:ext cx="417590" cy="186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24 -</a:t>
                </a:r>
              </a:p>
            </p:txBody>
          </p:sp>
        </p:grpSp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0940FAC-7EF4-49E2-0339-6F5E75E34FC3}"/>
              </a:ext>
            </a:extLst>
          </p:cNvPr>
          <p:cNvSpPr txBox="1"/>
          <p:nvPr/>
        </p:nvSpPr>
        <p:spPr>
          <a:xfrm>
            <a:off x="7318008" y="5090954"/>
            <a:ext cx="449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15 -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24EF4CE-E1E5-C8F2-D047-D60F963CC08D}"/>
              </a:ext>
            </a:extLst>
          </p:cNvPr>
          <p:cNvSpPr txBox="1"/>
          <p:nvPr/>
        </p:nvSpPr>
        <p:spPr>
          <a:xfrm>
            <a:off x="7354241" y="3201511"/>
            <a:ext cx="4759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72 -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950B62A-FC6D-2BB0-3BE5-9C88D6B093A3}"/>
              </a:ext>
            </a:extLst>
          </p:cNvPr>
          <p:cNvSpPr txBox="1"/>
          <p:nvPr/>
        </p:nvSpPr>
        <p:spPr>
          <a:xfrm>
            <a:off x="7340710" y="3098001"/>
            <a:ext cx="4759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93 -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CD11AB5-0480-5621-64C3-C8B166E6317B}"/>
              </a:ext>
            </a:extLst>
          </p:cNvPr>
          <p:cNvSpPr txBox="1"/>
          <p:nvPr/>
        </p:nvSpPr>
        <p:spPr>
          <a:xfrm>
            <a:off x="7300754" y="2978251"/>
            <a:ext cx="4759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125 -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5F6D4B93-7556-AB4C-C7DF-CC8494D0FC10}"/>
              </a:ext>
            </a:extLst>
          </p:cNvPr>
          <p:cNvSpPr txBox="1"/>
          <p:nvPr/>
        </p:nvSpPr>
        <p:spPr>
          <a:xfrm>
            <a:off x="5791489" y="1751429"/>
            <a:ext cx="60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A9203188-8012-D004-C29C-6586B07442EE}"/>
              </a:ext>
            </a:extLst>
          </p:cNvPr>
          <p:cNvSpPr txBox="1"/>
          <p:nvPr/>
        </p:nvSpPr>
        <p:spPr>
          <a:xfrm>
            <a:off x="7244268" y="2626603"/>
            <a:ext cx="383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err="1"/>
              <a:t>kDa</a:t>
            </a:r>
            <a:endParaRPr lang="it-IT" sz="9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70E903C-3370-3FF1-D7B9-AC233CFA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396" y="2736556"/>
            <a:ext cx="2777701" cy="2789250"/>
          </a:xfrm>
          <a:prstGeom prst="rect">
            <a:avLst/>
          </a:prstGeom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E4B7708-D560-A42D-BB31-CD545C9261DB}"/>
              </a:ext>
            </a:extLst>
          </p:cNvPr>
          <p:cNvSpPr txBox="1"/>
          <p:nvPr/>
        </p:nvSpPr>
        <p:spPr>
          <a:xfrm>
            <a:off x="4707479" y="270309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Uncropped</a:t>
            </a:r>
            <a:r>
              <a:rPr lang="it-IT" dirty="0"/>
              <a:t> </a:t>
            </a:r>
            <a:r>
              <a:rPr lang="it-IT" dirty="0" err="1"/>
              <a:t>Gels</a:t>
            </a:r>
            <a:r>
              <a:rPr lang="it-IT" dirty="0"/>
              <a:t> Figure 1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97438194-4B03-56A7-C7F2-54822927E8AE}"/>
              </a:ext>
            </a:extLst>
          </p:cNvPr>
          <p:cNvSpPr txBox="1"/>
          <p:nvPr/>
        </p:nvSpPr>
        <p:spPr>
          <a:xfrm>
            <a:off x="1394525" y="1751429"/>
            <a:ext cx="60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335AC9-C1EC-2208-4D6B-35BB154D6B62}"/>
              </a:ext>
            </a:extLst>
          </p:cNvPr>
          <p:cNvSpPr txBox="1"/>
          <p:nvPr/>
        </p:nvSpPr>
        <p:spPr>
          <a:xfrm>
            <a:off x="1704283" y="2035906"/>
            <a:ext cx="1161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LC/A1</a:t>
            </a:r>
          </a:p>
          <a:p>
            <a:r>
              <a:rPr lang="it-IT" sz="1000" b="1">
                <a:latin typeface="Arial" panose="020B0604020202020204" pitchFamily="34" charset="0"/>
                <a:cs typeface="Arial" panose="020B0604020202020204" pitchFamily="34" charset="0"/>
              </a:rPr>
              <a:t>Trx-SNAP25</a:t>
            </a:r>
            <a:endParaRPr lang="it-I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DARPin-F5</a:t>
            </a:r>
          </a:p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DARPin-H10</a:t>
            </a: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C9A9D8DC-E4A5-AF08-EF4A-3FF73BAFD702}"/>
              </a:ext>
            </a:extLst>
          </p:cNvPr>
          <p:cNvGrpSpPr/>
          <p:nvPr/>
        </p:nvGrpSpPr>
        <p:grpSpPr>
          <a:xfrm>
            <a:off x="2242403" y="3412589"/>
            <a:ext cx="474693" cy="1403590"/>
            <a:chOff x="8527315" y="1866445"/>
            <a:chExt cx="474694" cy="1403589"/>
          </a:xfrm>
        </p:grpSpPr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4D1FD7A5-B2EC-B83C-6470-DCB26CDC149C}"/>
                </a:ext>
              </a:extLst>
            </p:cNvPr>
            <p:cNvSpPr txBox="1"/>
            <p:nvPr/>
          </p:nvSpPr>
          <p:spPr>
            <a:xfrm>
              <a:off x="8551263" y="3039202"/>
              <a:ext cx="4507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/>
                <a:t> 20 -</a:t>
              </a:r>
            </a:p>
          </p:txBody>
        </p: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2E7DD32B-2FCC-63BC-F366-E4863E55CF19}"/>
                </a:ext>
              </a:extLst>
            </p:cNvPr>
            <p:cNvGrpSpPr/>
            <p:nvPr/>
          </p:nvGrpSpPr>
          <p:grpSpPr>
            <a:xfrm>
              <a:off x="8527315" y="1866445"/>
              <a:ext cx="450746" cy="1117986"/>
              <a:chOff x="8806772" y="1951410"/>
              <a:chExt cx="450746" cy="1117986"/>
            </a:xfrm>
          </p:grpSpPr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F788EE8F-42D1-B001-42B6-8FFBDB339F1C}"/>
                  </a:ext>
                </a:extLst>
              </p:cNvPr>
              <p:cNvSpPr txBox="1"/>
              <p:nvPr/>
            </p:nvSpPr>
            <p:spPr>
              <a:xfrm>
                <a:off x="8806772" y="1951410"/>
                <a:ext cx="45074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  50 -</a:t>
                </a:r>
              </a:p>
            </p:txBody>
          </p:sp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id="{9CD16F8D-8632-3B9F-DB57-A73FE34B3CE1}"/>
                  </a:ext>
                </a:extLst>
              </p:cNvPr>
              <p:cNvSpPr txBox="1"/>
              <p:nvPr/>
            </p:nvSpPr>
            <p:spPr>
              <a:xfrm>
                <a:off x="8832571" y="2310471"/>
                <a:ext cx="41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 37 -</a:t>
                </a:r>
              </a:p>
            </p:txBody>
          </p:sp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C478DFAD-1C4C-44D8-70B2-B2C8F11B4AE7}"/>
                  </a:ext>
                </a:extLst>
              </p:cNvPr>
              <p:cNvSpPr txBox="1"/>
              <p:nvPr/>
            </p:nvSpPr>
            <p:spPr>
              <a:xfrm>
                <a:off x="8830598" y="2838564"/>
                <a:ext cx="41759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/>
                  <a:t> 25 -</a:t>
                </a:r>
              </a:p>
            </p:txBody>
          </p:sp>
        </p:grpSp>
      </p:grp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8534CE49-D24D-C4F7-363A-A8BA877BFE7F}"/>
              </a:ext>
            </a:extLst>
          </p:cNvPr>
          <p:cNvSpPr txBox="1"/>
          <p:nvPr/>
        </p:nvSpPr>
        <p:spPr>
          <a:xfrm>
            <a:off x="2291765" y="5048609"/>
            <a:ext cx="449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15 -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540D30E1-74A7-B1CD-1840-D78075307CF5}"/>
              </a:ext>
            </a:extLst>
          </p:cNvPr>
          <p:cNvSpPr txBox="1"/>
          <p:nvPr/>
        </p:nvSpPr>
        <p:spPr>
          <a:xfrm>
            <a:off x="2236092" y="2636142"/>
            <a:ext cx="383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err="1"/>
              <a:t>kDa</a:t>
            </a:r>
            <a:endParaRPr lang="it-IT" sz="900" b="1" dirty="0"/>
          </a:p>
        </p:txBody>
      </p:sp>
      <p:cxnSp>
        <p:nvCxnSpPr>
          <p:cNvPr id="42" name="Straight Arrow Connector 11">
            <a:extLst>
              <a:ext uri="{FF2B5EF4-FFF2-40B4-BE49-F238E27FC236}">
                <a16:creationId xmlns:a16="http://schemas.microsoft.com/office/drawing/2014/main" id="{E2DF0D39-A586-BDA9-0571-BA712038624F}"/>
              </a:ext>
            </a:extLst>
          </p:cNvPr>
          <p:cNvCxnSpPr/>
          <p:nvPr/>
        </p:nvCxnSpPr>
        <p:spPr bwMode="auto">
          <a:xfrm>
            <a:off x="5410147" y="4631231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13">
            <a:extLst>
              <a:ext uri="{FF2B5EF4-FFF2-40B4-BE49-F238E27FC236}">
                <a16:creationId xmlns:a16="http://schemas.microsoft.com/office/drawing/2014/main" id="{3BC56FCD-1B79-D571-9E11-3382B774886C}"/>
              </a:ext>
            </a:extLst>
          </p:cNvPr>
          <p:cNvCxnSpPr/>
          <p:nvPr/>
        </p:nvCxnSpPr>
        <p:spPr bwMode="auto">
          <a:xfrm>
            <a:off x="5408295" y="4743447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13">
            <a:extLst>
              <a:ext uri="{FF2B5EF4-FFF2-40B4-BE49-F238E27FC236}">
                <a16:creationId xmlns:a16="http://schemas.microsoft.com/office/drawing/2014/main" id="{5EB8111D-69D9-A84F-768F-F54A9841CB24}"/>
              </a:ext>
            </a:extLst>
          </p:cNvPr>
          <p:cNvCxnSpPr/>
          <p:nvPr/>
        </p:nvCxnSpPr>
        <p:spPr bwMode="auto">
          <a:xfrm>
            <a:off x="5404748" y="5187737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069F9C65-D4CF-A6E8-A22F-4D423D1E178D}"/>
              </a:ext>
            </a:extLst>
          </p:cNvPr>
          <p:cNvSpPr txBox="1"/>
          <p:nvPr/>
        </p:nvSpPr>
        <p:spPr>
          <a:xfrm>
            <a:off x="5689974" y="3319136"/>
            <a:ext cx="8130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latin typeface="Arial" panose="020B0604020202020204" pitchFamily="34" charset="0"/>
                <a:cs typeface="Arial" panose="020B0604020202020204" pitchFamily="34" charset="0"/>
              </a:rPr>
              <a:t>LC/A1</a:t>
            </a:r>
          </a:p>
        </p:txBody>
      </p:sp>
      <p:sp>
        <p:nvSpPr>
          <p:cNvPr id="46" name="TextBox 12">
            <a:extLst>
              <a:ext uri="{FF2B5EF4-FFF2-40B4-BE49-F238E27FC236}">
                <a16:creationId xmlns:a16="http://schemas.microsoft.com/office/drawing/2014/main" id="{418D8B84-F896-2467-5B4B-1F8574484828}"/>
              </a:ext>
            </a:extLst>
          </p:cNvPr>
          <p:cNvSpPr txBox="1"/>
          <p:nvPr/>
        </p:nvSpPr>
        <p:spPr>
          <a:xfrm>
            <a:off x="5771678" y="4525206"/>
            <a:ext cx="1169461" cy="3600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Trx-SNAP25</a:t>
            </a:r>
          </a:p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solidFill>
                  <a:srgbClr val="0000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Cleaved </a:t>
            </a:r>
            <a:r>
              <a:rPr lang="en-US" sz="900" b="1" kern="1000" spc="30" dirty="0"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Trx-SNAP25</a:t>
            </a:r>
          </a:p>
        </p:txBody>
      </p:sp>
      <p:sp>
        <p:nvSpPr>
          <p:cNvPr id="47" name="TextBox 12">
            <a:extLst>
              <a:ext uri="{FF2B5EF4-FFF2-40B4-BE49-F238E27FC236}">
                <a16:creationId xmlns:a16="http://schemas.microsoft.com/office/drawing/2014/main" id="{C220FAFE-625A-218E-E4E4-A7E7C3863F0B}"/>
              </a:ext>
            </a:extLst>
          </p:cNvPr>
          <p:cNvSpPr txBox="1"/>
          <p:nvPr/>
        </p:nvSpPr>
        <p:spPr>
          <a:xfrm>
            <a:off x="5781299" y="5118815"/>
            <a:ext cx="1169461" cy="3600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solidFill>
                  <a:srgbClr val="0000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DARPin-F5</a:t>
            </a:r>
          </a:p>
        </p:txBody>
      </p:sp>
      <p:cxnSp>
        <p:nvCxnSpPr>
          <p:cNvPr id="48" name="Straight Arrow Connector 13">
            <a:extLst>
              <a:ext uri="{FF2B5EF4-FFF2-40B4-BE49-F238E27FC236}">
                <a16:creationId xmlns:a16="http://schemas.microsoft.com/office/drawing/2014/main" id="{03B11DD0-5379-C4B4-1A1A-16EF1609E115}"/>
              </a:ext>
            </a:extLst>
          </p:cNvPr>
          <p:cNvCxnSpPr/>
          <p:nvPr/>
        </p:nvCxnSpPr>
        <p:spPr bwMode="auto">
          <a:xfrm>
            <a:off x="5411041" y="3439630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13">
            <a:extLst>
              <a:ext uri="{FF2B5EF4-FFF2-40B4-BE49-F238E27FC236}">
                <a16:creationId xmlns:a16="http://schemas.microsoft.com/office/drawing/2014/main" id="{2D0F021B-52A3-CD17-9E21-5C8AD6421842}"/>
              </a:ext>
            </a:extLst>
          </p:cNvPr>
          <p:cNvCxnSpPr/>
          <p:nvPr/>
        </p:nvCxnSpPr>
        <p:spPr bwMode="auto">
          <a:xfrm>
            <a:off x="5414236" y="5468952"/>
            <a:ext cx="36004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7" name="TextBox 12">
            <a:extLst>
              <a:ext uri="{FF2B5EF4-FFF2-40B4-BE49-F238E27FC236}">
                <a16:creationId xmlns:a16="http://schemas.microsoft.com/office/drawing/2014/main" id="{B90C49AD-FC16-0376-B847-F6AC790305CE}"/>
              </a:ext>
            </a:extLst>
          </p:cNvPr>
          <p:cNvSpPr txBox="1"/>
          <p:nvPr/>
        </p:nvSpPr>
        <p:spPr>
          <a:xfrm>
            <a:off x="5790787" y="5400030"/>
            <a:ext cx="1169461" cy="3600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411" eaLnBrk="0" fontAlgn="base" hangingPunct="0">
              <a:lnSpc>
                <a:spcPct val="110000"/>
              </a:lnSpc>
              <a:spcAft>
                <a:spcPct val="0"/>
              </a:spcAft>
              <a:defRPr/>
            </a:pPr>
            <a:r>
              <a:rPr lang="en-US" sz="900" b="1" kern="1000" spc="30" dirty="0">
                <a:solidFill>
                  <a:srgbClr val="0000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DARPin-H10</a:t>
            </a:r>
          </a:p>
        </p:txBody>
      </p:sp>
      <p:graphicFrame>
        <p:nvGraphicFramePr>
          <p:cNvPr id="59" name="Tabella 58">
            <a:extLst>
              <a:ext uri="{FF2B5EF4-FFF2-40B4-BE49-F238E27FC236}">
                <a16:creationId xmlns:a16="http://schemas.microsoft.com/office/drawing/2014/main" id="{EAF1202E-73B5-36AE-9CCF-8A4195873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004319"/>
              </p:ext>
            </p:extLst>
          </p:nvPr>
        </p:nvGraphicFramePr>
        <p:xfrm>
          <a:off x="2875857" y="2011113"/>
          <a:ext cx="2392888" cy="750570"/>
        </p:xfrm>
        <a:graphic>
          <a:graphicData uri="http://schemas.openxmlformats.org/drawingml/2006/table">
            <a:tbl>
              <a:tblPr/>
              <a:tblGrid>
                <a:gridCol w="331606">
                  <a:extLst>
                    <a:ext uri="{9D8B030D-6E8A-4147-A177-3AD203B41FA5}">
                      <a16:colId xmlns:a16="http://schemas.microsoft.com/office/drawing/2014/main" val="2001147115"/>
                    </a:ext>
                  </a:extLst>
                </a:gridCol>
                <a:gridCol w="389281">
                  <a:extLst>
                    <a:ext uri="{9D8B030D-6E8A-4147-A177-3AD203B41FA5}">
                      <a16:colId xmlns:a16="http://schemas.microsoft.com/office/drawing/2014/main" val="2000904889"/>
                    </a:ext>
                  </a:extLst>
                </a:gridCol>
                <a:gridCol w="370251">
                  <a:extLst>
                    <a:ext uri="{9D8B030D-6E8A-4147-A177-3AD203B41FA5}">
                      <a16:colId xmlns:a16="http://schemas.microsoft.com/office/drawing/2014/main" val="639829673"/>
                    </a:ext>
                  </a:extLst>
                </a:gridCol>
                <a:gridCol w="431602">
                  <a:extLst>
                    <a:ext uri="{9D8B030D-6E8A-4147-A177-3AD203B41FA5}">
                      <a16:colId xmlns:a16="http://schemas.microsoft.com/office/drawing/2014/main" val="424302522"/>
                    </a:ext>
                  </a:extLst>
                </a:gridCol>
                <a:gridCol w="247848">
                  <a:extLst>
                    <a:ext uri="{9D8B030D-6E8A-4147-A177-3AD203B41FA5}">
                      <a16:colId xmlns:a16="http://schemas.microsoft.com/office/drawing/2014/main" val="710094244"/>
                    </a:ext>
                  </a:extLst>
                </a:gridCol>
                <a:gridCol w="427572">
                  <a:extLst>
                    <a:ext uri="{9D8B030D-6E8A-4147-A177-3AD203B41FA5}">
                      <a16:colId xmlns:a16="http://schemas.microsoft.com/office/drawing/2014/main" val="3191089669"/>
                    </a:ext>
                  </a:extLst>
                </a:gridCol>
                <a:gridCol w="194728">
                  <a:extLst>
                    <a:ext uri="{9D8B030D-6E8A-4147-A177-3AD203B41FA5}">
                      <a16:colId xmlns:a16="http://schemas.microsoft.com/office/drawing/2014/main" val="330243026"/>
                    </a:ext>
                  </a:extLst>
                </a:gridCol>
              </a:tblGrid>
              <a:tr h="15630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47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56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8DDCEA4-F88A-FAEE-8C30-CA7173FCE8A6}"/>
              </a:ext>
            </a:extLst>
          </p:cNvPr>
          <p:cNvSpPr txBox="1"/>
          <p:nvPr/>
        </p:nvSpPr>
        <p:spPr>
          <a:xfrm>
            <a:off x="4322865" y="236871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Uncropped</a:t>
            </a:r>
            <a:r>
              <a:rPr lang="it-IT" dirty="0"/>
              <a:t> </a:t>
            </a:r>
            <a:r>
              <a:rPr lang="it-IT" dirty="0" err="1"/>
              <a:t>Gels</a:t>
            </a:r>
            <a:r>
              <a:rPr lang="it-IT" dirty="0"/>
              <a:t> Figure 3c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D38B511E-4B47-BED0-3F5A-C021B253F6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99" t="39973" r="31303" b="30899"/>
          <a:stretch/>
        </p:blipFill>
        <p:spPr>
          <a:xfrm>
            <a:off x="3204566" y="1831855"/>
            <a:ext cx="2690992" cy="2150232"/>
          </a:xfrm>
          <a:prstGeom prst="rect">
            <a:avLst/>
          </a:prstGeom>
          <a:ln w="3175">
            <a:noFill/>
          </a:ln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6D38DBE-0E4C-B328-CBDD-566DF44C71F8}"/>
              </a:ext>
            </a:extLst>
          </p:cNvPr>
          <p:cNvSpPr txBox="1"/>
          <p:nvPr/>
        </p:nvSpPr>
        <p:spPr>
          <a:xfrm>
            <a:off x="2280911" y="1250403"/>
            <a:ext cx="13323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Trx-SNAP-25</a:t>
            </a:r>
          </a:p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DARPin-F5</a:t>
            </a:r>
          </a:p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DARPin-H10</a:t>
            </a:r>
          </a:p>
        </p:txBody>
      </p:sp>
      <p:graphicFrame>
        <p:nvGraphicFramePr>
          <p:cNvPr id="22" name="Tabella 21">
            <a:extLst>
              <a:ext uri="{FF2B5EF4-FFF2-40B4-BE49-F238E27FC236}">
                <a16:creationId xmlns:a16="http://schemas.microsoft.com/office/drawing/2014/main" id="{5BD896EC-8C2C-EAE2-52A4-98CC3E569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887488"/>
              </p:ext>
            </p:extLst>
          </p:nvPr>
        </p:nvGraphicFramePr>
        <p:xfrm>
          <a:off x="3389237" y="1264169"/>
          <a:ext cx="1170938" cy="567690"/>
        </p:xfrm>
        <a:graphic>
          <a:graphicData uri="http://schemas.openxmlformats.org/drawingml/2006/table">
            <a:tbl>
              <a:tblPr/>
              <a:tblGrid>
                <a:gridCol w="201215">
                  <a:extLst>
                    <a:ext uri="{9D8B030D-6E8A-4147-A177-3AD203B41FA5}">
                      <a16:colId xmlns:a16="http://schemas.microsoft.com/office/drawing/2014/main" val="2001147115"/>
                    </a:ext>
                  </a:extLst>
                </a:gridCol>
                <a:gridCol w="167951">
                  <a:extLst>
                    <a:ext uri="{9D8B030D-6E8A-4147-A177-3AD203B41FA5}">
                      <a16:colId xmlns:a16="http://schemas.microsoft.com/office/drawing/2014/main" val="2000904889"/>
                    </a:ext>
                  </a:extLst>
                </a:gridCol>
                <a:gridCol w="270585">
                  <a:extLst>
                    <a:ext uri="{9D8B030D-6E8A-4147-A177-3AD203B41FA5}">
                      <a16:colId xmlns:a16="http://schemas.microsoft.com/office/drawing/2014/main" val="639829673"/>
                    </a:ext>
                  </a:extLst>
                </a:gridCol>
                <a:gridCol w="158610">
                  <a:extLst>
                    <a:ext uri="{9D8B030D-6E8A-4147-A177-3AD203B41FA5}">
                      <a16:colId xmlns:a16="http://schemas.microsoft.com/office/drawing/2014/main" val="424302522"/>
                    </a:ext>
                  </a:extLst>
                </a:gridCol>
                <a:gridCol w="251927">
                  <a:extLst>
                    <a:ext uri="{9D8B030D-6E8A-4147-A177-3AD203B41FA5}">
                      <a16:colId xmlns:a16="http://schemas.microsoft.com/office/drawing/2014/main" val="710094244"/>
                    </a:ext>
                  </a:extLst>
                </a:gridCol>
                <a:gridCol w="120650">
                  <a:extLst>
                    <a:ext uri="{9D8B030D-6E8A-4147-A177-3AD203B41FA5}">
                      <a16:colId xmlns:a16="http://schemas.microsoft.com/office/drawing/2014/main" val="3340261644"/>
                    </a:ext>
                  </a:extLst>
                </a:gridCol>
              </a:tblGrid>
              <a:tr h="15630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47308"/>
                  </a:ext>
                </a:extLst>
              </a:tr>
            </a:tbl>
          </a:graphicData>
        </a:graphic>
      </p:graphicFrame>
      <p:graphicFrame>
        <p:nvGraphicFramePr>
          <p:cNvPr id="23" name="Tabella 22">
            <a:extLst>
              <a:ext uri="{FF2B5EF4-FFF2-40B4-BE49-F238E27FC236}">
                <a16:creationId xmlns:a16="http://schemas.microsoft.com/office/drawing/2014/main" id="{D39C1B17-FB8F-F01E-CEEF-858AA1449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762480"/>
              </p:ext>
            </p:extLst>
          </p:nvPr>
        </p:nvGraphicFramePr>
        <p:xfrm>
          <a:off x="4845270" y="1264165"/>
          <a:ext cx="1025374" cy="567690"/>
        </p:xfrm>
        <a:graphic>
          <a:graphicData uri="http://schemas.openxmlformats.org/drawingml/2006/table">
            <a:tbl>
              <a:tblPr/>
              <a:tblGrid>
                <a:gridCol w="201215">
                  <a:extLst>
                    <a:ext uri="{9D8B030D-6E8A-4147-A177-3AD203B41FA5}">
                      <a16:colId xmlns:a16="http://schemas.microsoft.com/office/drawing/2014/main" val="2001147115"/>
                    </a:ext>
                  </a:extLst>
                </a:gridCol>
                <a:gridCol w="167951">
                  <a:extLst>
                    <a:ext uri="{9D8B030D-6E8A-4147-A177-3AD203B41FA5}">
                      <a16:colId xmlns:a16="http://schemas.microsoft.com/office/drawing/2014/main" val="2000904889"/>
                    </a:ext>
                  </a:extLst>
                </a:gridCol>
                <a:gridCol w="270585">
                  <a:extLst>
                    <a:ext uri="{9D8B030D-6E8A-4147-A177-3AD203B41FA5}">
                      <a16:colId xmlns:a16="http://schemas.microsoft.com/office/drawing/2014/main" val="639829673"/>
                    </a:ext>
                  </a:extLst>
                </a:gridCol>
                <a:gridCol w="158610">
                  <a:extLst>
                    <a:ext uri="{9D8B030D-6E8A-4147-A177-3AD203B41FA5}">
                      <a16:colId xmlns:a16="http://schemas.microsoft.com/office/drawing/2014/main" val="424302522"/>
                    </a:ext>
                  </a:extLst>
                </a:gridCol>
                <a:gridCol w="227013">
                  <a:extLst>
                    <a:ext uri="{9D8B030D-6E8A-4147-A177-3AD203B41FA5}">
                      <a16:colId xmlns:a16="http://schemas.microsoft.com/office/drawing/2014/main" val="710094244"/>
                    </a:ext>
                  </a:extLst>
                </a:gridCol>
              </a:tblGrid>
              <a:tr h="15630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47308"/>
                  </a:ext>
                </a:extLst>
              </a:tr>
            </a:tbl>
          </a:graphicData>
        </a:graphic>
      </p:graphicFrame>
      <p:grpSp>
        <p:nvGrpSpPr>
          <p:cNvPr id="24" name="Gruppo 23">
            <a:extLst>
              <a:ext uri="{FF2B5EF4-FFF2-40B4-BE49-F238E27FC236}">
                <a16:creationId xmlns:a16="http://schemas.microsoft.com/office/drawing/2014/main" id="{AAEC34DC-1FBA-E367-E7C7-DCEED761C30C}"/>
              </a:ext>
            </a:extLst>
          </p:cNvPr>
          <p:cNvGrpSpPr/>
          <p:nvPr/>
        </p:nvGrpSpPr>
        <p:grpSpPr>
          <a:xfrm>
            <a:off x="2840581" y="1816940"/>
            <a:ext cx="474694" cy="1357598"/>
            <a:chOff x="8527315" y="1866445"/>
            <a:chExt cx="474694" cy="1357598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E7417073-1FBE-F111-E4FC-E2C262398930}"/>
                </a:ext>
              </a:extLst>
            </p:cNvPr>
            <p:cNvSpPr txBox="1"/>
            <p:nvPr/>
          </p:nvSpPr>
          <p:spPr>
            <a:xfrm>
              <a:off x="8551263" y="2977822"/>
              <a:ext cx="4507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/>
                <a:t> 20 -</a:t>
              </a:r>
            </a:p>
          </p:txBody>
        </p:sp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4B03AD93-1F5A-1808-AAD5-6DD8DFF824D7}"/>
                </a:ext>
              </a:extLst>
            </p:cNvPr>
            <p:cNvGrpSpPr/>
            <p:nvPr/>
          </p:nvGrpSpPr>
          <p:grpSpPr>
            <a:xfrm>
              <a:off x="8527315" y="1866445"/>
              <a:ext cx="450746" cy="1145021"/>
              <a:chOff x="8806772" y="1951410"/>
              <a:chExt cx="450746" cy="1145021"/>
            </a:xfrm>
          </p:grpSpPr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0CE473ED-6BCB-6404-2B35-E2FF08B02340}"/>
                  </a:ext>
                </a:extLst>
              </p:cNvPr>
              <p:cNvSpPr txBox="1"/>
              <p:nvPr/>
            </p:nvSpPr>
            <p:spPr>
              <a:xfrm>
                <a:off x="8806772" y="1951410"/>
                <a:ext cx="45074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  50 -</a:t>
                </a:r>
              </a:p>
            </p:txBody>
          </p:sp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5E28DB5D-6A65-8095-9C7F-84053C54E95E}"/>
                  </a:ext>
                </a:extLst>
              </p:cNvPr>
              <p:cNvSpPr txBox="1"/>
              <p:nvPr/>
            </p:nvSpPr>
            <p:spPr>
              <a:xfrm>
                <a:off x="8832571" y="2310471"/>
                <a:ext cx="41561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 37 -</a:t>
                </a:r>
              </a:p>
            </p:txBody>
          </p:sp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9E973EAC-76E8-B377-5CEB-1A28E8E09B34}"/>
                  </a:ext>
                </a:extLst>
              </p:cNvPr>
              <p:cNvSpPr txBox="1"/>
              <p:nvPr/>
            </p:nvSpPr>
            <p:spPr>
              <a:xfrm>
                <a:off x="8830598" y="2850210"/>
                <a:ext cx="4175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 25 -</a:t>
                </a:r>
              </a:p>
            </p:txBody>
          </p:sp>
        </p:grpSp>
      </p:grp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9E986D29-6DED-02E6-697F-9B7457C5E90D}"/>
              </a:ext>
            </a:extLst>
          </p:cNvPr>
          <p:cNvSpPr txBox="1"/>
          <p:nvPr/>
        </p:nvSpPr>
        <p:spPr>
          <a:xfrm>
            <a:off x="2865142" y="3291344"/>
            <a:ext cx="417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 15 -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1816727-1CFC-AC74-2BE3-59E9EBC7CC11}"/>
              </a:ext>
            </a:extLst>
          </p:cNvPr>
          <p:cNvSpPr txBox="1"/>
          <p:nvPr/>
        </p:nvSpPr>
        <p:spPr>
          <a:xfrm>
            <a:off x="2874473" y="3627032"/>
            <a:ext cx="417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 10 -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1AB57550-5DAD-599A-03B1-437987AC68E3}"/>
              </a:ext>
            </a:extLst>
          </p:cNvPr>
          <p:cNvSpPr txBox="1"/>
          <p:nvPr/>
        </p:nvSpPr>
        <p:spPr>
          <a:xfrm>
            <a:off x="3534801" y="1055109"/>
            <a:ext cx="10253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LC/A1-448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EFC114BA-17F5-5288-9940-E4BEF1451F54}"/>
              </a:ext>
            </a:extLst>
          </p:cNvPr>
          <p:cNvSpPr txBox="1"/>
          <p:nvPr/>
        </p:nvSpPr>
        <p:spPr>
          <a:xfrm>
            <a:off x="4914929" y="1055109"/>
            <a:ext cx="10253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LC/A3-444</a:t>
            </a: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9812B6C-F0EB-2FC5-AE74-CEE2804C4B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67" t="60987" r="38031" b="8072"/>
          <a:stretch/>
        </p:blipFill>
        <p:spPr>
          <a:xfrm>
            <a:off x="6095903" y="1827618"/>
            <a:ext cx="1896043" cy="2150232"/>
          </a:xfrm>
          <a:prstGeom prst="rect">
            <a:avLst/>
          </a:prstGeom>
          <a:ln w="3175">
            <a:noFill/>
          </a:ln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8F672674-ED02-447E-8369-021F6048A553}"/>
              </a:ext>
            </a:extLst>
          </p:cNvPr>
          <p:cNvSpPr txBox="1"/>
          <p:nvPr/>
        </p:nvSpPr>
        <p:spPr>
          <a:xfrm>
            <a:off x="6532396" y="1055109"/>
            <a:ext cx="14608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LC/A1-448 E171D</a:t>
            </a:r>
          </a:p>
        </p:txBody>
      </p:sp>
      <p:graphicFrame>
        <p:nvGraphicFramePr>
          <p:cNvPr id="37" name="Tabella 36">
            <a:extLst>
              <a:ext uri="{FF2B5EF4-FFF2-40B4-BE49-F238E27FC236}">
                <a16:creationId xmlns:a16="http://schemas.microsoft.com/office/drawing/2014/main" id="{364D3411-8EC6-D590-232D-8E6CE38B9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497619"/>
              </p:ext>
            </p:extLst>
          </p:nvPr>
        </p:nvGraphicFramePr>
        <p:xfrm>
          <a:off x="6401926" y="1259928"/>
          <a:ext cx="1538846" cy="567690"/>
        </p:xfrm>
        <a:graphic>
          <a:graphicData uri="http://schemas.openxmlformats.org/drawingml/2006/table">
            <a:tbl>
              <a:tblPr/>
              <a:tblGrid>
                <a:gridCol w="229999">
                  <a:extLst>
                    <a:ext uri="{9D8B030D-6E8A-4147-A177-3AD203B41FA5}">
                      <a16:colId xmlns:a16="http://schemas.microsoft.com/office/drawing/2014/main" val="2001147115"/>
                    </a:ext>
                  </a:extLst>
                </a:gridCol>
                <a:gridCol w="259976">
                  <a:extLst>
                    <a:ext uri="{9D8B030D-6E8A-4147-A177-3AD203B41FA5}">
                      <a16:colId xmlns:a16="http://schemas.microsoft.com/office/drawing/2014/main" val="2000904889"/>
                    </a:ext>
                  </a:extLst>
                </a:gridCol>
                <a:gridCol w="282388">
                  <a:extLst>
                    <a:ext uri="{9D8B030D-6E8A-4147-A177-3AD203B41FA5}">
                      <a16:colId xmlns:a16="http://schemas.microsoft.com/office/drawing/2014/main" val="639829673"/>
                    </a:ext>
                  </a:extLst>
                </a:gridCol>
                <a:gridCol w="282389">
                  <a:extLst>
                    <a:ext uri="{9D8B030D-6E8A-4147-A177-3AD203B41FA5}">
                      <a16:colId xmlns:a16="http://schemas.microsoft.com/office/drawing/2014/main" val="424302522"/>
                    </a:ext>
                  </a:extLst>
                </a:gridCol>
                <a:gridCol w="251012">
                  <a:extLst>
                    <a:ext uri="{9D8B030D-6E8A-4147-A177-3AD203B41FA5}">
                      <a16:colId xmlns:a16="http://schemas.microsoft.com/office/drawing/2014/main" val="710094244"/>
                    </a:ext>
                  </a:extLst>
                </a:gridCol>
                <a:gridCol w="233082">
                  <a:extLst>
                    <a:ext uri="{9D8B030D-6E8A-4147-A177-3AD203B41FA5}">
                      <a16:colId xmlns:a16="http://schemas.microsoft.com/office/drawing/2014/main" val="4139484194"/>
                    </a:ext>
                  </a:extLst>
                </a:gridCol>
              </a:tblGrid>
              <a:tr h="15630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47308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3060481" y="5492365"/>
            <a:ext cx="4758005" cy="876284"/>
            <a:chOff x="-227468" y="5385360"/>
            <a:chExt cx="4758005" cy="876284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19FE8936-2EBC-E5F0-ABC2-9EF962C328B9}"/>
                </a:ext>
              </a:extLst>
            </p:cNvPr>
            <p:cNvGrpSpPr/>
            <p:nvPr/>
          </p:nvGrpSpPr>
          <p:grpSpPr>
            <a:xfrm>
              <a:off x="1093783" y="5631621"/>
              <a:ext cx="3436754" cy="630023"/>
              <a:chOff x="2615607" y="3612368"/>
              <a:chExt cx="3335747" cy="579523"/>
            </a:xfrm>
          </p:grpSpPr>
          <p:pic>
            <p:nvPicPr>
              <p:cNvPr id="3" name="Immagine 2">
                <a:extLst>
                  <a:ext uri="{FF2B5EF4-FFF2-40B4-BE49-F238E27FC236}">
                    <a16:creationId xmlns:a16="http://schemas.microsoft.com/office/drawing/2014/main" id="{7FA5D60A-CE33-3F61-04F5-61626A747F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32" t="59734" r="13769" b="23733"/>
              <a:stretch/>
            </p:blipFill>
            <p:spPr>
              <a:xfrm>
                <a:off x="2615607" y="3612368"/>
                <a:ext cx="3327582" cy="579523"/>
              </a:xfrm>
              <a:prstGeom prst="rect">
                <a:avLst/>
              </a:prstGeom>
            </p:spPr>
          </p:pic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27F61872-B32E-0FB3-FCED-AEC35739FE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28" t="61753" r="13394" b="32604"/>
              <a:stretch/>
            </p:blipFill>
            <p:spPr>
              <a:xfrm>
                <a:off x="2615607" y="3662915"/>
                <a:ext cx="3335747" cy="198340"/>
              </a:xfrm>
              <a:prstGeom prst="rect">
                <a:avLst/>
              </a:prstGeom>
            </p:spPr>
          </p:pic>
        </p:grp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438BF631-ED9B-3EC3-A760-268AAD62C484}"/>
                </a:ext>
              </a:extLst>
            </p:cNvPr>
            <p:cNvSpPr txBox="1"/>
            <p:nvPr/>
          </p:nvSpPr>
          <p:spPr>
            <a:xfrm>
              <a:off x="1106254" y="5385360"/>
              <a:ext cx="3332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NC  2,5  </a:t>
              </a:r>
              <a:r>
                <a:rPr lang="en-US" sz="1400" dirty="0">
                  <a:solidFill>
                    <a:srgbClr val="FF0000"/>
                  </a:solidFill>
                </a:rPr>
                <a:t>2,5   </a:t>
              </a:r>
              <a:r>
                <a:rPr lang="en-US" sz="1400" dirty="0"/>
                <a:t>5</a:t>
              </a:r>
              <a:r>
                <a:rPr lang="en-US" sz="1400" dirty="0">
                  <a:solidFill>
                    <a:srgbClr val="FF0000"/>
                  </a:solidFill>
                </a:rPr>
                <a:t>     5   </a:t>
              </a:r>
              <a:r>
                <a:rPr lang="en-US" sz="1400" dirty="0"/>
                <a:t>10   </a:t>
              </a:r>
              <a:r>
                <a:rPr lang="en-US" sz="1400" dirty="0">
                  <a:solidFill>
                    <a:srgbClr val="FF0000"/>
                  </a:solidFill>
                </a:rPr>
                <a:t>10   </a:t>
              </a:r>
              <a:r>
                <a:rPr lang="en-US" sz="1400" dirty="0"/>
                <a:t>15</a:t>
              </a:r>
              <a:r>
                <a:rPr lang="en-US" sz="1400" dirty="0">
                  <a:solidFill>
                    <a:srgbClr val="FF0000"/>
                  </a:solidFill>
                </a:rPr>
                <a:t>   15  </a:t>
              </a:r>
              <a:r>
                <a:rPr lang="en-US" sz="1400" dirty="0"/>
                <a:t> 60   </a:t>
              </a:r>
              <a:r>
                <a:rPr lang="en-US" sz="1400" dirty="0">
                  <a:solidFill>
                    <a:srgbClr val="FF0000"/>
                  </a:solidFill>
                </a:rPr>
                <a:t>60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A2373BE9-9020-668A-564B-A3C1F7D24FB5}"/>
                </a:ext>
              </a:extLst>
            </p:cNvPr>
            <p:cNvSpPr txBox="1"/>
            <p:nvPr/>
          </p:nvSpPr>
          <p:spPr>
            <a:xfrm>
              <a:off x="-227468" y="5686485"/>
              <a:ext cx="139187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/>
                <a:t>SYNTAXIN</a:t>
              </a:r>
            </a:p>
            <a:p>
              <a:pPr algn="r"/>
              <a:r>
                <a:rPr lang="en-US" sz="1050" dirty="0"/>
                <a:t>SMI81</a:t>
              </a:r>
            </a:p>
          </p:txBody>
        </p:sp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80D5DC1-F48E-89A2-DCE9-C584313D5E03}"/>
              </a:ext>
            </a:extLst>
          </p:cNvPr>
          <p:cNvSpPr txBox="1"/>
          <p:nvPr/>
        </p:nvSpPr>
        <p:spPr>
          <a:xfrm>
            <a:off x="3791583" y="4625165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</a:t>
            </a:r>
            <a:r>
              <a:rPr lang="it-IT" dirty="0" err="1"/>
              <a:t>Supplementary</a:t>
            </a:r>
            <a:r>
              <a:rPr lang="it-IT" dirty="0"/>
              <a:t> Western </a:t>
            </a:r>
            <a:r>
              <a:rPr lang="it-IT" dirty="0" err="1"/>
              <a:t>Blot</a:t>
            </a:r>
            <a:r>
              <a:rPr lang="it-IT" dirty="0"/>
              <a:t>  Figure 5b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282D8FE-C972-0DD0-845E-4489C269A4FF}"/>
              </a:ext>
            </a:extLst>
          </p:cNvPr>
          <p:cNvSpPr txBox="1"/>
          <p:nvPr/>
        </p:nvSpPr>
        <p:spPr>
          <a:xfrm>
            <a:off x="7957839" y="1068035"/>
            <a:ext cx="14608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dirty="0">
                <a:latin typeface="Arial" panose="020B0604020202020204" pitchFamily="34" charset="0"/>
                <a:cs typeface="Arial" panose="020B0604020202020204" pitchFamily="34" charset="0"/>
              </a:rPr>
              <a:t>LC/A3-448 D171E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7A602E14-206B-0487-6E00-2FEE8039409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38374" r="58324" b="18580"/>
          <a:stretch/>
        </p:blipFill>
        <p:spPr>
          <a:xfrm>
            <a:off x="8090394" y="1816940"/>
            <a:ext cx="872067" cy="2160910"/>
          </a:xfrm>
          <a:prstGeom prst="rect">
            <a:avLst/>
          </a:prstGeom>
        </p:spPr>
      </p:pic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55545C21-7EC4-C908-A13F-A0AE3E258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932954"/>
              </p:ext>
            </p:extLst>
          </p:nvPr>
        </p:nvGraphicFramePr>
        <p:xfrm>
          <a:off x="8086709" y="1283240"/>
          <a:ext cx="931633" cy="567690"/>
        </p:xfrm>
        <a:graphic>
          <a:graphicData uri="http://schemas.openxmlformats.org/drawingml/2006/table">
            <a:tbl>
              <a:tblPr/>
              <a:tblGrid>
                <a:gridCol w="187971">
                  <a:extLst>
                    <a:ext uri="{9D8B030D-6E8A-4147-A177-3AD203B41FA5}">
                      <a16:colId xmlns:a16="http://schemas.microsoft.com/office/drawing/2014/main" val="2001147115"/>
                    </a:ext>
                  </a:extLst>
                </a:gridCol>
                <a:gridCol w="147445">
                  <a:extLst>
                    <a:ext uri="{9D8B030D-6E8A-4147-A177-3AD203B41FA5}">
                      <a16:colId xmlns:a16="http://schemas.microsoft.com/office/drawing/2014/main" val="2000904889"/>
                    </a:ext>
                  </a:extLst>
                </a:gridCol>
                <a:gridCol w="178723">
                  <a:extLst>
                    <a:ext uri="{9D8B030D-6E8A-4147-A177-3AD203B41FA5}">
                      <a16:colId xmlns:a16="http://schemas.microsoft.com/office/drawing/2014/main" val="639829673"/>
                    </a:ext>
                  </a:extLst>
                </a:gridCol>
                <a:gridCol w="166161">
                  <a:extLst>
                    <a:ext uri="{9D8B030D-6E8A-4147-A177-3AD203B41FA5}">
                      <a16:colId xmlns:a16="http://schemas.microsoft.com/office/drawing/2014/main" val="424302522"/>
                    </a:ext>
                  </a:extLst>
                </a:gridCol>
                <a:gridCol w="251333">
                  <a:extLst>
                    <a:ext uri="{9D8B030D-6E8A-4147-A177-3AD203B41FA5}">
                      <a16:colId xmlns:a16="http://schemas.microsoft.com/office/drawing/2014/main" val="710094244"/>
                    </a:ext>
                  </a:extLst>
                </a:gridCol>
              </a:tblGrid>
              <a:tr h="15630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  <a:p>
                      <a:pPr algn="ctr"/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47625" marR="47625" marT="9525" marB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47308"/>
                  </a:ext>
                </a:extLst>
              </a:tr>
            </a:tbl>
          </a:graphicData>
        </a:graphic>
      </p:graphicFrame>
      <p:sp>
        <p:nvSpPr>
          <p:cNvPr id="34" name="CasellaDiTesto 30">
            <a:extLst>
              <a:ext uri="{FF2B5EF4-FFF2-40B4-BE49-F238E27FC236}">
                <a16:creationId xmlns:a16="http://schemas.microsoft.com/office/drawing/2014/main" id="{A9203188-8012-D004-C29C-6586B07442EE}"/>
              </a:ext>
            </a:extLst>
          </p:cNvPr>
          <p:cNvSpPr txBox="1"/>
          <p:nvPr/>
        </p:nvSpPr>
        <p:spPr>
          <a:xfrm>
            <a:off x="2835232" y="1694623"/>
            <a:ext cx="383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err="1"/>
              <a:t>kDa</a:t>
            </a:r>
            <a:endParaRPr lang="it-IT" sz="900" b="1" dirty="0"/>
          </a:p>
        </p:txBody>
      </p:sp>
    </p:spTree>
    <p:extLst>
      <p:ext uri="{BB962C8B-B14F-4D97-AF65-F5344CB8AC3E}">
        <p14:creationId xmlns:p14="http://schemas.microsoft.com/office/powerpoint/2010/main" val="1987180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833</Words>
  <Application>Microsoft Office PowerPoint</Application>
  <PresentationFormat>Widescreen</PresentationFormat>
  <Paragraphs>264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oneda leka</dc:creator>
  <cp:lastModifiedBy>Katie Turner</cp:lastModifiedBy>
  <cp:revision>82</cp:revision>
  <dcterms:created xsi:type="dcterms:W3CDTF">2022-06-30T22:05:41Z</dcterms:created>
  <dcterms:modified xsi:type="dcterms:W3CDTF">2023-01-19T23:19:05Z</dcterms:modified>
</cp:coreProperties>
</file>