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312" r:id="rId2"/>
    <p:sldId id="297" r:id="rId3"/>
    <p:sldId id="308" r:id="rId4"/>
    <p:sldId id="305" r:id="rId5"/>
    <p:sldId id="293" r:id="rId6"/>
    <p:sldId id="319" r:id="rId7"/>
    <p:sldId id="315" r:id="rId8"/>
    <p:sldId id="309" r:id="rId9"/>
    <p:sldId id="317" r:id="rId10"/>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ena Hegde" initials="MH" lastIdx="15" clrIdx="0">
    <p:extLst>
      <p:ext uri="{19B8F6BF-5375-455C-9EA6-DF929625EA0E}">
        <p15:presenceInfo xmlns:p15="http://schemas.microsoft.com/office/powerpoint/2012/main" userId="3da31c66949dd803" providerId="Windows Live"/>
      </p:ext>
    </p:extLst>
  </p:cmAuthor>
  <p:cmAuthor id="2" name="Navai, Shoba A." initials="NSA" lastIdx="2" clrIdx="1">
    <p:extLst>
      <p:ext uri="{19B8F6BF-5375-455C-9EA6-DF929625EA0E}">
        <p15:presenceInfo xmlns:p15="http://schemas.microsoft.com/office/powerpoint/2012/main" userId="S::sanavai@texaschildrens.org::5b294b5f-0db4-4fc0-aeda-ee8e661b66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30" autoAdjust="0"/>
    <p:restoredTop sz="89498" autoAdjust="0"/>
  </p:normalViewPr>
  <p:slideViewPr>
    <p:cSldViewPr snapToGrid="0">
      <p:cViewPr varScale="1">
        <p:scale>
          <a:sx n="83" d="100"/>
          <a:sy n="83" d="100"/>
        </p:scale>
        <p:origin x="3342" y="10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7E1A96-DDE4-4DEC-9D19-3330A444453A}" type="datetimeFigureOut">
              <a:rPr lang="en-US" smtClean="0"/>
              <a:t>12/22/2022</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829720-BBD6-44A6-A896-489CBD3E64D2}" type="slidenum">
              <a:rPr lang="en-US" smtClean="0"/>
              <a:t>‹#›</a:t>
            </a:fld>
            <a:endParaRPr lang="en-US"/>
          </a:p>
        </p:txBody>
      </p:sp>
    </p:spTree>
    <p:extLst>
      <p:ext uri="{BB962C8B-B14F-4D97-AF65-F5344CB8AC3E}">
        <p14:creationId xmlns:p14="http://schemas.microsoft.com/office/powerpoint/2010/main" val="297440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29720-BBD6-44A6-A896-489CBD3E64D2}" type="slidenum">
              <a:rPr lang="en-US" smtClean="0"/>
              <a:t>2</a:t>
            </a:fld>
            <a:endParaRPr lang="en-US"/>
          </a:p>
        </p:txBody>
      </p:sp>
    </p:spTree>
    <p:extLst>
      <p:ext uri="{BB962C8B-B14F-4D97-AF65-F5344CB8AC3E}">
        <p14:creationId xmlns:p14="http://schemas.microsoft.com/office/powerpoint/2010/main" val="309678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29720-BBD6-44A6-A896-489CBD3E64D2}" type="slidenum">
              <a:rPr lang="en-US" smtClean="0"/>
              <a:t>5</a:t>
            </a:fld>
            <a:endParaRPr lang="en-US"/>
          </a:p>
        </p:txBody>
      </p:sp>
    </p:spTree>
    <p:extLst>
      <p:ext uri="{BB962C8B-B14F-4D97-AF65-F5344CB8AC3E}">
        <p14:creationId xmlns:p14="http://schemas.microsoft.com/office/powerpoint/2010/main" val="182274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29720-BBD6-44A6-A896-489CBD3E64D2}" type="slidenum">
              <a:rPr lang="en-US" smtClean="0"/>
              <a:t>7</a:t>
            </a:fld>
            <a:endParaRPr lang="en-US"/>
          </a:p>
        </p:txBody>
      </p:sp>
    </p:spTree>
    <p:extLst>
      <p:ext uri="{BB962C8B-B14F-4D97-AF65-F5344CB8AC3E}">
        <p14:creationId xmlns:p14="http://schemas.microsoft.com/office/powerpoint/2010/main" val="205160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29720-BBD6-44A6-A896-489CBD3E64D2}" type="slidenum">
              <a:rPr lang="en-US" smtClean="0"/>
              <a:t>8</a:t>
            </a:fld>
            <a:endParaRPr lang="en-US"/>
          </a:p>
        </p:txBody>
      </p:sp>
    </p:spTree>
    <p:extLst>
      <p:ext uri="{BB962C8B-B14F-4D97-AF65-F5344CB8AC3E}">
        <p14:creationId xmlns:p14="http://schemas.microsoft.com/office/powerpoint/2010/main" val="290622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A8AC2F-22DE-43A5-AFA4-E9843AAC8A16}"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251815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8AC2F-22DE-43A5-AFA4-E9843AAC8A16}"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10395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8AC2F-22DE-43A5-AFA4-E9843AAC8A16}"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67378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8AC2F-22DE-43A5-AFA4-E9843AAC8A16}"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156315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8AC2F-22DE-43A5-AFA4-E9843AAC8A16}"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32261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A8AC2F-22DE-43A5-AFA4-E9843AAC8A16}"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22522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A8AC2F-22DE-43A5-AFA4-E9843AAC8A16}"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356674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A8AC2F-22DE-43A5-AFA4-E9843AAC8A16}"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78188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8AC2F-22DE-43A5-AFA4-E9843AAC8A16}"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161655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FA8AC2F-22DE-43A5-AFA4-E9843AAC8A16}"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92384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FA8AC2F-22DE-43A5-AFA4-E9843AAC8A16}"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3C97-CBB4-41E9-B652-1BC63ACACB72}" type="slidenum">
              <a:rPr lang="en-US" smtClean="0"/>
              <a:t>‹#›</a:t>
            </a:fld>
            <a:endParaRPr lang="en-US"/>
          </a:p>
        </p:txBody>
      </p:sp>
    </p:spTree>
    <p:extLst>
      <p:ext uri="{BB962C8B-B14F-4D97-AF65-F5344CB8AC3E}">
        <p14:creationId xmlns:p14="http://schemas.microsoft.com/office/powerpoint/2010/main" val="16791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FA8AC2F-22DE-43A5-AFA4-E9843AAC8A16}" type="datetimeFigureOut">
              <a:rPr lang="en-US" smtClean="0"/>
              <a:t>12/22/2022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F2F3C97-CBB4-41E9-B652-1BC63ACACB72}" type="slidenum">
              <a:rPr lang="en-US" smtClean="0"/>
              <a:t>‹#›</a:t>
            </a:fld>
            <a:endParaRPr lang="en-US"/>
          </a:p>
        </p:txBody>
      </p:sp>
    </p:spTree>
    <p:extLst>
      <p:ext uri="{BB962C8B-B14F-4D97-AF65-F5344CB8AC3E}">
        <p14:creationId xmlns:p14="http://schemas.microsoft.com/office/powerpoint/2010/main" val="1614955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4172DB2F-E5B9-2FCF-AA36-BE8066908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554"/>
            <a:ext cx="6858000" cy="7715250"/>
          </a:xfrm>
          <a:prstGeom prst="rect">
            <a:avLst/>
          </a:prstGeom>
        </p:spPr>
      </p:pic>
      <p:sp>
        <p:nvSpPr>
          <p:cNvPr id="2" name="TextBox 1">
            <a:extLst>
              <a:ext uri="{FF2B5EF4-FFF2-40B4-BE49-F238E27FC236}">
                <a16:creationId xmlns:a16="http://schemas.microsoft.com/office/drawing/2014/main" id="{0D3401F8-A1E1-6126-4BAF-5094A97462D9}"/>
              </a:ext>
            </a:extLst>
          </p:cNvPr>
          <p:cNvSpPr txBox="1"/>
          <p:nvPr/>
        </p:nvSpPr>
        <p:spPr>
          <a:xfrm>
            <a:off x="4546814" y="8745237"/>
            <a:ext cx="2223687"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1</a:t>
            </a:r>
          </a:p>
        </p:txBody>
      </p:sp>
      <p:sp>
        <p:nvSpPr>
          <p:cNvPr id="5" name="TextBox 4">
            <a:extLst>
              <a:ext uri="{FF2B5EF4-FFF2-40B4-BE49-F238E27FC236}">
                <a16:creationId xmlns:a16="http://schemas.microsoft.com/office/drawing/2014/main" id="{7B4E4DD2-EFE7-F2FD-D708-A3F26272D7CE}"/>
              </a:ext>
            </a:extLst>
          </p:cNvPr>
          <p:cNvSpPr txBox="1"/>
          <p:nvPr/>
        </p:nvSpPr>
        <p:spPr>
          <a:xfrm>
            <a:off x="288679" y="7425052"/>
            <a:ext cx="6481822" cy="646331"/>
          </a:xfrm>
          <a:prstGeom prst="rect">
            <a:avLst/>
          </a:prstGeom>
          <a:noFill/>
        </p:spPr>
        <p:txBody>
          <a:bodyPr wrap="square" rtlCol="0">
            <a:spAutoFit/>
          </a:bodyPr>
          <a:lstStyle/>
          <a:p>
            <a:pPr algn="just"/>
            <a:r>
              <a:rPr lang="en-US" sz="1200" b="1" dirty="0">
                <a:effectLst/>
                <a:latin typeface="Times New Roman" panose="02020603050405020304" pitchFamily="18" charset="0"/>
                <a:ea typeface="Calibri" panose="020F0502020204030204" pitchFamily="34" charset="0"/>
                <a:cs typeface="Tunga" panose="020B0502040204020203" pitchFamily="34" charset="0"/>
              </a:rPr>
              <a:t>Supplementary Figure 1: Consort flow chart. </a:t>
            </a:r>
            <a:r>
              <a:rPr lang="en-US" sz="1200" dirty="0">
                <a:effectLst/>
                <a:latin typeface="Times New Roman" panose="02020603050405020304" pitchFamily="18" charset="0"/>
                <a:ea typeface="Calibri" panose="020F0502020204030204" pitchFamily="34" charset="0"/>
              </a:rPr>
              <a:t>Consort flow chart summarizing the number of patients screened, enrolled, treated and followed on the study. *one patient was re-assessed for eligibility at recurrence and re-enrolled on the study. Created with BioRender.com.</a:t>
            </a:r>
            <a:endParaRPr lang="en-US" sz="1200" dirty="0"/>
          </a:p>
        </p:txBody>
      </p:sp>
    </p:spTree>
    <p:extLst>
      <p:ext uri="{BB962C8B-B14F-4D97-AF65-F5344CB8AC3E}">
        <p14:creationId xmlns:p14="http://schemas.microsoft.com/office/powerpoint/2010/main" val="389157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067E8C-EA78-4A4D-966E-A430EBF8AE96}"/>
              </a:ext>
            </a:extLst>
          </p:cNvPr>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2</a:t>
            </a:r>
          </a:p>
        </p:txBody>
      </p:sp>
      <p:pic>
        <p:nvPicPr>
          <p:cNvPr id="3" name="Picture 2" descr="Timeline&#10;&#10;Description automatically generated">
            <a:extLst>
              <a:ext uri="{FF2B5EF4-FFF2-40B4-BE49-F238E27FC236}">
                <a16:creationId xmlns:a16="http://schemas.microsoft.com/office/drawing/2014/main" id="{4220139B-0E8B-496F-80DA-5C7A788FE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58" y="866490"/>
            <a:ext cx="7315215" cy="5120650"/>
          </a:xfrm>
          <a:prstGeom prst="rect">
            <a:avLst/>
          </a:prstGeom>
        </p:spPr>
      </p:pic>
      <p:sp>
        <p:nvSpPr>
          <p:cNvPr id="2" name="TextBox 1">
            <a:extLst>
              <a:ext uri="{FF2B5EF4-FFF2-40B4-BE49-F238E27FC236}">
                <a16:creationId xmlns:a16="http://schemas.microsoft.com/office/drawing/2014/main" id="{6626BCBD-37E3-DB74-3179-39E08CC42463}"/>
              </a:ext>
            </a:extLst>
          </p:cNvPr>
          <p:cNvSpPr txBox="1"/>
          <p:nvPr/>
        </p:nvSpPr>
        <p:spPr>
          <a:xfrm>
            <a:off x="188088" y="5109977"/>
            <a:ext cx="6481822" cy="1015663"/>
          </a:xfrm>
          <a:prstGeom prst="rect">
            <a:avLst/>
          </a:prstGeom>
          <a:noFill/>
        </p:spPr>
        <p:txBody>
          <a:bodyPr wrap="square" rtlCol="0">
            <a:spAutoFit/>
          </a:bodyPr>
          <a:lstStyle/>
          <a:p>
            <a:pPr algn="just"/>
            <a:r>
              <a:rPr lang="en-US" sz="1200" b="1" dirty="0">
                <a:effectLst/>
                <a:latin typeface="Times New Roman" panose="02020603050405020304" pitchFamily="18" charset="0"/>
                <a:ea typeface="Calibri" panose="020F0502020204030204" pitchFamily="34" charset="0"/>
                <a:cs typeface="Tunga" panose="020B0502040204020203" pitchFamily="34" charset="0"/>
              </a:rPr>
              <a:t>Supplementary Figure 2: Study schema.</a:t>
            </a:r>
            <a:r>
              <a:rPr lang="en-US" sz="1200" dirty="0">
                <a:effectLst/>
                <a:latin typeface="Times New Roman" panose="02020603050405020304" pitchFamily="18" charset="0"/>
                <a:ea typeface="Calibri" panose="020F0502020204030204" pitchFamily="34" charset="0"/>
                <a:cs typeface="Tunga" panose="020B0502040204020203" pitchFamily="34" charset="0"/>
              </a:rPr>
              <a:t> Schematic representation of HER2-CART manufacturing, treatment with lymphodepletion and CART infusion, follow-up for safety and disease response assessment, plan for repeat treatment cycle(s), and other study evaluations. Created with BioRender.com.</a:t>
            </a:r>
            <a:endParaRPr lang="en-US" sz="1200" dirty="0">
              <a:effectLst/>
              <a:latin typeface="Calibri" panose="020F0502020204030204" pitchFamily="34" charset="0"/>
              <a:ea typeface="Calibri" panose="020F0502020204030204" pitchFamily="34" charset="0"/>
              <a:cs typeface="Tunga" panose="020B0502040204020203" pitchFamily="34" charset="0"/>
            </a:endParaRPr>
          </a:p>
          <a:p>
            <a:pPr algn="just"/>
            <a:endParaRPr lang="en-US" sz="1200" dirty="0"/>
          </a:p>
        </p:txBody>
      </p:sp>
    </p:spTree>
    <p:extLst>
      <p:ext uri="{BB962C8B-B14F-4D97-AF65-F5344CB8AC3E}">
        <p14:creationId xmlns:p14="http://schemas.microsoft.com/office/powerpoint/2010/main" val="110566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3753AAC-E55C-49E9-ACFD-19F1EDAA4DF9}"/>
              </a:ext>
            </a:extLst>
          </p:cNvPr>
          <p:cNvGraphicFramePr>
            <a:graphicFrameLocks noChangeAspect="1"/>
          </p:cNvGraphicFramePr>
          <p:nvPr>
            <p:extLst>
              <p:ext uri="{D42A27DB-BD31-4B8C-83A1-F6EECF244321}">
                <p14:modId xmlns:p14="http://schemas.microsoft.com/office/powerpoint/2010/main" val="3297572792"/>
              </p:ext>
            </p:extLst>
          </p:nvPr>
        </p:nvGraphicFramePr>
        <p:xfrm>
          <a:off x="735013" y="3003550"/>
          <a:ext cx="3243262" cy="2362200"/>
        </p:xfrm>
        <a:graphic>
          <a:graphicData uri="http://schemas.openxmlformats.org/presentationml/2006/ole">
            <mc:AlternateContent xmlns:mc="http://schemas.openxmlformats.org/markup-compatibility/2006">
              <mc:Choice xmlns:v="urn:schemas-microsoft-com:vml" Requires="v">
                <p:oleObj name="Prism 9" r:id="rId2" imgW="3242662" imgH="2361530" progId="Prism9.Document">
                  <p:embed/>
                </p:oleObj>
              </mc:Choice>
              <mc:Fallback>
                <p:oleObj name="Prism 9" r:id="rId2" imgW="3242662" imgH="2361530" progId="Prism9.Document">
                  <p:embed/>
                  <p:pic>
                    <p:nvPicPr>
                      <p:cNvPr id="4" name="Object 3">
                        <a:extLst>
                          <a:ext uri="{FF2B5EF4-FFF2-40B4-BE49-F238E27FC236}">
                            <a16:creationId xmlns:a16="http://schemas.microsoft.com/office/drawing/2014/main" id="{83753AAC-E55C-49E9-ACFD-19F1EDAA4DF9}"/>
                          </a:ext>
                        </a:extLst>
                      </p:cNvPr>
                      <p:cNvPicPr/>
                      <p:nvPr/>
                    </p:nvPicPr>
                    <p:blipFill>
                      <a:blip r:embed="rId3"/>
                      <a:stretch>
                        <a:fillRect/>
                      </a:stretch>
                    </p:blipFill>
                    <p:spPr>
                      <a:xfrm>
                        <a:off x="735013" y="3003550"/>
                        <a:ext cx="3243262" cy="23622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B01D0A3-8EFC-4A75-B990-D689CC702011}"/>
              </a:ext>
            </a:extLst>
          </p:cNvPr>
          <p:cNvSpPr txBox="1"/>
          <p:nvPr/>
        </p:nvSpPr>
        <p:spPr>
          <a:xfrm>
            <a:off x="277984" y="150312"/>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 </a:t>
            </a:r>
          </a:p>
        </p:txBody>
      </p:sp>
      <p:sp>
        <p:nvSpPr>
          <p:cNvPr id="9" name="TextBox 8">
            <a:extLst>
              <a:ext uri="{FF2B5EF4-FFF2-40B4-BE49-F238E27FC236}">
                <a16:creationId xmlns:a16="http://schemas.microsoft.com/office/drawing/2014/main" id="{D3F3276C-B193-41FC-A970-A93D367D1748}"/>
              </a:ext>
            </a:extLst>
          </p:cNvPr>
          <p:cNvSpPr txBox="1"/>
          <p:nvPr/>
        </p:nvSpPr>
        <p:spPr>
          <a:xfrm>
            <a:off x="269968" y="3013133"/>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 </a:t>
            </a:r>
          </a:p>
        </p:txBody>
      </p:sp>
      <p:sp>
        <p:nvSpPr>
          <p:cNvPr id="11" name="TextBox 10">
            <a:extLst>
              <a:ext uri="{FF2B5EF4-FFF2-40B4-BE49-F238E27FC236}">
                <a16:creationId xmlns:a16="http://schemas.microsoft.com/office/drawing/2014/main" id="{FBA656D8-876B-44E6-92DD-7F6B34AF7132}"/>
              </a:ext>
            </a:extLst>
          </p:cNvPr>
          <p:cNvSpPr txBox="1"/>
          <p:nvPr/>
        </p:nvSpPr>
        <p:spPr>
          <a:xfrm>
            <a:off x="3029123" y="173405"/>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 </a:t>
            </a:r>
          </a:p>
        </p:txBody>
      </p:sp>
      <p:sp>
        <p:nvSpPr>
          <p:cNvPr id="14" name="TextBox 13">
            <a:extLst>
              <a:ext uri="{FF2B5EF4-FFF2-40B4-BE49-F238E27FC236}">
                <a16:creationId xmlns:a16="http://schemas.microsoft.com/office/drawing/2014/main" id="{9722B1AB-EBED-42A8-B3E2-997230E8A490}"/>
              </a:ext>
            </a:extLst>
          </p:cNvPr>
          <p:cNvSpPr txBox="1"/>
          <p:nvPr/>
        </p:nvSpPr>
        <p:spPr>
          <a:xfrm>
            <a:off x="277984" y="5616118"/>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 </a:t>
            </a:r>
          </a:p>
        </p:txBody>
      </p:sp>
      <p:sp>
        <p:nvSpPr>
          <p:cNvPr id="16" name="TextBox 15">
            <a:extLst>
              <a:ext uri="{FF2B5EF4-FFF2-40B4-BE49-F238E27FC236}">
                <a16:creationId xmlns:a16="http://schemas.microsoft.com/office/drawing/2014/main" id="{7DD3471A-2AA0-43C4-89DB-1C266AB71807}"/>
              </a:ext>
            </a:extLst>
          </p:cNvPr>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3</a:t>
            </a:r>
          </a:p>
        </p:txBody>
      </p:sp>
      <p:graphicFrame>
        <p:nvGraphicFramePr>
          <p:cNvPr id="5" name="Object 4">
            <a:extLst>
              <a:ext uri="{FF2B5EF4-FFF2-40B4-BE49-F238E27FC236}">
                <a16:creationId xmlns:a16="http://schemas.microsoft.com/office/drawing/2014/main" id="{4867AB76-A8AA-4373-9015-4F8A51F1F753}"/>
              </a:ext>
            </a:extLst>
          </p:cNvPr>
          <p:cNvGraphicFramePr>
            <a:graphicFrameLocks noChangeAspect="1"/>
          </p:cNvGraphicFramePr>
          <p:nvPr>
            <p:extLst>
              <p:ext uri="{D42A27DB-BD31-4B8C-83A1-F6EECF244321}">
                <p14:modId xmlns:p14="http://schemas.microsoft.com/office/powerpoint/2010/main" val="1118986083"/>
              </p:ext>
            </p:extLst>
          </p:nvPr>
        </p:nvGraphicFramePr>
        <p:xfrm>
          <a:off x="569913" y="334963"/>
          <a:ext cx="2386012" cy="2447925"/>
        </p:xfrm>
        <a:graphic>
          <a:graphicData uri="http://schemas.openxmlformats.org/presentationml/2006/ole">
            <mc:AlternateContent xmlns:mc="http://schemas.openxmlformats.org/markup-compatibility/2006">
              <mc:Choice xmlns:v="urn:schemas-microsoft-com:vml" Requires="v">
                <p:oleObj name="Prism 9" r:id="rId4" imgW="2385899" imgH="2448687" progId="Prism9.Document">
                  <p:embed/>
                </p:oleObj>
              </mc:Choice>
              <mc:Fallback>
                <p:oleObj name="Prism 9" r:id="rId4" imgW="2385899" imgH="2448687" progId="Prism9.Document">
                  <p:embed/>
                  <p:pic>
                    <p:nvPicPr>
                      <p:cNvPr id="5" name="Object 4">
                        <a:extLst>
                          <a:ext uri="{FF2B5EF4-FFF2-40B4-BE49-F238E27FC236}">
                            <a16:creationId xmlns:a16="http://schemas.microsoft.com/office/drawing/2014/main" id="{4867AB76-A8AA-4373-9015-4F8A51F1F753}"/>
                          </a:ext>
                        </a:extLst>
                      </p:cNvPr>
                      <p:cNvPicPr/>
                      <p:nvPr/>
                    </p:nvPicPr>
                    <p:blipFill>
                      <a:blip r:embed="rId5"/>
                      <a:stretch>
                        <a:fillRect/>
                      </a:stretch>
                    </p:blipFill>
                    <p:spPr>
                      <a:xfrm>
                        <a:off x="569913" y="334963"/>
                        <a:ext cx="2386012" cy="24479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6798AF8-854C-478D-BBD6-1002B94BBB45}"/>
              </a:ext>
            </a:extLst>
          </p:cNvPr>
          <p:cNvGraphicFramePr>
            <a:graphicFrameLocks noChangeAspect="1"/>
          </p:cNvGraphicFramePr>
          <p:nvPr>
            <p:extLst>
              <p:ext uri="{D42A27DB-BD31-4B8C-83A1-F6EECF244321}">
                <p14:modId xmlns:p14="http://schemas.microsoft.com/office/powerpoint/2010/main" val="1922246439"/>
              </p:ext>
            </p:extLst>
          </p:nvPr>
        </p:nvGraphicFramePr>
        <p:xfrm>
          <a:off x="3511550" y="323850"/>
          <a:ext cx="2673350" cy="2420938"/>
        </p:xfrm>
        <a:graphic>
          <a:graphicData uri="http://schemas.openxmlformats.org/presentationml/2006/ole">
            <mc:AlternateContent xmlns:mc="http://schemas.openxmlformats.org/markup-compatibility/2006">
              <mc:Choice xmlns:v="urn:schemas-microsoft-com:vml" Requires="v">
                <p:oleObj name="Prism 9" r:id="rId6" imgW="2674008" imgH="2421316" progId="Prism9.Document">
                  <p:embed/>
                </p:oleObj>
              </mc:Choice>
              <mc:Fallback>
                <p:oleObj name="Prism 9" r:id="rId6" imgW="2674008" imgH="2421316" progId="Prism9.Document">
                  <p:embed/>
                  <p:pic>
                    <p:nvPicPr>
                      <p:cNvPr id="3" name="Object 2">
                        <a:extLst>
                          <a:ext uri="{FF2B5EF4-FFF2-40B4-BE49-F238E27FC236}">
                            <a16:creationId xmlns:a16="http://schemas.microsoft.com/office/drawing/2014/main" id="{86798AF8-854C-478D-BBD6-1002B94BBB45}"/>
                          </a:ext>
                        </a:extLst>
                      </p:cNvPr>
                      <p:cNvPicPr/>
                      <p:nvPr/>
                    </p:nvPicPr>
                    <p:blipFill>
                      <a:blip r:embed="rId7"/>
                      <a:stretch>
                        <a:fillRect/>
                      </a:stretch>
                    </p:blipFill>
                    <p:spPr>
                      <a:xfrm>
                        <a:off x="3511550" y="323850"/>
                        <a:ext cx="2673350" cy="24209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4F1CF16-E4DB-4D20-8E48-E38E5347C968}"/>
              </a:ext>
            </a:extLst>
          </p:cNvPr>
          <p:cNvGraphicFramePr>
            <a:graphicFrameLocks noChangeAspect="1"/>
          </p:cNvGraphicFramePr>
          <p:nvPr>
            <p:extLst>
              <p:ext uri="{D42A27DB-BD31-4B8C-83A1-F6EECF244321}">
                <p14:modId xmlns:p14="http://schemas.microsoft.com/office/powerpoint/2010/main" val="2422775116"/>
              </p:ext>
            </p:extLst>
          </p:nvPr>
        </p:nvGraphicFramePr>
        <p:xfrm>
          <a:off x="625475" y="5893117"/>
          <a:ext cx="4660900" cy="2716213"/>
        </p:xfrm>
        <a:graphic>
          <a:graphicData uri="http://schemas.openxmlformats.org/presentationml/2006/ole">
            <mc:AlternateContent xmlns:mc="http://schemas.openxmlformats.org/markup-compatibility/2006">
              <mc:Choice xmlns:v="urn:schemas-microsoft-com:vml" Requires="v">
                <p:oleObj name="Prism 9" r:id="rId8" imgW="4660516" imgH="2715561" progId="Prism9.Document">
                  <p:embed/>
                </p:oleObj>
              </mc:Choice>
              <mc:Fallback>
                <p:oleObj name="Prism 9" r:id="rId8" imgW="4660516" imgH="2715561" progId="Prism9.Document">
                  <p:embed/>
                  <p:pic>
                    <p:nvPicPr>
                      <p:cNvPr id="13" name="Object 12">
                        <a:extLst>
                          <a:ext uri="{FF2B5EF4-FFF2-40B4-BE49-F238E27FC236}">
                            <a16:creationId xmlns:a16="http://schemas.microsoft.com/office/drawing/2014/main" id="{34F1CF16-E4DB-4D20-8E48-E38E5347C968}"/>
                          </a:ext>
                        </a:extLst>
                      </p:cNvPr>
                      <p:cNvPicPr/>
                      <p:nvPr/>
                    </p:nvPicPr>
                    <p:blipFill>
                      <a:blip r:embed="rId9"/>
                      <a:stretch>
                        <a:fillRect/>
                      </a:stretch>
                    </p:blipFill>
                    <p:spPr>
                      <a:xfrm>
                        <a:off x="625475" y="5893117"/>
                        <a:ext cx="4660900" cy="2716213"/>
                      </a:xfrm>
                      <a:prstGeom prst="rect">
                        <a:avLst/>
                      </a:prstGeom>
                    </p:spPr>
                  </p:pic>
                </p:oleObj>
              </mc:Fallback>
            </mc:AlternateContent>
          </a:graphicData>
        </a:graphic>
      </p:graphicFrame>
    </p:spTree>
    <p:extLst>
      <p:ext uri="{BB962C8B-B14F-4D97-AF65-F5344CB8AC3E}">
        <p14:creationId xmlns:p14="http://schemas.microsoft.com/office/powerpoint/2010/main" val="22881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3</a:t>
            </a:r>
          </a:p>
        </p:txBody>
      </p:sp>
      <p:sp>
        <p:nvSpPr>
          <p:cNvPr id="6" name="TextBox 5">
            <a:extLst>
              <a:ext uri="{FF2B5EF4-FFF2-40B4-BE49-F238E27FC236}">
                <a16:creationId xmlns:a16="http://schemas.microsoft.com/office/drawing/2014/main" id="{2FD220ED-E6DB-4E08-A97F-ECDC1116FA24}"/>
              </a:ext>
            </a:extLst>
          </p:cNvPr>
          <p:cNvSpPr txBox="1"/>
          <p:nvPr/>
        </p:nvSpPr>
        <p:spPr>
          <a:xfrm>
            <a:off x="305554" y="384717"/>
            <a:ext cx="37382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 </a:t>
            </a:r>
          </a:p>
        </p:txBody>
      </p:sp>
      <p:graphicFrame>
        <p:nvGraphicFramePr>
          <p:cNvPr id="9" name="Object 8">
            <a:extLst>
              <a:ext uri="{FF2B5EF4-FFF2-40B4-BE49-F238E27FC236}">
                <a16:creationId xmlns:a16="http://schemas.microsoft.com/office/drawing/2014/main" id="{A9101098-8501-4876-B5D3-8D7EEE65443F}"/>
              </a:ext>
            </a:extLst>
          </p:cNvPr>
          <p:cNvGraphicFramePr>
            <a:graphicFrameLocks noChangeAspect="1"/>
          </p:cNvGraphicFramePr>
          <p:nvPr>
            <p:extLst>
              <p:ext uri="{D42A27DB-BD31-4B8C-83A1-F6EECF244321}">
                <p14:modId xmlns:p14="http://schemas.microsoft.com/office/powerpoint/2010/main" val="1210809891"/>
              </p:ext>
            </p:extLst>
          </p:nvPr>
        </p:nvGraphicFramePr>
        <p:xfrm>
          <a:off x="574675" y="493850"/>
          <a:ext cx="4664075" cy="2963863"/>
        </p:xfrm>
        <a:graphic>
          <a:graphicData uri="http://schemas.openxmlformats.org/presentationml/2006/ole">
            <mc:AlternateContent xmlns:mc="http://schemas.openxmlformats.org/markup-compatibility/2006">
              <mc:Choice xmlns:v="urn:schemas-microsoft-com:vml" Requires="v">
                <p:oleObj name="Prism 9" r:id="rId2" imgW="4663758" imgH="2964068" progId="Prism9.Document">
                  <p:embed/>
                </p:oleObj>
              </mc:Choice>
              <mc:Fallback>
                <p:oleObj name="Prism 9" r:id="rId2" imgW="4663758" imgH="2964068" progId="Prism9.Document">
                  <p:embed/>
                  <p:pic>
                    <p:nvPicPr>
                      <p:cNvPr id="9" name="Object 8">
                        <a:extLst>
                          <a:ext uri="{FF2B5EF4-FFF2-40B4-BE49-F238E27FC236}">
                            <a16:creationId xmlns:a16="http://schemas.microsoft.com/office/drawing/2014/main" id="{A9101098-8501-4876-B5D3-8D7EEE65443F}"/>
                          </a:ext>
                        </a:extLst>
                      </p:cNvPr>
                      <p:cNvPicPr/>
                      <p:nvPr/>
                    </p:nvPicPr>
                    <p:blipFill>
                      <a:blip r:embed="rId3"/>
                      <a:stretch>
                        <a:fillRect/>
                      </a:stretch>
                    </p:blipFill>
                    <p:spPr>
                      <a:xfrm>
                        <a:off x="574675" y="493850"/>
                        <a:ext cx="4664075" cy="29638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4B30C17-FA68-FC5B-B6F2-83F44A7B74DE}"/>
              </a:ext>
            </a:extLst>
          </p:cNvPr>
          <p:cNvSpPr txBox="1"/>
          <p:nvPr/>
        </p:nvSpPr>
        <p:spPr>
          <a:xfrm>
            <a:off x="188089" y="3790463"/>
            <a:ext cx="6481822" cy="1831271"/>
          </a:xfrm>
          <a:prstGeom prst="rect">
            <a:avLst/>
          </a:prstGeom>
          <a:noFill/>
        </p:spPr>
        <p:txBody>
          <a:bodyPr wrap="square" rtlCol="0">
            <a:spAutoFit/>
          </a:bodyPr>
          <a:lstStyle/>
          <a:p>
            <a:pPr marL="0" marR="0" algn="just">
              <a:spcBef>
                <a:spcPts val="0"/>
              </a:spcBef>
              <a:spcAft>
                <a:spcPts val="600"/>
              </a:spcAft>
            </a:pPr>
            <a:r>
              <a:rPr lang="en-US" sz="1200" b="1" dirty="0">
                <a:effectLst/>
                <a:latin typeface="Times New Roman" panose="02020603050405020304" pitchFamily="18" charset="0"/>
                <a:ea typeface="Calibri" panose="020F0502020204030204" pitchFamily="34" charset="0"/>
                <a:cs typeface="Tunga" panose="020B0502040204020203" pitchFamily="34" charset="0"/>
              </a:rPr>
              <a:t>Supplementary Figure 3: Study-related cytopenia. </a:t>
            </a:r>
            <a:r>
              <a:rPr lang="en-US" sz="1200" dirty="0">
                <a:effectLst/>
                <a:latin typeface="Times New Roman" panose="02020603050405020304" pitchFamily="18" charset="0"/>
                <a:ea typeface="Calibri" panose="020F0502020204030204" pitchFamily="34" charset="0"/>
                <a:cs typeface="Tunga" panose="020B0502040204020203" pitchFamily="34" charset="0"/>
              </a:rPr>
              <a:t>(A) Absolute lymphocyte count (ALC) on day 0 fludarabine (Flu; n=3 patients) and Flu and cyclophosphamide (Flu/Cy; n=11 patients) lymphodepletion (Flu vs. Flu/Cy, p&lt;0.0001, two-tailed t-test). (B)  Absolute neutrophil count (ANC) nadir by lymphodepletion received (Flu vs. Flu/Cy, p&lt;0.0001, two-tailed t-test). (C) Time to recovery from severe neutropenia in Flu/Cy group (median time: 14 days, range: 7 to 28 days) from CART infusion. (D) Hemoglobin levels (g/dL) and (E) platelet count (x10</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3</a:t>
            </a:r>
            <a:r>
              <a:rPr lang="en-US" sz="1200" dirty="0">
                <a:effectLst/>
                <a:latin typeface="Times New Roman" panose="02020603050405020304" pitchFamily="18" charset="0"/>
                <a:ea typeface="Calibri" panose="020F0502020204030204" pitchFamily="34" charset="0"/>
                <a:cs typeface="Tunga" panose="020B0502040204020203" pitchFamily="34" charset="0"/>
              </a:rPr>
              <a:t>/µL) during the 6-week safety monitoring period compared to baseline prior to study treatment. Unpaired t-test; p values, ns – not significant, **&lt;0.001, ***&lt;0.0001. Wk, week. </a:t>
            </a:r>
            <a:endParaRPr lang="en-US" sz="1200" dirty="0">
              <a:effectLst/>
              <a:latin typeface="Calibri" panose="020F0502020204030204" pitchFamily="34" charset="0"/>
              <a:ea typeface="Calibri" panose="020F0502020204030204" pitchFamily="34" charset="0"/>
              <a:cs typeface="Tunga" panose="020B0502040204020203" pitchFamily="34" charset="0"/>
            </a:endParaRPr>
          </a:p>
          <a:p>
            <a:pPr algn="just"/>
            <a:endParaRPr lang="en-US" sz="1200" dirty="0"/>
          </a:p>
        </p:txBody>
      </p:sp>
    </p:spTree>
    <p:extLst>
      <p:ext uri="{BB962C8B-B14F-4D97-AF65-F5344CB8AC3E}">
        <p14:creationId xmlns:p14="http://schemas.microsoft.com/office/powerpoint/2010/main" val="277924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4</a:t>
            </a:r>
          </a:p>
        </p:txBody>
      </p:sp>
      <p:sp>
        <p:nvSpPr>
          <p:cNvPr id="2" name="Rectangle 27"/>
          <p:cNvSpPr>
            <a:spLocks noChangeArrowheads="1"/>
          </p:cNvSpPr>
          <p:nvPr/>
        </p:nvSpPr>
        <p:spPr bwMode="auto">
          <a:xfrm>
            <a:off x="8213022" y="60862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a:extLst>
              <a:ext uri="{FF2B5EF4-FFF2-40B4-BE49-F238E27FC236}">
                <a16:creationId xmlns:a16="http://schemas.microsoft.com/office/drawing/2014/main" id="{986BB379-1665-48AE-8DAC-493C330D6556}"/>
              </a:ext>
            </a:extLst>
          </p:cNvPr>
          <p:cNvGrpSpPr/>
          <p:nvPr/>
        </p:nvGrpSpPr>
        <p:grpSpPr>
          <a:xfrm>
            <a:off x="201613" y="470124"/>
            <a:ext cx="5565775" cy="2822351"/>
            <a:chOff x="201613" y="470124"/>
            <a:chExt cx="5565775" cy="2822351"/>
          </a:xfrm>
        </p:grpSpPr>
        <p:graphicFrame>
          <p:nvGraphicFramePr>
            <p:cNvPr id="5" name="Object 4">
              <a:extLst>
                <a:ext uri="{FF2B5EF4-FFF2-40B4-BE49-F238E27FC236}">
                  <a16:creationId xmlns:a16="http://schemas.microsoft.com/office/drawing/2014/main" id="{69375CF7-BA08-4197-A581-0A2C8AD09556}"/>
                </a:ext>
              </a:extLst>
            </p:cNvPr>
            <p:cNvGraphicFramePr>
              <a:graphicFrameLocks noChangeAspect="1"/>
            </p:cNvGraphicFramePr>
            <p:nvPr>
              <p:extLst>
                <p:ext uri="{D42A27DB-BD31-4B8C-83A1-F6EECF244321}">
                  <p14:modId xmlns:p14="http://schemas.microsoft.com/office/powerpoint/2010/main" val="2900077381"/>
                </p:ext>
              </p:extLst>
            </p:nvPr>
          </p:nvGraphicFramePr>
          <p:xfrm>
            <a:off x="2476500" y="804863"/>
            <a:ext cx="3290888" cy="2487612"/>
          </p:xfrm>
          <a:graphic>
            <a:graphicData uri="http://schemas.openxmlformats.org/presentationml/2006/ole">
              <mc:AlternateContent xmlns:mc="http://schemas.openxmlformats.org/markup-compatibility/2006">
                <mc:Choice xmlns:v="urn:schemas-microsoft-com:vml" Requires="v">
                  <p:oleObj name="Prism 9" r:id="rId3" imgW="3291640" imgH="2486864" progId="Prism9.Document">
                    <p:embed/>
                  </p:oleObj>
                </mc:Choice>
                <mc:Fallback>
                  <p:oleObj name="Prism 9" r:id="rId3" imgW="3291640" imgH="2486864" progId="Prism9.Document">
                    <p:embed/>
                    <p:pic>
                      <p:nvPicPr>
                        <p:cNvPr id="0" name=""/>
                        <p:cNvPicPr/>
                        <p:nvPr/>
                      </p:nvPicPr>
                      <p:blipFill>
                        <a:blip r:embed="rId4"/>
                        <a:stretch>
                          <a:fillRect/>
                        </a:stretch>
                      </p:blipFill>
                      <p:spPr>
                        <a:xfrm>
                          <a:off x="2476500" y="804863"/>
                          <a:ext cx="3290888" cy="24876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9BB0B94-60AF-4303-AE03-F383C1AB00E3}"/>
                </a:ext>
              </a:extLst>
            </p:cNvPr>
            <p:cNvGraphicFramePr>
              <a:graphicFrameLocks noChangeAspect="1"/>
            </p:cNvGraphicFramePr>
            <p:nvPr>
              <p:extLst>
                <p:ext uri="{D42A27DB-BD31-4B8C-83A1-F6EECF244321}">
                  <p14:modId xmlns:p14="http://schemas.microsoft.com/office/powerpoint/2010/main" val="144186188"/>
                </p:ext>
              </p:extLst>
            </p:nvPr>
          </p:nvGraphicFramePr>
          <p:xfrm>
            <a:off x="201613" y="809625"/>
            <a:ext cx="2079625" cy="2362200"/>
          </p:xfrm>
          <a:graphic>
            <a:graphicData uri="http://schemas.openxmlformats.org/presentationml/2006/ole">
              <mc:AlternateContent xmlns:mc="http://schemas.openxmlformats.org/markup-compatibility/2006">
                <mc:Choice xmlns:v="urn:schemas-microsoft-com:vml" Requires="v">
                  <p:oleObj name="Prism 9" r:id="rId5" imgW="2079424" imgH="2361530" progId="Prism9.Document">
                    <p:embed/>
                  </p:oleObj>
                </mc:Choice>
                <mc:Fallback>
                  <p:oleObj name="Prism 9" r:id="rId5" imgW="2079424" imgH="2361530" progId="Prism9.Document">
                    <p:embed/>
                    <p:pic>
                      <p:nvPicPr>
                        <p:cNvPr id="0" name=""/>
                        <p:cNvPicPr/>
                        <p:nvPr/>
                      </p:nvPicPr>
                      <p:blipFill>
                        <a:blip r:embed="rId6"/>
                        <a:stretch>
                          <a:fillRect/>
                        </a:stretch>
                      </p:blipFill>
                      <p:spPr>
                        <a:xfrm>
                          <a:off x="201613" y="809625"/>
                          <a:ext cx="2079625" cy="23622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19110D6-6C96-4DAA-98FE-E2940E8EF908}"/>
                </a:ext>
              </a:extLst>
            </p:cNvPr>
            <p:cNvSpPr txBox="1"/>
            <p:nvPr/>
          </p:nvSpPr>
          <p:spPr>
            <a:xfrm>
              <a:off x="933325" y="470124"/>
              <a:ext cx="33313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Pre-infusion serum cytokine concentration (</a:t>
              </a:r>
              <a:r>
                <a:rPr lang="en-US" sz="1100" dirty="0" err="1">
                  <a:latin typeface="Arial" panose="020B0604020202020204" pitchFamily="34" charset="0"/>
                  <a:cs typeface="Arial" panose="020B0604020202020204" pitchFamily="34" charset="0"/>
                </a:rPr>
                <a:t>pg</a:t>
              </a:r>
              <a:r>
                <a:rPr lang="en-US" sz="1100" dirty="0">
                  <a:latin typeface="Arial" panose="020B0604020202020204" pitchFamily="34" charset="0"/>
                  <a:cs typeface="Arial" panose="020B0604020202020204" pitchFamily="34" charset="0"/>
                </a:rPr>
                <a:t>/mL)</a:t>
              </a:r>
            </a:p>
          </p:txBody>
        </p:sp>
      </p:grpSp>
      <p:sp>
        <p:nvSpPr>
          <p:cNvPr id="11" name="TextBox 10">
            <a:extLst>
              <a:ext uri="{FF2B5EF4-FFF2-40B4-BE49-F238E27FC236}">
                <a16:creationId xmlns:a16="http://schemas.microsoft.com/office/drawing/2014/main" id="{15BC4D10-2B88-2903-385A-FF8D4C368720}"/>
              </a:ext>
            </a:extLst>
          </p:cNvPr>
          <p:cNvSpPr txBox="1"/>
          <p:nvPr/>
        </p:nvSpPr>
        <p:spPr>
          <a:xfrm>
            <a:off x="188089" y="3778888"/>
            <a:ext cx="6481822" cy="1092607"/>
          </a:xfrm>
          <a:prstGeom prst="rect">
            <a:avLst/>
          </a:prstGeom>
          <a:noFill/>
        </p:spPr>
        <p:txBody>
          <a:bodyPr wrap="square" rtlCol="0">
            <a:spAutoFit/>
          </a:bodyPr>
          <a:lstStyle/>
          <a:p>
            <a:pPr marL="0" marR="0" algn="just">
              <a:spcBef>
                <a:spcPts val="0"/>
              </a:spcBef>
              <a:spcAft>
                <a:spcPts val="600"/>
              </a:spcAft>
            </a:pPr>
            <a:r>
              <a:rPr lang="en-US" sz="1200" b="1" dirty="0">
                <a:effectLst/>
                <a:latin typeface="Times New Roman" panose="02020603050405020304" pitchFamily="18" charset="0"/>
                <a:ea typeface="Calibri" panose="020F0502020204030204" pitchFamily="34" charset="0"/>
                <a:cs typeface="Tunga" panose="020B0502040204020203" pitchFamily="34" charset="0"/>
              </a:rPr>
              <a:t>Supplementary Figure 4: Pre-infusion serum cytokines. </a:t>
            </a:r>
            <a:r>
              <a:rPr lang="en-US" sz="1200" dirty="0">
                <a:effectLst/>
                <a:latin typeface="Times New Roman" panose="02020603050405020304" pitchFamily="18" charset="0"/>
                <a:ea typeface="Calibri" panose="020F0502020204030204" pitchFamily="34" charset="0"/>
                <a:cs typeface="Tunga" panose="020B0502040204020203" pitchFamily="34" charset="0"/>
              </a:rPr>
              <a:t>Heatmap of serum cytokine concentrations after lymphodepletion and prior to first CAR T-cell infusion (day 0) in patients conditioned with fludarabine (Flu; n=3) or Flu and cyclophosphamide (Flu/Cy; n=11). Serum homeostatic cytokines were quantified using the Luminex® Multiplex assay (Millipore, TX).</a:t>
            </a:r>
            <a:r>
              <a:rPr lang="en-US" sz="1200" b="1" dirty="0">
                <a:effectLst/>
                <a:latin typeface="Times New Roman" panose="02020603050405020304" pitchFamily="18" charset="0"/>
                <a:ea typeface="Calibri" panose="020F0502020204030204" pitchFamily="34" charset="0"/>
                <a:cs typeface="Tunga" panose="020B0502040204020203" pitchFamily="34" charset="0"/>
              </a:rPr>
              <a:t> </a:t>
            </a:r>
            <a:endParaRPr lang="en-US" sz="1200" dirty="0">
              <a:effectLst/>
              <a:latin typeface="Calibri" panose="020F0502020204030204" pitchFamily="34" charset="0"/>
              <a:ea typeface="Calibri" panose="020F0502020204030204" pitchFamily="34" charset="0"/>
              <a:cs typeface="Tunga" panose="020B0502040204020203" pitchFamily="34" charset="0"/>
            </a:endParaRPr>
          </a:p>
          <a:p>
            <a:pPr algn="just"/>
            <a:endParaRPr lang="en-US" sz="1200" dirty="0"/>
          </a:p>
        </p:txBody>
      </p:sp>
    </p:spTree>
    <p:extLst>
      <p:ext uri="{BB962C8B-B14F-4D97-AF65-F5344CB8AC3E}">
        <p14:creationId xmlns:p14="http://schemas.microsoft.com/office/powerpoint/2010/main" val="350344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A72D4-9F8B-E33A-B7FC-7C5A7A03AE1B}"/>
              </a:ext>
            </a:extLst>
          </p:cNvPr>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5</a:t>
            </a:r>
          </a:p>
        </p:txBody>
      </p:sp>
      <p:sp>
        <p:nvSpPr>
          <p:cNvPr id="3" name="TextBox 2">
            <a:extLst>
              <a:ext uri="{FF2B5EF4-FFF2-40B4-BE49-F238E27FC236}">
                <a16:creationId xmlns:a16="http://schemas.microsoft.com/office/drawing/2014/main" id="{E1EB880E-A18F-66E1-C949-CEF59666B01D}"/>
              </a:ext>
            </a:extLst>
          </p:cNvPr>
          <p:cNvSpPr txBox="1"/>
          <p:nvPr/>
        </p:nvSpPr>
        <p:spPr>
          <a:xfrm>
            <a:off x="291309" y="423228"/>
            <a:ext cx="37382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 </a:t>
            </a:r>
          </a:p>
        </p:txBody>
      </p:sp>
      <p:pic>
        <p:nvPicPr>
          <p:cNvPr id="4" name="Picture 3" descr="Image_7148">
            <a:extLst>
              <a:ext uri="{FF2B5EF4-FFF2-40B4-BE49-F238E27FC236}">
                <a16:creationId xmlns:a16="http://schemas.microsoft.com/office/drawing/2014/main" id="{5258645A-A4FF-59B8-84CD-20F1C7249EDA}"/>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62464" y="849415"/>
            <a:ext cx="2071532" cy="1559468"/>
          </a:xfrm>
          <a:prstGeom prst="rect">
            <a:avLst/>
          </a:prstGeom>
          <a:noFill/>
          <a:ln>
            <a:noFill/>
          </a:ln>
        </p:spPr>
      </p:pic>
      <p:pic>
        <p:nvPicPr>
          <p:cNvPr id="5" name="Picture 4" descr="Image_7150">
            <a:extLst>
              <a:ext uri="{FF2B5EF4-FFF2-40B4-BE49-F238E27FC236}">
                <a16:creationId xmlns:a16="http://schemas.microsoft.com/office/drawing/2014/main" id="{302DF381-5C2B-3F9E-3720-9FCDFB8C4CDD}"/>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906163" y="863845"/>
            <a:ext cx="2071532" cy="1559468"/>
          </a:xfrm>
          <a:prstGeom prst="rect">
            <a:avLst/>
          </a:prstGeom>
          <a:noFill/>
          <a:ln>
            <a:noFill/>
          </a:ln>
        </p:spPr>
      </p:pic>
      <p:sp>
        <p:nvSpPr>
          <p:cNvPr id="6" name="TextBox 5">
            <a:extLst>
              <a:ext uri="{FF2B5EF4-FFF2-40B4-BE49-F238E27FC236}">
                <a16:creationId xmlns:a16="http://schemas.microsoft.com/office/drawing/2014/main" id="{2BEB9CEC-5CCA-6AEC-E62F-3B8CB9026704}"/>
              </a:ext>
            </a:extLst>
          </p:cNvPr>
          <p:cNvSpPr txBox="1"/>
          <p:nvPr/>
        </p:nvSpPr>
        <p:spPr>
          <a:xfrm>
            <a:off x="893550" y="595060"/>
            <a:ext cx="140936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Lymphoid aggregates</a:t>
            </a:r>
          </a:p>
        </p:txBody>
      </p:sp>
      <p:sp>
        <p:nvSpPr>
          <p:cNvPr id="7" name="TextBox 6">
            <a:extLst>
              <a:ext uri="{FF2B5EF4-FFF2-40B4-BE49-F238E27FC236}">
                <a16:creationId xmlns:a16="http://schemas.microsoft.com/office/drawing/2014/main" id="{DCFCE9BD-6EB4-98D8-3BBA-A7CBB20416B6}"/>
              </a:ext>
            </a:extLst>
          </p:cNvPr>
          <p:cNvSpPr txBox="1"/>
          <p:nvPr/>
        </p:nvSpPr>
        <p:spPr>
          <a:xfrm>
            <a:off x="3158758" y="617624"/>
            <a:ext cx="146706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Organizing pneumonia</a:t>
            </a:r>
          </a:p>
        </p:txBody>
      </p:sp>
      <p:cxnSp>
        <p:nvCxnSpPr>
          <p:cNvPr id="8" name="Straight Connector 7">
            <a:extLst>
              <a:ext uri="{FF2B5EF4-FFF2-40B4-BE49-F238E27FC236}">
                <a16:creationId xmlns:a16="http://schemas.microsoft.com/office/drawing/2014/main" id="{2D200A88-905F-D37F-5C91-605D769E3E75}"/>
              </a:ext>
            </a:extLst>
          </p:cNvPr>
          <p:cNvCxnSpPr/>
          <p:nvPr/>
        </p:nvCxnSpPr>
        <p:spPr>
          <a:xfrm>
            <a:off x="2300439" y="2272338"/>
            <a:ext cx="1693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08E2E5-7F78-BACC-774B-EF547C573995}"/>
              </a:ext>
            </a:extLst>
          </p:cNvPr>
          <p:cNvCxnSpPr/>
          <p:nvPr/>
        </p:nvCxnSpPr>
        <p:spPr>
          <a:xfrm>
            <a:off x="4657003" y="2283054"/>
            <a:ext cx="1693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CE784D78-A22F-FEFD-E541-0E3A2B6C4A41}"/>
              </a:ext>
            </a:extLst>
          </p:cNvPr>
          <p:cNvSpPr/>
          <p:nvPr/>
        </p:nvSpPr>
        <p:spPr>
          <a:xfrm rot="8057561">
            <a:off x="1108978" y="1287473"/>
            <a:ext cx="182880" cy="4572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93B46D-0C0D-194A-B7ED-F1701921660D}"/>
              </a:ext>
            </a:extLst>
          </p:cNvPr>
          <p:cNvSpPr/>
          <p:nvPr/>
        </p:nvSpPr>
        <p:spPr>
          <a:xfrm rot="8057561">
            <a:off x="2128781" y="1292384"/>
            <a:ext cx="182880" cy="457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Right 11">
            <a:extLst>
              <a:ext uri="{FF2B5EF4-FFF2-40B4-BE49-F238E27FC236}">
                <a16:creationId xmlns:a16="http://schemas.microsoft.com/office/drawing/2014/main" id="{FD02E50E-E43D-B369-51E9-84204B4DF8A3}"/>
              </a:ext>
            </a:extLst>
          </p:cNvPr>
          <p:cNvSpPr/>
          <p:nvPr/>
        </p:nvSpPr>
        <p:spPr>
          <a:xfrm rot="8057561">
            <a:off x="3358653" y="1613870"/>
            <a:ext cx="182880" cy="4572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F508177-9383-611D-40BC-BCA8E7C0D8B5}"/>
              </a:ext>
            </a:extLst>
          </p:cNvPr>
          <p:cNvSpPr/>
          <p:nvPr/>
        </p:nvSpPr>
        <p:spPr>
          <a:xfrm rot="8057561">
            <a:off x="4381208" y="1539305"/>
            <a:ext cx="182880" cy="4572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5D8324-4388-AD6D-084D-DD7455E1BC5F}"/>
              </a:ext>
            </a:extLst>
          </p:cNvPr>
          <p:cNvSpPr txBox="1"/>
          <p:nvPr/>
        </p:nvSpPr>
        <p:spPr>
          <a:xfrm>
            <a:off x="2727402" y="419642"/>
            <a:ext cx="37382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 </a:t>
            </a:r>
          </a:p>
        </p:txBody>
      </p:sp>
      <p:sp>
        <p:nvSpPr>
          <p:cNvPr id="15" name="TextBox 14">
            <a:extLst>
              <a:ext uri="{FF2B5EF4-FFF2-40B4-BE49-F238E27FC236}">
                <a16:creationId xmlns:a16="http://schemas.microsoft.com/office/drawing/2014/main" id="{AAE77A28-0278-9781-CC64-08B1C299505A}"/>
              </a:ext>
            </a:extLst>
          </p:cNvPr>
          <p:cNvSpPr txBox="1"/>
          <p:nvPr/>
        </p:nvSpPr>
        <p:spPr>
          <a:xfrm>
            <a:off x="188089" y="2948108"/>
            <a:ext cx="6481822" cy="1461939"/>
          </a:xfrm>
          <a:prstGeom prst="rect">
            <a:avLst/>
          </a:prstGeom>
          <a:noFill/>
        </p:spPr>
        <p:txBody>
          <a:bodyPr wrap="square" rtlCol="0">
            <a:spAutoFit/>
          </a:bodyPr>
          <a:lstStyle/>
          <a:p>
            <a:pPr marL="0" marR="0" algn="just">
              <a:spcBef>
                <a:spcPts val="0"/>
              </a:spcBef>
              <a:spcAft>
                <a:spcPts val="600"/>
              </a:spcAft>
            </a:pPr>
            <a:r>
              <a:rPr lang="en-US" sz="1200" b="1" dirty="0">
                <a:effectLst/>
                <a:latin typeface="Times New Roman" panose="02020603050405020304" pitchFamily="18" charset="0"/>
                <a:ea typeface="Calibri" panose="020F0502020204030204" pitchFamily="34" charset="0"/>
                <a:cs typeface="Tunga" panose="020B0502040204020203" pitchFamily="34" charset="0"/>
              </a:rPr>
              <a:t>Supplementary Figure 5: Benign lymphocytic lung lesion post-treatment. </a:t>
            </a:r>
            <a:r>
              <a:rPr lang="en-US" sz="1200" dirty="0">
                <a:effectLst/>
                <a:latin typeface="Times New Roman" panose="02020603050405020304" pitchFamily="18" charset="0"/>
                <a:ea typeface="Calibri" panose="020F0502020204030204" pitchFamily="34" charset="0"/>
              </a:rPr>
              <a:t>Hematoxylin and eosin (H&amp;E) staining of right lung biopsy tissue in Patient 5/7 at 16 months off therapy showing (A) benign perivascular lymphoid aggregate (yellow arrow) adjacent to muscularized vessel with intimal hyperplasia (black arrow) markedly obscuring the vessel (200X) and (B) area of organizing pneumonia (yellow arrow) obscuring airway and alveolar architecture of lung (200X). Panels (A) and (B) show representative microscopic images; scale bar 100 µm. </a:t>
            </a:r>
            <a:endParaRPr lang="en-US" sz="1200" dirty="0">
              <a:effectLst/>
              <a:latin typeface="Calibri" panose="020F0502020204030204" pitchFamily="34" charset="0"/>
              <a:ea typeface="Calibri" panose="020F0502020204030204" pitchFamily="34" charset="0"/>
              <a:cs typeface="Tunga" panose="020B0502040204020203" pitchFamily="34" charset="0"/>
            </a:endParaRPr>
          </a:p>
          <a:p>
            <a:pPr algn="just"/>
            <a:endParaRPr lang="en-US" sz="1200" dirty="0"/>
          </a:p>
        </p:txBody>
      </p:sp>
    </p:spTree>
    <p:extLst>
      <p:ext uri="{BB962C8B-B14F-4D97-AF65-F5344CB8AC3E}">
        <p14:creationId xmlns:p14="http://schemas.microsoft.com/office/powerpoint/2010/main" val="130184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6</a:t>
            </a:r>
          </a:p>
        </p:txBody>
      </p:sp>
      <p:sp>
        <p:nvSpPr>
          <p:cNvPr id="2" name="Rectangle 27"/>
          <p:cNvSpPr>
            <a:spLocks noChangeArrowheads="1"/>
          </p:cNvSpPr>
          <p:nvPr/>
        </p:nvSpPr>
        <p:spPr bwMode="auto">
          <a:xfrm>
            <a:off x="8213022" y="60862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E153A40B-CF09-4793-A70A-4193E1D0BBD3}"/>
              </a:ext>
            </a:extLst>
          </p:cNvPr>
          <p:cNvGraphicFramePr>
            <a:graphicFrameLocks noChangeAspect="1"/>
          </p:cNvGraphicFramePr>
          <p:nvPr>
            <p:extLst>
              <p:ext uri="{D42A27DB-BD31-4B8C-83A1-F6EECF244321}">
                <p14:modId xmlns:p14="http://schemas.microsoft.com/office/powerpoint/2010/main" val="2161843234"/>
              </p:ext>
            </p:extLst>
          </p:nvPr>
        </p:nvGraphicFramePr>
        <p:xfrm>
          <a:off x="201379" y="2879702"/>
          <a:ext cx="6445250" cy="2546350"/>
        </p:xfrm>
        <a:graphic>
          <a:graphicData uri="http://schemas.openxmlformats.org/presentationml/2006/ole">
            <mc:AlternateContent xmlns:mc="http://schemas.openxmlformats.org/markup-compatibility/2006">
              <mc:Choice xmlns:v="urn:schemas-microsoft-com:vml" Requires="v">
                <p:oleObj name="Prism 9" r:id="rId3" imgW="6447510" imgH="2546289" progId="Prism9.Document">
                  <p:embed/>
                </p:oleObj>
              </mc:Choice>
              <mc:Fallback>
                <p:oleObj name="Prism 9" r:id="rId3" imgW="6447510" imgH="2546289" progId="Prism9.Document">
                  <p:embed/>
                  <p:pic>
                    <p:nvPicPr>
                      <p:cNvPr id="3" name="Object 2">
                        <a:extLst>
                          <a:ext uri="{FF2B5EF4-FFF2-40B4-BE49-F238E27FC236}">
                            <a16:creationId xmlns:a16="http://schemas.microsoft.com/office/drawing/2014/main" id="{E153A40B-CF09-4793-A70A-4193E1D0BBD3}"/>
                          </a:ext>
                        </a:extLst>
                      </p:cNvPr>
                      <p:cNvPicPr/>
                      <p:nvPr/>
                    </p:nvPicPr>
                    <p:blipFill>
                      <a:blip r:embed="rId4"/>
                      <a:stretch>
                        <a:fillRect/>
                      </a:stretch>
                    </p:blipFill>
                    <p:spPr>
                      <a:xfrm>
                        <a:off x="201379" y="2879702"/>
                        <a:ext cx="6445250" cy="25463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B89BF4-85A6-41F1-9466-09EF5E3931CA}"/>
              </a:ext>
            </a:extLst>
          </p:cNvPr>
          <p:cNvGraphicFramePr>
            <a:graphicFrameLocks noChangeAspect="1"/>
          </p:cNvGraphicFramePr>
          <p:nvPr>
            <p:extLst>
              <p:ext uri="{D42A27DB-BD31-4B8C-83A1-F6EECF244321}">
                <p14:modId xmlns:p14="http://schemas.microsoft.com/office/powerpoint/2010/main" val="3631687235"/>
              </p:ext>
            </p:extLst>
          </p:nvPr>
        </p:nvGraphicFramePr>
        <p:xfrm>
          <a:off x="330200" y="379413"/>
          <a:ext cx="3878263" cy="2082800"/>
        </p:xfrm>
        <a:graphic>
          <a:graphicData uri="http://schemas.openxmlformats.org/presentationml/2006/ole">
            <mc:AlternateContent xmlns:mc="http://schemas.openxmlformats.org/markup-compatibility/2006">
              <mc:Choice xmlns:v="urn:schemas-microsoft-com:vml" Requires="v">
                <p:oleObj name="Prism 9" r:id="rId5" imgW="3878662" imgH="2082771" progId="Prism9.Document">
                  <p:embed/>
                </p:oleObj>
              </mc:Choice>
              <mc:Fallback>
                <p:oleObj name="Prism 9" r:id="rId5" imgW="3878662" imgH="2082771" progId="Prism9.Document">
                  <p:embed/>
                  <p:pic>
                    <p:nvPicPr>
                      <p:cNvPr id="7" name="Object 6">
                        <a:extLst>
                          <a:ext uri="{FF2B5EF4-FFF2-40B4-BE49-F238E27FC236}">
                            <a16:creationId xmlns:a16="http://schemas.microsoft.com/office/drawing/2014/main" id="{3AB89BF4-85A6-41F1-9466-09EF5E3931CA}"/>
                          </a:ext>
                        </a:extLst>
                      </p:cNvPr>
                      <p:cNvPicPr/>
                      <p:nvPr/>
                    </p:nvPicPr>
                    <p:blipFill>
                      <a:blip r:embed="rId6"/>
                      <a:stretch>
                        <a:fillRect/>
                      </a:stretch>
                    </p:blipFill>
                    <p:spPr>
                      <a:xfrm>
                        <a:off x="330200" y="379413"/>
                        <a:ext cx="3878263" cy="2082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FE16EAF-3C6C-43EE-9398-5ADC4FD58FE5}"/>
              </a:ext>
            </a:extLst>
          </p:cNvPr>
          <p:cNvSpPr txBox="1"/>
          <p:nvPr/>
        </p:nvSpPr>
        <p:spPr>
          <a:xfrm>
            <a:off x="201379" y="252608"/>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 </a:t>
            </a:r>
          </a:p>
        </p:txBody>
      </p:sp>
      <p:sp>
        <p:nvSpPr>
          <p:cNvPr id="9" name="TextBox 8">
            <a:extLst>
              <a:ext uri="{FF2B5EF4-FFF2-40B4-BE49-F238E27FC236}">
                <a16:creationId xmlns:a16="http://schemas.microsoft.com/office/drawing/2014/main" id="{54FE5449-26DC-436C-9049-528DBF839553}"/>
              </a:ext>
            </a:extLst>
          </p:cNvPr>
          <p:cNvSpPr txBox="1"/>
          <p:nvPr/>
        </p:nvSpPr>
        <p:spPr>
          <a:xfrm>
            <a:off x="201379" y="2602703"/>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 </a:t>
            </a:r>
          </a:p>
        </p:txBody>
      </p:sp>
    </p:spTree>
    <p:extLst>
      <p:ext uri="{BB962C8B-B14F-4D97-AF65-F5344CB8AC3E}">
        <p14:creationId xmlns:p14="http://schemas.microsoft.com/office/powerpoint/2010/main" val="110461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2E96AC-315D-4AF7-AB2E-4D4781CF7886}"/>
              </a:ext>
            </a:extLst>
          </p:cNvPr>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6</a:t>
            </a:r>
          </a:p>
        </p:txBody>
      </p:sp>
      <p:pic>
        <p:nvPicPr>
          <p:cNvPr id="10" name="Picture 9">
            <a:extLst>
              <a:ext uri="{FF2B5EF4-FFF2-40B4-BE49-F238E27FC236}">
                <a16:creationId xmlns:a16="http://schemas.microsoft.com/office/drawing/2014/main" id="{6EE1EFB0-0381-EB4B-97CE-81FCC09513C3}"/>
              </a:ext>
            </a:extLst>
          </p:cNvPr>
          <p:cNvPicPr>
            <a:picLocks noChangeAspect="1"/>
          </p:cNvPicPr>
          <p:nvPr/>
        </p:nvPicPr>
        <p:blipFill>
          <a:blip r:embed="rId3"/>
          <a:stretch>
            <a:fillRect/>
          </a:stretch>
        </p:blipFill>
        <p:spPr>
          <a:xfrm>
            <a:off x="330083" y="4596854"/>
            <a:ext cx="2157044" cy="2103120"/>
          </a:xfrm>
          <a:prstGeom prst="rect">
            <a:avLst/>
          </a:prstGeom>
        </p:spPr>
      </p:pic>
      <p:pic>
        <p:nvPicPr>
          <p:cNvPr id="11" name="Picture 10">
            <a:extLst>
              <a:ext uri="{FF2B5EF4-FFF2-40B4-BE49-F238E27FC236}">
                <a16:creationId xmlns:a16="http://schemas.microsoft.com/office/drawing/2014/main" id="{B383AAB4-F73B-1444-9818-409F871EAA2F}"/>
              </a:ext>
            </a:extLst>
          </p:cNvPr>
          <p:cNvPicPr>
            <a:picLocks noChangeAspect="1"/>
          </p:cNvPicPr>
          <p:nvPr/>
        </p:nvPicPr>
        <p:blipFill rotWithShape="1">
          <a:blip r:embed="rId4"/>
          <a:srcRect l="26014" t="52586" r="32809" b="9673"/>
          <a:stretch/>
        </p:blipFill>
        <p:spPr>
          <a:xfrm>
            <a:off x="885825" y="285966"/>
            <a:ext cx="4046258" cy="2310638"/>
          </a:xfrm>
          <a:prstGeom prst="rect">
            <a:avLst/>
          </a:prstGeom>
        </p:spPr>
      </p:pic>
      <p:grpSp>
        <p:nvGrpSpPr>
          <p:cNvPr id="12" name="Group 11">
            <a:extLst>
              <a:ext uri="{FF2B5EF4-FFF2-40B4-BE49-F238E27FC236}">
                <a16:creationId xmlns:a16="http://schemas.microsoft.com/office/drawing/2014/main" id="{F56E31A2-69E3-DB45-B270-A5A0F93496C7}"/>
              </a:ext>
            </a:extLst>
          </p:cNvPr>
          <p:cNvGrpSpPr/>
          <p:nvPr/>
        </p:nvGrpSpPr>
        <p:grpSpPr>
          <a:xfrm>
            <a:off x="1781175" y="3371850"/>
            <a:ext cx="1657350" cy="4149072"/>
            <a:chOff x="1781175" y="3371850"/>
            <a:chExt cx="1657350" cy="4149072"/>
          </a:xfrm>
        </p:grpSpPr>
        <p:cxnSp>
          <p:nvCxnSpPr>
            <p:cNvPr id="13" name="Straight Connector 12">
              <a:extLst>
                <a:ext uri="{FF2B5EF4-FFF2-40B4-BE49-F238E27FC236}">
                  <a16:creationId xmlns:a16="http://schemas.microsoft.com/office/drawing/2014/main" id="{A9D9D622-0CC1-9F46-81D0-DE2032F022E1}"/>
                </a:ext>
              </a:extLst>
            </p:cNvPr>
            <p:cNvCxnSpPr/>
            <p:nvPr/>
          </p:nvCxnSpPr>
          <p:spPr>
            <a:xfrm>
              <a:off x="1781175" y="5305425"/>
              <a:ext cx="11277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B8CCDC-9FE9-AD47-B3A5-65B4B8D2E31F}"/>
                </a:ext>
              </a:extLst>
            </p:cNvPr>
            <p:cNvCxnSpPr/>
            <p:nvPr/>
          </p:nvCxnSpPr>
          <p:spPr>
            <a:xfrm>
              <a:off x="2908954" y="3371850"/>
              <a:ext cx="0" cy="414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6CF10A-7197-7449-A3E5-159A68C4DB3B}"/>
                </a:ext>
              </a:extLst>
            </p:cNvPr>
            <p:cNvCxnSpPr>
              <a:cxnSpLocks/>
            </p:cNvCxnSpPr>
            <p:nvPr/>
          </p:nvCxnSpPr>
          <p:spPr>
            <a:xfrm>
              <a:off x="2908954" y="3371850"/>
              <a:ext cx="5295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96BC1E2-3E94-184E-A59B-AF1B0E2EE95D}"/>
                </a:ext>
              </a:extLst>
            </p:cNvPr>
            <p:cNvCxnSpPr>
              <a:cxnSpLocks/>
            </p:cNvCxnSpPr>
            <p:nvPr/>
          </p:nvCxnSpPr>
          <p:spPr>
            <a:xfrm>
              <a:off x="2908954" y="5648414"/>
              <a:ext cx="5295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A0A9C4-F9FE-0949-92FE-F2670712747A}"/>
                </a:ext>
              </a:extLst>
            </p:cNvPr>
            <p:cNvCxnSpPr/>
            <p:nvPr/>
          </p:nvCxnSpPr>
          <p:spPr>
            <a:xfrm>
              <a:off x="2908954" y="7520922"/>
              <a:ext cx="5295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60A5E2C6-DCAD-F847-9411-37A101859F33}"/>
              </a:ext>
            </a:extLst>
          </p:cNvPr>
          <p:cNvPicPr>
            <a:picLocks noChangeAspect="1"/>
          </p:cNvPicPr>
          <p:nvPr/>
        </p:nvPicPr>
        <p:blipFill>
          <a:blip r:embed="rId5"/>
          <a:stretch>
            <a:fillRect/>
          </a:stretch>
        </p:blipFill>
        <p:spPr>
          <a:xfrm>
            <a:off x="3588558" y="2596604"/>
            <a:ext cx="2070100" cy="2000250"/>
          </a:xfrm>
          <a:prstGeom prst="rect">
            <a:avLst/>
          </a:prstGeom>
        </p:spPr>
      </p:pic>
      <p:pic>
        <p:nvPicPr>
          <p:cNvPr id="19" name="Picture 18">
            <a:extLst>
              <a:ext uri="{FF2B5EF4-FFF2-40B4-BE49-F238E27FC236}">
                <a16:creationId xmlns:a16="http://schemas.microsoft.com/office/drawing/2014/main" id="{8CFD6FCC-1356-F747-A46A-329DCE0FC9B5}"/>
              </a:ext>
            </a:extLst>
          </p:cNvPr>
          <p:cNvPicPr>
            <a:picLocks noChangeAspect="1"/>
          </p:cNvPicPr>
          <p:nvPr/>
        </p:nvPicPr>
        <p:blipFill>
          <a:blip r:embed="rId6"/>
          <a:stretch>
            <a:fillRect/>
          </a:stretch>
        </p:blipFill>
        <p:spPr>
          <a:xfrm>
            <a:off x="3588558" y="4596854"/>
            <a:ext cx="2070100" cy="2000250"/>
          </a:xfrm>
          <a:prstGeom prst="rect">
            <a:avLst/>
          </a:prstGeom>
        </p:spPr>
      </p:pic>
      <p:pic>
        <p:nvPicPr>
          <p:cNvPr id="20" name="Picture 19">
            <a:extLst>
              <a:ext uri="{FF2B5EF4-FFF2-40B4-BE49-F238E27FC236}">
                <a16:creationId xmlns:a16="http://schemas.microsoft.com/office/drawing/2014/main" id="{ED1F208F-7F6B-6C49-895E-3ABB7439C6C1}"/>
              </a:ext>
            </a:extLst>
          </p:cNvPr>
          <p:cNvPicPr>
            <a:picLocks noChangeAspect="1"/>
          </p:cNvPicPr>
          <p:nvPr/>
        </p:nvPicPr>
        <p:blipFill>
          <a:blip r:embed="rId7"/>
          <a:stretch>
            <a:fillRect/>
          </a:stretch>
        </p:blipFill>
        <p:spPr>
          <a:xfrm>
            <a:off x="3588558" y="6629400"/>
            <a:ext cx="2070100" cy="2000250"/>
          </a:xfrm>
          <a:prstGeom prst="rect">
            <a:avLst/>
          </a:prstGeom>
        </p:spPr>
      </p:pic>
      <p:sp>
        <p:nvSpPr>
          <p:cNvPr id="3" name="TextBox 2">
            <a:extLst>
              <a:ext uri="{FF2B5EF4-FFF2-40B4-BE49-F238E27FC236}">
                <a16:creationId xmlns:a16="http://schemas.microsoft.com/office/drawing/2014/main" id="{7A0D774C-D124-E770-BFC6-F3AC909BDBCD}"/>
              </a:ext>
            </a:extLst>
          </p:cNvPr>
          <p:cNvSpPr txBox="1"/>
          <p:nvPr/>
        </p:nvSpPr>
        <p:spPr>
          <a:xfrm>
            <a:off x="330083" y="285966"/>
            <a:ext cx="38183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 </a:t>
            </a:r>
          </a:p>
        </p:txBody>
      </p:sp>
    </p:spTree>
    <p:extLst>
      <p:ext uri="{BB962C8B-B14F-4D97-AF65-F5344CB8AC3E}">
        <p14:creationId xmlns:p14="http://schemas.microsoft.com/office/powerpoint/2010/main" val="35105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018F9-1538-BB88-E68B-75FA00DCAD9D}"/>
              </a:ext>
            </a:extLst>
          </p:cNvPr>
          <p:cNvSpPr txBox="1"/>
          <p:nvPr/>
        </p:nvSpPr>
        <p:spPr>
          <a:xfrm>
            <a:off x="188089" y="225461"/>
            <a:ext cx="6481822" cy="3231654"/>
          </a:xfrm>
          <a:prstGeom prst="rect">
            <a:avLst/>
          </a:prstGeom>
          <a:noFill/>
        </p:spPr>
        <p:txBody>
          <a:bodyPr wrap="square" rtlCol="0">
            <a:spAutoFit/>
          </a:bodyPr>
          <a:lstStyle/>
          <a:p>
            <a:pPr algn="just">
              <a:spcAft>
                <a:spcPts val="600"/>
              </a:spcAft>
            </a:pPr>
            <a:r>
              <a:rPr lang="en-US" sz="1200" b="1" dirty="0">
                <a:effectLst/>
                <a:latin typeface="Times New Roman" panose="02020603050405020304" pitchFamily="18" charset="0"/>
                <a:ea typeface="Calibri" panose="020F0502020204030204" pitchFamily="34" charset="0"/>
                <a:cs typeface="Tunga" panose="020B0502040204020203" pitchFamily="34" charset="0"/>
              </a:rPr>
              <a:t>Supplementary Figure 6: HER2-CART product characteristics and gating strategy for mass cytometry analysis. </a:t>
            </a:r>
            <a:r>
              <a:rPr lang="en-US" sz="1200" dirty="0">
                <a:effectLst/>
                <a:latin typeface="Times New Roman" panose="02020603050405020304" pitchFamily="18" charset="0"/>
                <a:ea typeface="Calibri" panose="020F0502020204030204" pitchFamily="34" charset="0"/>
                <a:cs typeface="Tunga" panose="020B0502040204020203" pitchFamily="34" charset="0"/>
              </a:rPr>
              <a:t>(A) Transduction efficiency of HER2-CART products manufactured for all study patients (n=14). Data shown as individual values. Horizontal lines represent the median value. (B) 4-hour chromium release assay demonstrating HER2-specific cytotoxic function of infused CART products (n=14). LM7 and NCI-H1299 tumor cell lines expressed HER2. K562 and MDA-MB-468 tumor cell lines were used as negative controls. Data are shown as individual values. Error bars represent the mean value +/- standard deviation. (C) CyTOF (Fluidigm; CA) was performed on cryopreserved CART products and corresponding non-transduced T-cell samples for a subset of infused patients. Pre-conjugated metal-tagged antibodies were purchased from Fluidigm. Calibration beads (Fluidigm) were added to all samples. Data were analyzed using Cytobank (Beckman Coulter, IN). viSNE high-dimensionality reduction analysis was performed using all 36 metal-tagged antibody parameters. Gating was done to select for intact singlets and to exclude CD19</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 and CD56</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 cells. The resultant analysis on T-cells with z-axis coloration for CD4</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 (left upper panel) and CD8 (right upper panel), respectively, is shown for a representative CART product sample. Further analysis on T-cell subsets was performed to examine co-expression of activation and exhaustion markers on CD8</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PD-1</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 T cells (lower panel). First, CD8</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 T-cells were gated on PD-1</a:t>
            </a:r>
            <a:r>
              <a:rPr lang="en-US" sz="1200" baseline="30000" dirty="0">
                <a:effectLst/>
                <a:latin typeface="Times New Roman" panose="02020603050405020304" pitchFamily="18" charset="0"/>
                <a:ea typeface="Calibri" panose="020F0502020204030204" pitchFamily="34" charset="0"/>
                <a:cs typeface="Tunga" panose="020B0502040204020203" pitchFamily="34" charset="0"/>
              </a:rPr>
              <a:t>+</a:t>
            </a:r>
            <a:r>
              <a:rPr lang="en-US" sz="1200" dirty="0">
                <a:effectLst/>
                <a:latin typeface="Times New Roman" panose="02020603050405020304" pitchFamily="18" charset="0"/>
                <a:ea typeface="Calibri" panose="020F0502020204030204" pitchFamily="34" charset="0"/>
                <a:cs typeface="Tunga" panose="020B0502040204020203" pitchFamily="34" charset="0"/>
              </a:rPr>
              <a:t> subsets. These were then analyzed for co-expression of TIM-3, LAG-3, and CD39, respectively. </a:t>
            </a:r>
            <a:endParaRPr lang="en-US" sz="1200" dirty="0">
              <a:effectLst/>
              <a:latin typeface="Calibri" panose="020F0502020204030204" pitchFamily="34" charset="0"/>
              <a:ea typeface="Calibri" panose="020F0502020204030204" pitchFamily="34" charset="0"/>
              <a:cs typeface="Tunga" panose="020B0502040204020203" pitchFamily="34" charset="0"/>
            </a:endParaRPr>
          </a:p>
        </p:txBody>
      </p:sp>
      <p:sp>
        <p:nvSpPr>
          <p:cNvPr id="3" name="TextBox 2">
            <a:extLst>
              <a:ext uri="{FF2B5EF4-FFF2-40B4-BE49-F238E27FC236}">
                <a16:creationId xmlns:a16="http://schemas.microsoft.com/office/drawing/2014/main" id="{0180E1C6-FFFB-F63A-96C0-9F4993BDCD04}"/>
              </a:ext>
            </a:extLst>
          </p:cNvPr>
          <p:cNvSpPr txBox="1"/>
          <p:nvPr/>
        </p:nvSpPr>
        <p:spPr>
          <a:xfrm>
            <a:off x="4546815" y="8745237"/>
            <a:ext cx="2223686" cy="307777"/>
          </a:xfrm>
          <a:prstGeom prst="rect">
            <a:avLst/>
          </a:prstGeom>
          <a:noFill/>
        </p:spPr>
        <p:txBody>
          <a:bodyPr wrap="none" rtlCol="0">
            <a:spAutoFit/>
          </a:bodyPr>
          <a:lstStyle/>
          <a:p>
            <a:pPr algn="r"/>
            <a:r>
              <a:rPr lang="en-US" sz="1400" b="1" dirty="0">
                <a:latin typeface="Arial" panose="020B0604020202020204" pitchFamily="34" charset="0"/>
                <a:ea typeface="Tahoma" panose="020B0604030504040204" pitchFamily="34" charset="0"/>
                <a:cs typeface="Arial" panose="020B0604020202020204" pitchFamily="34" charset="0"/>
              </a:rPr>
              <a:t>Supplementary Figure 6</a:t>
            </a:r>
          </a:p>
        </p:txBody>
      </p:sp>
    </p:spTree>
    <p:extLst>
      <p:ext uri="{BB962C8B-B14F-4D97-AF65-F5344CB8AC3E}">
        <p14:creationId xmlns:p14="http://schemas.microsoft.com/office/powerpoint/2010/main" val="3032996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40581</TotalTime>
  <Words>782</Words>
  <Application>Microsoft Office PowerPoint</Application>
  <PresentationFormat>On-screen Show (4:3)</PresentationFormat>
  <Paragraphs>32</Paragraphs>
  <Slides>9</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Office Theme</vt:lpstr>
      <vt:lpstr>Prism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Hegde, Meenakshi (Meena)</dc:creator>
  <cp:lastModifiedBy>Meena Hegde</cp:lastModifiedBy>
  <cp:revision>773</cp:revision>
  <cp:lastPrinted>2017-12-04T20:53:37Z</cp:lastPrinted>
  <dcterms:created xsi:type="dcterms:W3CDTF">2017-06-22T18:13:09Z</dcterms:created>
  <dcterms:modified xsi:type="dcterms:W3CDTF">2022-12-22T15:05:13Z</dcterms:modified>
</cp:coreProperties>
</file>