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CF243-196B-4B6A-BEE9-AA490D9946D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A64D8-C260-4107-ADA1-5B0EC1712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4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Supplementary Figure 1.  Live cell microscopy of neutrophil-mediated targeted cell killing of HER2+ SKOV3 cells by </a:t>
            </a:r>
            <a:r>
              <a:rPr lang="en-US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Tmab-fMet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bactabody.  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Impact of Tmab-fMIFLK-peg12 on neutrophil mediated cell killing was visualized following exposure to Tmab-fMILFK-perg12 (left) and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Tmab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parent (right) added to wells containing primary human neutrophils (grey cells) and SKOV3 cells (blue cells) at 50:1 effector-to-target cell ratio.  Videos were capture on the Cytation-5 platform using 10x objective at 37oC and 5% CO2;  videos are 4mins/second relative time (1hr total); B) The mechanism of cell killing was examined by adding Tmab-fMIFLK-peg12 to co-cultures of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calcein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-AM labeled HER2+ SKOV3 cells and primary human neutrophils.  Video reveals neutrophil swarming and loss of cytoplasm in SKOV3 cells, consistent with target cell death due to neutrophil-mediated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trogoptosis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Videos were captured on the Cytation-5 using a 20x objective at 37oC and 5% CO2;  videos are 3mins/second relative time (1 hour total); 25:1 effector-to-target cell ratio; 30 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nM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treatments.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291C1-832B-474E-9397-5310C9B68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70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2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520" indent="0" algn="ctr">
              <a:buNone/>
              <a:defRPr sz="1975"/>
            </a:lvl2pPr>
            <a:lvl3pPr marL="903039" indent="0" algn="ctr">
              <a:buNone/>
              <a:defRPr sz="1778"/>
            </a:lvl3pPr>
            <a:lvl4pPr marL="1354558" indent="0" algn="ctr">
              <a:buNone/>
              <a:defRPr sz="1580"/>
            </a:lvl4pPr>
            <a:lvl5pPr marL="1806078" indent="0" algn="ctr">
              <a:buNone/>
              <a:defRPr sz="1580"/>
            </a:lvl5pPr>
            <a:lvl6pPr marL="2257597" indent="0" algn="ctr">
              <a:buNone/>
              <a:defRPr sz="1580"/>
            </a:lvl6pPr>
            <a:lvl7pPr marL="2709117" indent="0" algn="ctr">
              <a:buNone/>
              <a:defRPr sz="1580"/>
            </a:lvl7pPr>
            <a:lvl8pPr marL="3160636" indent="0" algn="ctr">
              <a:buNone/>
              <a:defRPr sz="1580"/>
            </a:lvl8pPr>
            <a:lvl9pPr marL="3612155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5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87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4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3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2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1pPr>
            <a:lvl2pPr marL="45152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3039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354558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6078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7597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9117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60636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121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1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20" indent="0">
              <a:buNone/>
              <a:defRPr sz="1975" b="1"/>
            </a:lvl2pPr>
            <a:lvl3pPr marL="903039" indent="0">
              <a:buNone/>
              <a:defRPr sz="1778" b="1"/>
            </a:lvl3pPr>
            <a:lvl4pPr marL="1354558" indent="0">
              <a:buNone/>
              <a:defRPr sz="1580" b="1"/>
            </a:lvl4pPr>
            <a:lvl5pPr marL="1806078" indent="0">
              <a:buNone/>
              <a:defRPr sz="1580" b="1"/>
            </a:lvl5pPr>
            <a:lvl6pPr marL="2257597" indent="0">
              <a:buNone/>
              <a:defRPr sz="1580" b="1"/>
            </a:lvl6pPr>
            <a:lvl7pPr marL="2709117" indent="0">
              <a:buNone/>
              <a:defRPr sz="1580" b="1"/>
            </a:lvl7pPr>
            <a:lvl8pPr marL="3160636" indent="0">
              <a:buNone/>
              <a:defRPr sz="1580" b="1"/>
            </a:lvl8pPr>
            <a:lvl9pPr marL="3612155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20" indent="0">
              <a:buNone/>
              <a:defRPr sz="1975" b="1"/>
            </a:lvl2pPr>
            <a:lvl3pPr marL="903039" indent="0">
              <a:buNone/>
              <a:defRPr sz="1778" b="1"/>
            </a:lvl3pPr>
            <a:lvl4pPr marL="1354558" indent="0">
              <a:buNone/>
              <a:defRPr sz="1580" b="1"/>
            </a:lvl4pPr>
            <a:lvl5pPr marL="1806078" indent="0">
              <a:buNone/>
              <a:defRPr sz="1580" b="1"/>
            </a:lvl5pPr>
            <a:lvl6pPr marL="2257597" indent="0">
              <a:buNone/>
              <a:defRPr sz="1580" b="1"/>
            </a:lvl6pPr>
            <a:lvl7pPr marL="2709117" indent="0">
              <a:buNone/>
              <a:defRPr sz="1580" b="1"/>
            </a:lvl7pPr>
            <a:lvl8pPr marL="3160636" indent="0">
              <a:buNone/>
              <a:defRPr sz="1580" b="1"/>
            </a:lvl8pPr>
            <a:lvl9pPr marL="3612155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3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4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1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61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20" indent="0">
              <a:buNone/>
              <a:defRPr sz="1383"/>
            </a:lvl2pPr>
            <a:lvl3pPr marL="903039" indent="0">
              <a:buNone/>
              <a:defRPr sz="1185"/>
            </a:lvl3pPr>
            <a:lvl4pPr marL="1354558" indent="0">
              <a:buNone/>
              <a:defRPr sz="987"/>
            </a:lvl4pPr>
            <a:lvl5pPr marL="1806078" indent="0">
              <a:buNone/>
              <a:defRPr sz="987"/>
            </a:lvl5pPr>
            <a:lvl6pPr marL="2257597" indent="0">
              <a:buNone/>
              <a:defRPr sz="987"/>
            </a:lvl6pPr>
            <a:lvl7pPr marL="2709117" indent="0">
              <a:buNone/>
              <a:defRPr sz="987"/>
            </a:lvl7pPr>
            <a:lvl8pPr marL="3160636" indent="0">
              <a:buNone/>
              <a:defRPr sz="987"/>
            </a:lvl8pPr>
            <a:lvl9pPr marL="3612155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7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61"/>
            </a:lvl1pPr>
            <a:lvl2pPr marL="451520" indent="0">
              <a:buNone/>
              <a:defRPr sz="2765"/>
            </a:lvl2pPr>
            <a:lvl3pPr marL="903039" indent="0">
              <a:buNone/>
              <a:defRPr sz="2370"/>
            </a:lvl3pPr>
            <a:lvl4pPr marL="1354558" indent="0">
              <a:buNone/>
              <a:defRPr sz="1975"/>
            </a:lvl4pPr>
            <a:lvl5pPr marL="1806078" indent="0">
              <a:buNone/>
              <a:defRPr sz="1975"/>
            </a:lvl5pPr>
            <a:lvl6pPr marL="2257597" indent="0">
              <a:buNone/>
              <a:defRPr sz="1975"/>
            </a:lvl6pPr>
            <a:lvl7pPr marL="2709117" indent="0">
              <a:buNone/>
              <a:defRPr sz="1975"/>
            </a:lvl7pPr>
            <a:lvl8pPr marL="3160636" indent="0">
              <a:buNone/>
              <a:defRPr sz="1975"/>
            </a:lvl8pPr>
            <a:lvl9pPr marL="3612155" indent="0">
              <a:buNone/>
              <a:defRPr sz="19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20" indent="0">
              <a:buNone/>
              <a:defRPr sz="1383"/>
            </a:lvl2pPr>
            <a:lvl3pPr marL="903039" indent="0">
              <a:buNone/>
              <a:defRPr sz="1185"/>
            </a:lvl3pPr>
            <a:lvl4pPr marL="1354558" indent="0">
              <a:buNone/>
              <a:defRPr sz="987"/>
            </a:lvl4pPr>
            <a:lvl5pPr marL="1806078" indent="0">
              <a:buNone/>
              <a:defRPr sz="987"/>
            </a:lvl5pPr>
            <a:lvl6pPr marL="2257597" indent="0">
              <a:buNone/>
              <a:defRPr sz="987"/>
            </a:lvl6pPr>
            <a:lvl7pPr marL="2709117" indent="0">
              <a:buNone/>
              <a:defRPr sz="987"/>
            </a:lvl7pPr>
            <a:lvl8pPr marL="3160636" indent="0">
              <a:buNone/>
              <a:defRPr sz="987"/>
            </a:lvl8pPr>
            <a:lvl9pPr marL="3612155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3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10F-E587-403A-8DF8-6755531AEC48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C3BC7-9864-419D-8740-BD2842D2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5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03039" rtl="0" eaLnBrk="1" latinLnBrk="0" hangingPunct="1">
        <a:lnSpc>
          <a:spcPct val="90000"/>
        </a:lnSpc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759" indent="-225759" algn="l" defTabSz="903039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7279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799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80318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2031837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483357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934876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386396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837915" indent="-225759" algn="l" defTabSz="903039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520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3039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4558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6078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7597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9117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60636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2155" algn="l" defTabSz="903039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.png"/><Relationship Id="rId5" Type="http://schemas.microsoft.com/office/2007/relationships/media" Target="../media/media3.mp4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osite-Cropped">
            <a:hlinkClick r:id="" action="ppaction://media"/>
            <a:extLst>
              <a:ext uri="{FF2B5EF4-FFF2-40B4-BE49-F238E27FC236}">
                <a16:creationId xmlns:a16="http://schemas.microsoft.com/office/drawing/2014/main" id="{32FFCC28-C061-4C93-8495-69CA806BD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69398" y="3386190"/>
            <a:ext cx="3211799" cy="2274877"/>
          </a:xfrm>
          <a:prstGeom prst="rect">
            <a:avLst/>
          </a:prstGeom>
        </p:spPr>
      </p:pic>
      <p:pic>
        <p:nvPicPr>
          <p:cNvPr id="5" name="GFP-cropped">
            <a:hlinkClick r:id="" action="ppaction://media"/>
            <a:extLst>
              <a:ext uri="{FF2B5EF4-FFF2-40B4-BE49-F238E27FC236}">
                <a16:creationId xmlns:a16="http://schemas.microsoft.com/office/drawing/2014/main" id="{EE30C5EF-8666-4C96-BE36-BB31BDF48D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78223" y="3386191"/>
            <a:ext cx="3211799" cy="229168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5B7A7-09F7-45D3-A9B3-EACB6DDA62B6}"/>
              </a:ext>
            </a:extLst>
          </p:cNvPr>
          <p:cNvSpPr txBox="1"/>
          <p:nvPr/>
        </p:nvSpPr>
        <p:spPr>
          <a:xfrm>
            <a:off x="3469398" y="3372559"/>
            <a:ext cx="2269852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38648"/>
            <a:r>
              <a:rPr lang="en-US" sz="1630" b="1">
                <a:solidFill>
                  <a:prstClr val="black"/>
                </a:solidFill>
                <a:latin typeface="Calibri" panose="020F0502020204030204"/>
              </a:rPr>
              <a:t>Brightfield + </a:t>
            </a:r>
            <a:r>
              <a:rPr lang="en-US" sz="1630" b="1" err="1">
                <a:solidFill>
                  <a:prstClr val="black"/>
                </a:solidFill>
                <a:latin typeface="Calibri" panose="020F0502020204030204"/>
              </a:rPr>
              <a:t>Calcein</a:t>
            </a:r>
            <a:r>
              <a:rPr lang="en-US" sz="1630" b="1">
                <a:solidFill>
                  <a:prstClr val="black"/>
                </a:solidFill>
                <a:latin typeface="Calibri" panose="020F0502020204030204"/>
              </a:rPr>
              <a:t> 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C9682-539F-43F1-AB30-82A5506BB4D3}"/>
              </a:ext>
            </a:extLst>
          </p:cNvPr>
          <p:cNvSpPr txBox="1"/>
          <p:nvPr/>
        </p:nvSpPr>
        <p:spPr>
          <a:xfrm>
            <a:off x="6778223" y="3372559"/>
            <a:ext cx="1180131" cy="34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38648"/>
            <a:r>
              <a:rPr lang="en-US" sz="1630" b="1" err="1">
                <a:solidFill>
                  <a:prstClr val="white"/>
                </a:solidFill>
                <a:latin typeface="Calibri" panose="020F0502020204030204"/>
              </a:rPr>
              <a:t>Calcein</a:t>
            </a:r>
            <a:r>
              <a:rPr lang="en-US" sz="1630" b="1">
                <a:solidFill>
                  <a:prstClr val="white"/>
                </a:solidFill>
                <a:latin typeface="Calibri" panose="020F0502020204030204"/>
              </a:rPr>
              <a:t>-AM</a:t>
            </a:r>
          </a:p>
        </p:txBody>
      </p:sp>
      <p:pic>
        <p:nvPicPr>
          <p:cNvPr id="10" name="Composite-BB-Cropped">
            <a:hlinkClick r:id="" action="ppaction://media"/>
            <a:extLst>
              <a:ext uri="{FF2B5EF4-FFF2-40B4-BE49-F238E27FC236}">
                <a16:creationId xmlns:a16="http://schemas.microsoft.com/office/drawing/2014/main" id="{C2148DEC-2018-475B-91A9-FD905BDCF7B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65988" y="868116"/>
            <a:ext cx="3215210" cy="2426917"/>
          </a:xfrm>
          <a:prstGeom prst="rect">
            <a:avLst/>
          </a:prstGeom>
        </p:spPr>
      </p:pic>
      <p:pic>
        <p:nvPicPr>
          <p:cNvPr id="11" name="Composite-Parent-cropped">
            <a:hlinkClick r:id="" action="ppaction://media"/>
            <a:extLst>
              <a:ext uri="{FF2B5EF4-FFF2-40B4-BE49-F238E27FC236}">
                <a16:creationId xmlns:a16="http://schemas.microsoft.com/office/drawing/2014/main" id="{AB1987CE-124C-4C10-9F0A-3130B8C826A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78223" y="876527"/>
            <a:ext cx="3215210" cy="2426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DF85DD-AC47-4532-B30E-6D954D94BEF7}"/>
              </a:ext>
            </a:extLst>
          </p:cNvPr>
          <p:cNvSpPr txBox="1"/>
          <p:nvPr/>
        </p:nvSpPr>
        <p:spPr>
          <a:xfrm>
            <a:off x="3477409" y="850623"/>
            <a:ext cx="3399439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38648"/>
            <a:r>
              <a:rPr lang="en-US" sz="1630" b="1">
                <a:solidFill>
                  <a:prstClr val="white"/>
                </a:solidFill>
                <a:latin typeface="Calibri" panose="020F0502020204030204"/>
              </a:rPr>
              <a:t>Tmab-fMIFLK-peg12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FE1119-DDF6-43BC-9642-77894D3D9F19}"/>
              </a:ext>
            </a:extLst>
          </p:cNvPr>
          <p:cNvSpPr txBox="1"/>
          <p:nvPr/>
        </p:nvSpPr>
        <p:spPr>
          <a:xfrm>
            <a:off x="6778222" y="850623"/>
            <a:ext cx="2000421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38648"/>
            <a:r>
              <a:rPr lang="en-US" sz="1630" b="1" err="1">
                <a:solidFill>
                  <a:prstClr val="white"/>
                </a:solidFill>
                <a:latin typeface="Calibri" panose="020F0502020204030204"/>
              </a:rPr>
              <a:t>Tmab</a:t>
            </a:r>
            <a:endParaRPr lang="en-US" sz="163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40FD1-B3B3-4BB6-A7FD-6B74B26E26CB}"/>
              </a:ext>
            </a:extLst>
          </p:cNvPr>
          <p:cNvSpPr txBox="1"/>
          <p:nvPr/>
        </p:nvSpPr>
        <p:spPr>
          <a:xfrm>
            <a:off x="206749" y="209955"/>
            <a:ext cx="1583758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38648"/>
            <a:r>
              <a:rPr lang="en-US" sz="1333" b="1">
                <a:solidFill>
                  <a:prstClr val="black"/>
                </a:solidFill>
                <a:latin typeface="Calibri" panose="020F0502020204030204"/>
              </a:rPr>
              <a:t>Supplementary Figure 1.  </a:t>
            </a:r>
          </a:p>
          <a:p>
            <a:pPr defTabSz="338648"/>
            <a:r>
              <a:rPr lang="en-US" sz="1333" b="1">
                <a:solidFill>
                  <a:prstClr val="black"/>
                </a:solidFill>
                <a:latin typeface="Calibri" panose="020F0502020204030204"/>
              </a:rPr>
              <a:t>Live cell microscopy of neutrophil-mediated targeted cell killing of HER2+ SKOV3 cells by </a:t>
            </a:r>
            <a:r>
              <a:rPr lang="en-US" sz="1333" b="1" err="1">
                <a:solidFill>
                  <a:prstClr val="black"/>
                </a:solidFill>
                <a:latin typeface="Calibri" panose="020F0502020204030204"/>
              </a:rPr>
              <a:t>Tmab-fMet</a:t>
            </a:r>
            <a:r>
              <a:rPr lang="en-US" sz="1333" b="1">
                <a:solidFill>
                  <a:prstClr val="black"/>
                </a:solidFill>
                <a:latin typeface="Calibri" panose="020F0502020204030204"/>
              </a:rPr>
              <a:t> bactabody.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B67FB-6B15-422D-9416-278A8B67D7BC}"/>
              </a:ext>
            </a:extLst>
          </p:cNvPr>
          <p:cNvSpPr txBox="1"/>
          <p:nvPr/>
        </p:nvSpPr>
        <p:spPr>
          <a:xfrm>
            <a:off x="3193024" y="688718"/>
            <a:ext cx="367408" cy="365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38648"/>
            <a:r>
              <a:rPr lang="en-US" sz="1778" b="1">
                <a:solidFill>
                  <a:prstClr val="black"/>
                </a:solidFill>
                <a:latin typeface="Calibri" panose="020F0502020204030204"/>
              </a:rPr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726F2-6766-4542-99B0-6F1432F42983}"/>
              </a:ext>
            </a:extLst>
          </p:cNvPr>
          <p:cNvSpPr txBox="1"/>
          <p:nvPr/>
        </p:nvSpPr>
        <p:spPr>
          <a:xfrm>
            <a:off x="3193024" y="3220805"/>
            <a:ext cx="377026" cy="365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38648"/>
            <a:r>
              <a:rPr lang="en-US" sz="1778" b="1">
                <a:solidFill>
                  <a:prstClr val="black"/>
                </a:solidFill>
                <a:latin typeface="Calibri" panose="020F0502020204030204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4174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217</Words>
  <Application>Microsoft Office PowerPoint</Application>
  <PresentationFormat>Widescreen</PresentationFormat>
  <Paragraphs>10</Paragraphs>
  <Slides>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1_Office Theme</vt:lpstr>
      <vt:lpstr>PowerPoint Presentation</vt:lpstr>
    </vt:vector>
  </TitlesOfParts>
  <Company>Eli Lilly and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Thomas Parker</dc:creator>
  <cp:lastModifiedBy>James Thomas Parker</cp:lastModifiedBy>
  <cp:revision>1</cp:revision>
  <dcterms:created xsi:type="dcterms:W3CDTF">2023-01-24T21:52:10Z</dcterms:created>
  <dcterms:modified xsi:type="dcterms:W3CDTF">2023-01-24T21:55:08Z</dcterms:modified>
</cp:coreProperties>
</file>