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7" r:id="rId3"/>
    <p:sldId id="268" r:id="rId4"/>
    <p:sldId id="280" r:id="rId5"/>
    <p:sldId id="281" r:id="rId6"/>
    <p:sldId id="266" r:id="rId7"/>
    <p:sldId id="270" r:id="rId8"/>
    <p:sldId id="271" r:id="rId9"/>
    <p:sldId id="272" r:id="rId10"/>
    <p:sldId id="277" r:id="rId11"/>
    <p:sldId id="273" r:id="rId12"/>
    <p:sldId id="274" r:id="rId13"/>
    <p:sldId id="275" r:id="rId14"/>
    <p:sldId id="276" r:id="rId15"/>
    <p:sldId id="257" r:id="rId16"/>
    <p:sldId id="259" r:id="rId17"/>
    <p:sldId id="260" r:id="rId18"/>
    <p:sldId id="261" r:id="rId19"/>
    <p:sldId id="269" r:id="rId20"/>
    <p:sldId id="262" r:id="rId21"/>
    <p:sldId id="263" r:id="rId22"/>
    <p:sldId id="264" r:id="rId23"/>
    <p:sldId id="265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ödler, Maren" initials="KM" lastIdx="4" clrIdx="0">
    <p:extLst>
      <p:ext uri="{19B8F6BF-5375-455C-9EA6-DF929625EA0E}">
        <p15:presenceInfo xmlns:p15="http://schemas.microsoft.com/office/powerpoint/2012/main" userId="S-1-5-21-1057563376-1269908281-367356602-51196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64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1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12-05T13:20:18.297" idx="3">
    <p:pos x="10" y="10"/>
    <p:text>Siehe 1. Folie .....</p:text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883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388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8823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094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757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555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161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1865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6993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6852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560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FD68E-2AED-4A43-A51E-06C53A519493}" type="datetimeFigureOut">
              <a:rPr lang="de-DE" smtClean="0"/>
              <a:t>22.12.2022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8D3C3-97F4-42CB-96B5-7037BB7D105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9140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S1. Fitting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Harker</a:t>
            </a:r>
            <a:r>
              <a:rPr lang="de-DE" dirty="0"/>
              <a:t> et al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2696" y="1825625"/>
            <a:ext cx="567860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97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S10. Fitting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Morstyn</a:t>
            </a:r>
            <a:r>
              <a:rPr lang="de-DE" dirty="0"/>
              <a:t>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2619" y="1826865"/>
            <a:ext cx="7455220" cy="491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51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S11.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Filgrastim dose </a:t>
            </a:r>
            <a:r>
              <a:rPr lang="en-US" sz="2700" dirty="0"/>
              <a:t>5 </a:t>
            </a:r>
            <a:r>
              <a:rPr lang="en-US" sz="2700" dirty="0" err="1"/>
              <a:t>microg</a:t>
            </a:r>
            <a:r>
              <a:rPr lang="en-US" sz="2700" dirty="0"/>
              <a:t>/kg/day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0737" y="1825624"/>
            <a:ext cx="7228241" cy="476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10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S12.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SD/01 dose </a:t>
            </a:r>
            <a:r>
              <a:rPr lang="en-US" sz="2700" dirty="0"/>
              <a:t>30 </a:t>
            </a:r>
            <a:r>
              <a:rPr lang="en-US" sz="2700" dirty="0" err="1"/>
              <a:t>microg</a:t>
            </a:r>
            <a:r>
              <a:rPr lang="en-US" sz="2700" dirty="0"/>
              <a:t>/kg</a:t>
            </a:r>
            <a:br>
              <a:rPr lang="en-US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107" y="1615634"/>
            <a:ext cx="7758260" cy="511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366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S13.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SD/01 dose </a:t>
            </a:r>
            <a:r>
              <a:rPr lang="en-US" sz="2700" dirty="0"/>
              <a:t>100 </a:t>
            </a:r>
            <a:r>
              <a:rPr lang="en-US" sz="2700" dirty="0" err="1"/>
              <a:t>microg</a:t>
            </a:r>
            <a:r>
              <a:rPr lang="en-US" sz="2700" dirty="0"/>
              <a:t>/kg </a:t>
            </a:r>
            <a:br>
              <a:rPr lang="en-US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2936" y="1517330"/>
            <a:ext cx="6683604" cy="516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889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/>
              <a:t>Figure S14.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SD/01 dose </a:t>
            </a:r>
            <a:r>
              <a:rPr lang="en-US" sz="2700" dirty="0"/>
              <a:t>30 </a:t>
            </a:r>
            <a:r>
              <a:rPr lang="en-US" sz="2700" dirty="0" err="1"/>
              <a:t>microg</a:t>
            </a:r>
            <a:r>
              <a:rPr lang="en-US" sz="2700" dirty="0"/>
              <a:t>/kg </a:t>
            </a:r>
            <a:br>
              <a:rPr lang="en-US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8" name="Inhaltsplatzhalt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0737" y="1825625"/>
            <a:ext cx="6602525" cy="4351338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4147793" y="3883844"/>
            <a:ext cx="84842" cy="16119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5238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S15.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Roskos</a:t>
            </a:r>
            <a:r>
              <a:rPr lang="de-DE" dirty="0"/>
              <a:t>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 err="1"/>
              <a:t>Pegfilgrastim</a:t>
            </a:r>
            <a:r>
              <a:rPr lang="de-DE" sz="2700" dirty="0"/>
              <a:t> dose </a:t>
            </a:r>
            <a:r>
              <a:rPr lang="en-US" sz="2700" dirty="0"/>
              <a:t>30 </a:t>
            </a:r>
            <a:r>
              <a:rPr lang="en-US" sz="2700" dirty="0" err="1"/>
              <a:t>microg</a:t>
            </a:r>
            <a:r>
              <a:rPr lang="en-US" sz="2700" dirty="0"/>
              <a:t>/kg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11" name="Inhaltsplatzhalt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428" y="1825625"/>
            <a:ext cx="563114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61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S16.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 err="1"/>
              <a:t>Pegfilgrastim</a:t>
            </a:r>
            <a:r>
              <a:rPr lang="de-DE" sz="2700" dirty="0"/>
              <a:t> dose </a:t>
            </a:r>
            <a:r>
              <a:rPr lang="en-US" sz="2700" dirty="0"/>
              <a:t>60 </a:t>
            </a:r>
            <a:r>
              <a:rPr lang="en-US" sz="2700" dirty="0" err="1"/>
              <a:t>microg</a:t>
            </a:r>
            <a:r>
              <a:rPr lang="en-US" sz="2700" dirty="0"/>
              <a:t>/kg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11" name="Inhaltsplatzhalt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428" y="1825625"/>
            <a:ext cx="563114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488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sz="4000" dirty="0" err="1"/>
              <a:t>Figure</a:t>
            </a:r>
            <a:r>
              <a:rPr lang="de-DE" sz="4000" dirty="0"/>
              <a:t> S17. Fitting </a:t>
            </a:r>
            <a:r>
              <a:rPr lang="de-DE" sz="4000" dirty="0" err="1"/>
              <a:t>of</a:t>
            </a:r>
            <a:r>
              <a:rPr lang="de-DE" sz="4000" dirty="0"/>
              <a:t>  </a:t>
            </a:r>
            <a:r>
              <a:rPr lang="de-DE" sz="4000" dirty="0" err="1"/>
              <a:t>data</a:t>
            </a:r>
            <a:r>
              <a:rPr lang="de-DE" sz="4000" dirty="0"/>
              <a:t/>
            </a:r>
            <a:br>
              <a:rPr lang="de-DE" sz="4000" dirty="0"/>
            </a:br>
            <a:r>
              <a:rPr lang="de-DE" sz="2700" dirty="0" err="1"/>
              <a:t>Pegfilgrastim</a:t>
            </a:r>
            <a:r>
              <a:rPr lang="de-DE" sz="2700" dirty="0"/>
              <a:t> dose </a:t>
            </a:r>
            <a:r>
              <a:rPr lang="en-US" sz="2700" dirty="0"/>
              <a:t>100 </a:t>
            </a:r>
            <a:r>
              <a:rPr lang="en-US" sz="2700" dirty="0" err="1"/>
              <a:t>microg</a:t>
            </a:r>
            <a:r>
              <a:rPr lang="en-US" sz="2700" dirty="0"/>
              <a:t>/kg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428" y="1825625"/>
            <a:ext cx="563114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717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S18.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 err="1"/>
              <a:t>Pegfilgrastim</a:t>
            </a:r>
            <a:r>
              <a:rPr lang="de-DE" sz="2700" dirty="0"/>
              <a:t> dose </a:t>
            </a:r>
            <a:r>
              <a:rPr lang="en-US" sz="2700" dirty="0"/>
              <a:t>100 </a:t>
            </a:r>
            <a:r>
              <a:rPr lang="en-US" sz="2700" dirty="0" err="1"/>
              <a:t>microg</a:t>
            </a:r>
            <a:r>
              <a:rPr lang="en-US" sz="2700" dirty="0"/>
              <a:t>/kg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6428" y="1825625"/>
            <a:ext cx="563114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37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31738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S19. Fitting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Magee</a:t>
            </a:r>
            <a:r>
              <a:rPr lang="de-DE" dirty="0"/>
              <a:t> et al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714" y="1853675"/>
            <a:ext cx="7228571" cy="4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66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131975" y="383979"/>
            <a:ext cx="868503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de-DE" sz="4000" dirty="0" err="1"/>
              <a:t>Figure</a:t>
            </a:r>
            <a:r>
              <a:rPr lang="de-DE" sz="4000" dirty="0"/>
              <a:t> S2. Fitting </a:t>
            </a:r>
            <a:r>
              <a:rPr lang="de-DE" sz="4000" dirty="0" err="1"/>
              <a:t>of</a:t>
            </a:r>
            <a:r>
              <a:rPr lang="de-DE" sz="4000" dirty="0"/>
              <a:t> Hanson &amp; </a:t>
            </a:r>
            <a:r>
              <a:rPr lang="de-DE" sz="4000" dirty="0" err="1"/>
              <a:t>Slichter</a:t>
            </a:r>
            <a:r>
              <a:rPr lang="de-DE" sz="4000" dirty="0"/>
              <a:t> </a:t>
            </a:r>
            <a:r>
              <a:rPr lang="de-DE" sz="4000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en-US" sz="2700" dirty="0"/>
              <a:t>Platelet basic counts : 50,000 -100,000 cells/µL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714" y="1853675"/>
            <a:ext cx="7228571" cy="4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714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1369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S20.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Borlefs</a:t>
            </a:r>
            <a:r>
              <a:rPr lang="de-DE" dirty="0"/>
              <a:t>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Filgrastim dose </a:t>
            </a:r>
            <a:r>
              <a:rPr lang="en-US" sz="2700" dirty="0"/>
              <a:t>75 </a:t>
            </a:r>
            <a:r>
              <a:rPr lang="en-US" sz="2700" dirty="0" err="1"/>
              <a:t>microg</a:t>
            </a:r>
            <a:r>
              <a:rPr lang="en-US" sz="2700" dirty="0"/>
              <a:t>/kg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909" y="1825625"/>
            <a:ext cx="6771049" cy="48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925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270253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S21.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Borlefs</a:t>
            </a:r>
            <a:r>
              <a:rPr lang="de-DE" dirty="0"/>
              <a:t>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Filgrastim dose </a:t>
            </a:r>
            <a:r>
              <a:rPr lang="en-US" sz="2700" dirty="0"/>
              <a:t>150 </a:t>
            </a:r>
            <a:r>
              <a:rPr lang="en-US" sz="2700" dirty="0" err="1"/>
              <a:t>microg</a:t>
            </a:r>
            <a:r>
              <a:rPr lang="en-US" sz="2700" dirty="0"/>
              <a:t>/kg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6" name="Inhaltsplatzhalt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909" y="1825624"/>
            <a:ext cx="6849277" cy="4952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865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1369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S22.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Borlefs</a:t>
            </a:r>
            <a:r>
              <a:rPr lang="de-DE" dirty="0"/>
              <a:t>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Filgrastim dose </a:t>
            </a:r>
            <a:r>
              <a:rPr lang="en-US" sz="2700" dirty="0"/>
              <a:t>300 </a:t>
            </a:r>
            <a:r>
              <a:rPr lang="en-US" sz="2700" dirty="0" err="1"/>
              <a:t>microg</a:t>
            </a:r>
            <a:r>
              <a:rPr lang="en-US" sz="2700" dirty="0"/>
              <a:t>/kg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9" name="Inhaltsplatzhalt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909" y="1825624"/>
            <a:ext cx="6784088" cy="490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0183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23254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S23. Fitting </a:t>
            </a:r>
            <a:r>
              <a:rPr lang="de-DE" dirty="0" err="1"/>
              <a:t>of</a:t>
            </a:r>
            <a:r>
              <a:rPr lang="de-DE" dirty="0"/>
              <a:t>  </a:t>
            </a:r>
            <a:r>
              <a:rPr lang="de-DE" dirty="0" err="1"/>
              <a:t>Borlefs</a:t>
            </a:r>
            <a:r>
              <a:rPr lang="de-DE" dirty="0"/>
              <a:t>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Filgrastim dose </a:t>
            </a:r>
            <a:r>
              <a:rPr lang="en-US" sz="2700" dirty="0"/>
              <a:t>600 </a:t>
            </a:r>
            <a:r>
              <a:rPr lang="en-US" sz="2700" dirty="0" err="1"/>
              <a:t>microg</a:t>
            </a:r>
            <a:r>
              <a:rPr lang="en-US" sz="2700" dirty="0"/>
              <a:t>/kg</a:t>
            </a:r>
            <a:r>
              <a:rPr lang="de-DE" sz="2700" dirty="0"/>
              <a:t/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2909" y="1825625"/>
            <a:ext cx="6771049" cy="489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293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sz="3600" dirty="0" err="1">
                <a:solidFill>
                  <a:prstClr val="black"/>
                </a:solidFill>
              </a:rPr>
              <a:t>Figure</a:t>
            </a:r>
            <a:r>
              <a:rPr lang="de-DE" sz="3600" dirty="0">
                <a:solidFill>
                  <a:prstClr val="black"/>
                </a:solidFill>
              </a:rPr>
              <a:t> S3. Fitting </a:t>
            </a:r>
            <a:r>
              <a:rPr lang="de-DE" sz="3600" dirty="0" err="1">
                <a:solidFill>
                  <a:prstClr val="black"/>
                </a:solidFill>
              </a:rPr>
              <a:t>of</a:t>
            </a:r>
            <a:r>
              <a:rPr lang="de-DE" sz="3600" dirty="0">
                <a:solidFill>
                  <a:prstClr val="black"/>
                </a:solidFill>
              </a:rPr>
              <a:t> Hanson &amp; </a:t>
            </a:r>
            <a:r>
              <a:rPr lang="de-DE" sz="3600" dirty="0" err="1">
                <a:solidFill>
                  <a:prstClr val="black"/>
                </a:solidFill>
              </a:rPr>
              <a:t>Slichter</a:t>
            </a:r>
            <a:r>
              <a:rPr lang="de-DE" sz="3600" dirty="0">
                <a:solidFill>
                  <a:prstClr val="black"/>
                </a:solidFill>
              </a:rPr>
              <a:t> </a:t>
            </a:r>
            <a:r>
              <a:rPr lang="de-DE" sz="3600" dirty="0" err="1">
                <a:solidFill>
                  <a:prstClr val="black"/>
                </a:solidFill>
              </a:rPr>
              <a:t>data</a:t>
            </a:r>
            <a:r>
              <a:rPr lang="de-DE" sz="4000" dirty="0">
                <a:solidFill>
                  <a:prstClr val="black"/>
                </a:solidFill>
              </a:rPr>
              <a:t/>
            </a:r>
            <a:br>
              <a:rPr lang="de-DE" sz="40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Platelet basic counts :</a:t>
            </a:r>
            <a:r>
              <a:rPr lang="en-US" sz="2400" dirty="0"/>
              <a:t> 62,000 ±7,000 cells/µL </a:t>
            </a:r>
            <a:br>
              <a:rPr lang="en-US" sz="2400" dirty="0"/>
            </a:br>
            <a:r>
              <a:rPr lang="de-DE" sz="2400" dirty="0">
                <a:solidFill>
                  <a:prstClr val="black"/>
                </a:solidFill>
              </a:rPr>
              <a:t>Virtual </a:t>
            </a:r>
            <a:r>
              <a:rPr lang="de-DE" sz="2400" dirty="0" err="1">
                <a:solidFill>
                  <a:prstClr val="black"/>
                </a:solidFill>
              </a:rPr>
              <a:t>participation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714" y="1853675"/>
            <a:ext cx="7228571" cy="4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87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sz="3600" dirty="0" err="1">
                <a:solidFill>
                  <a:prstClr val="black"/>
                </a:solidFill>
              </a:rPr>
              <a:t>Figure</a:t>
            </a:r>
            <a:r>
              <a:rPr lang="de-DE" sz="3600" dirty="0">
                <a:solidFill>
                  <a:prstClr val="black"/>
                </a:solidFill>
              </a:rPr>
              <a:t> S4. Fitting </a:t>
            </a:r>
            <a:r>
              <a:rPr lang="de-DE" sz="3600" dirty="0" err="1">
                <a:solidFill>
                  <a:prstClr val="black"/>
                </a:solidFill>
              </a:rPr>
              <a:t>of</a:t>
            </a:r>
            <a:r>
              <a:rPr lang="de-DE" sz="3600" dirty="0">
                <a:solidFill>
                  <a:prstClr val="black"/>
                </a:solidFill>
              </a:rPr>
              <a:t> Hanson &amp; </a:t>
            </a:r>
            <a:r>
              <a:rPr lang="de-DE" sz="3600" dirty="0" err="1">
                <a:solidFill>
                  <a:prstClr val="black"/>
                </a:solidFill>
              </a:rPr>
              <a:t>Slichter</a:t>
            </a:r>
            <a:r>
              <a:rPr lang="de-DE" sz="3600" dirty="0">
                <a:solidFill>
                  <a:prstClr val="black"/>
                </a:solidFill>
              </a:rPr>
              <a:t> </a:t>
            </a:r>
            <a:r>
              <a:rPr lang="de-DE" sz="3600" dirty="0" err="1">
                <a:solidFill>
                  <a:prstClr val="black"/>
                </a:solidFill>
              </a:rPr>
              <a:t>data</a:t>
            </a:r>
            <a:r>
              <a:rPr lang="de-DE" sz="4000" dirty="0">
                <a:solidFill>
                  <a:prstClr val="black"/>
                </a:solidFill>
              </a:rPr>
              <a:t/>
            </a:r>
            <a:br>
              <a:rPr lang="de-DE" sz="40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Platelet basic counts :</a:t>
            </a:r>
            <a:r>
              <a:rPr lang="en-US" sz="2400" dirty="0"/>
              <a:t> 37,000 ±9,000 cells/µL </a:t>
            </a:r>
            <a:br>
              <a:rPr lang="en-US" sz="2400" dirty="0"/>
            </a:br>
            <a:r>
              <a:rPr lang="de-DE" sz="2400" dirty="0">
                <a:solidFill>
                  <a:prstClr val="black"/>
                </a:solidFill>
              </a:rPr>
              <a:t>Virtual </a:t>
            </a:r>
            <a:r>
              <a:rPr lang="de-DE" sz="2400" dirty="0" err="1">
                <a:solidFill>
                  <a:prstClr val="black"/>
                </a:solidFill>
              </a:rPr>
              <a:t>participation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714" y="1853675"/>
            <a:ext cx="7228571" cy="4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584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sz="3600" dirty="0" err="1">
                <a:solidFill>
                  <a:prstClr val="black"/>
                </a:solidFill>
              </a:rPr>
              <a:t>Figure</a:t>
            </a:r>
            <a:r>
              <a:rPr lang="de-DE" sz="3600" dirty="0">
                <a:solidFill>
                  <a:prstClr val="black"/>
                </a:solidFill>
              </a:rPr>
              <a:t> S5. Fitting </a:t>
            </a:r>
            <a:r>
              <a:rPr lang="de-DE" sz="3600" dirty="0" err="1">
                <a:solidFill>
                  <a:prstClr val="black"/>
                </a:solidFill>
              </a:rPr>
              <a:t>of</a:t>
            </a:r>
            <a:r>
              <a:rPr lang="de-DE" sz="3600" dirty="0">
                <a:solidFill>
                  <a:prstClr val="black"/>
                </a:solidFill>
              </a:rPr>
              <a:t> Hanson &amp; </a:t>
            </a:r>
            <a:r>
              <a:rPr lang="de-DE" sz="3600" dirty="0" err="1">
                <a:solidFill>
                  <a:prstClr val="black"/>
                </a:solidFill>
              </a:rPr>
              <a:t>Slichter</a:t>
            </a:r>
            <a:r>
              <a:rPr lang="de-DE" sz="3600" dirty="0">
                <a:solidFill>
                  <a:prstClr val="black"/>
                </a:solidFill>
              </a:rPr>
              <a:t> </a:t>
            </a:r>
            <a:r>
              <a:rPr lang="de-DE" sz="3600" dirty="0" err="1">
                <a:solidFill>
                  <a:prstClr val="black"/>
                </a:solidFill>
              </a:rPr>
              <a:t>data</a:t>
            </a:r>
            <a:r>
              <a:rPr lang="de-DE" sz="4000" dirty="0">
                <a:solidFill>
                  <a:prstClr val="black"/>
                </a:solidFill>
              </a:rPr>
              <a:t/>
            </a:r>
            <a:br>
              <a:rPr lang="de-DE" sz="4000" dirty="0">
                <a:solidFill>
                  <a:prstClr val="black"/>
                </a:solidFill>
              </a:rPr>
            </a:br>
            <a:r>
              <a:rPr lang="en-US" sz="2400" dirty="0">
                <a:solidFill>
                  <a:prstClr val="black"/>
                </a:solidFill>
              </a:rPr>
              <a:t>Platelet basic counts :</a:t>
            </a:r>
            <a:r>
              <a:rPr lang="en-US" sz="2400" dirty="0"/>
              <a:t> 19,000 ±6,000 cells/µL </a:t>
            </a:r>
            <a:br>
              <a:rPr lang="en-US" sz="2400" dirty="0"/>
            </a:br>
            <a:r>
              <a:rPr lang="de-DE" sz="2400" dirty="0">
                <a:solidFill>
                  <a:prstClr val="black"/>
                </a:solidFill>
              </a:rPr>
              <a:t>Virtual </a:t>
            </a:r>
            <a:r>
              <a:rPr lang="de-DE" sz="2400" dirty="0" err="1">
                <a:solidFill>
                  <a:prstClr val="black"/>
                </a:solidFill>
              </a:rPr>
              <a:t>participation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714" y="1853675"/>
            <a:ext cx="7228571" cy="4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603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dirty="0"/>
              <a:t>Figure S6. Fitting </a:t>
            </a:r>
            <a:r>
              <a:rPr lang="de-DE" dirty="0" err="1"/>
              <a:t>of</a:t>
            </a:r>
            <a:r>
              <a:rPr lang="de-DE" dirty="0"/>
              <a:t>  Li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714" y="1853675"/>
            <a:ext cx="7228571" cy="4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350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S7. Fitting </a:t>
            </a:r>
            <a:r>
              <a:rPr lang="de-DE" dirty="0" err="1"/>
              <a:t>of</a:t>
            </a:r>
            <a:r>
              <a:rPr lang="de-DE" dirty="0"/>
              <a:t> Lord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Patient 1</a:t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11" name="Inhaltsplatzhalt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823" y="1690689"/>
            <a:ext cx="8552903" cy="508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76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S8. Fitting </a:t>
            </a:r>
            <a:r>
              <a:rPr lang="de-DE" dirty="0" err="1"/>
              <a:t>of</a:t>
            </a:r>
            <a:r>
              <a:rPr lang="de-DE" dirty="0"/>
              <a:t> Lord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Patient 2</a:t>
            </a:r>
            <a:br>
              <a:rPr lang="de-DE" sz="2700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7" name="Inhaltsplatzhalt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7010" y="2017251"/>
            <a:ext cx="8138582" cy="484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912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de-DE" dirty="0" err="1"/>
              <a:t>Figure</a:t>
            </a:r>
            <a:r>
              <a:rPr lang="de-DE" dirty="0"/>
              <a:t> S9. Fitting </a:t>
            </a:r>
            <a:r>
              <a:rPr lang="de-DE" dirty="0" err="1"/>
              <a:t>of</a:t>
            </a:r>
            <a:r>
              <a:rPr lang="de-DE" dirty="0"/>
              <a:t> Price et al. </a:t>
            </a:r>
            <a:r>
              <a:rPr lang="de-DE" dirty="0" err="1"/>
              <a:t>data</a:t>
            </a:r>
            <a:r>
              <a:rPr lang="de-DE" dirty="0"/>
              <a:t/>
            </a:r>
            <a:br>
              <a:rPr lang="de-DE" dirty="0"/>
            </a:br>
            <a:r>
              <a:rPr lang="de-DE" sz="2700" dirty="0"/>
              <a:t>Virtual </a:t>
            </a:r>
            <a:r>
              <a:rPr lang="de-DE" sz="2700" dirty="0" err="1"/>
              <a:t>participation</a:t>
            </a:r>
            <a:endParaRPr lang="de-DE" sz="2700" dirty="0"/>
          </a:p>
        </p:txBody>
      </p:sp>
      <p:pic>
        <p:nvPicPr>
          <p:cNvPr id="3" name="Inhaltsplatzhalt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584" y="1447892"/>
            <a:ext cx="8015951" cy="528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367</Words>
  <Application>Microsoft Office PowerPoint</Application>
  <PresentationFormat>Bildschirmpräsentation (4:3)</PresentationFormat>
  <Paragraphs>23</Paragraphs>
  <Slides>23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Office</vt:lpstr>
      <vt:lpstr>Figure S1. Fitting of Harker et al data Virtual participation</vt:lpstr>
      <vt:lpstr>Figure S2. Fitting of Hanson &amp; Slichter data Platelet basic counts : 50,000 -100,000 cells/µL Virtual participation</vt:lpstr>
      <vt:lpstr>Figure S3. Fitting of Hanson &amp; Slichter data Platelet basic counts : 62,000 ±7,000 cells/µL  Virtual participation</vt:lpstr>
      <vt:lpstr>Figure S4. Fitting of Hanson &amp; Slichter data Platelet basic counts : 37,000 ±9,000 cells/µL  Virtual participation</vt:lpstr>
      <vt:lpstr>Figure S5. Fitting of Hanson &amp; Slichter data Platelet basic counts : 19,000 ±6,000 cells/µL  Virtual participation</vt:lpstr>
      <vt:lpstr>Figure S6. Fitting of  Li et al. data Virtual participation</vt:lpstr>
      <vt:lpstr>Figure S7. Fitting of Lord et al. data Patient 1 Virtual participation</vt:lpstr>
      <vt:lpstr>Figure S8. Fitting of Lord et al. data Patient 2 Virtual participation</vt:lpstr>
      <vt:lpstr>Figure S9. Fitting of Price et al. data Virtual participation</vt:lpstr>
      <vt:lpstr>Figure S10. Fitting of Morstyn et al. data Virtual participation</vt:lpstr>
      <vt:lpstr>Figure S11. Fitting of  data Filgrastim dose 5 microg/kg/day Virtual participation</vt:lpstr>
      <vt:lpstr>Figure S12. Fitting of  data SD/01 dose 30 microg/kg Virtual participation</vt:lpstr>
      <vt:lpstr>Figure S13. Fitting of  data SD/01 dose 100 microg/kg  Virtual participation</vt:lpstr>
      <vt:lpstr>Figure S14. Fitting of  data SD/01 dose 30 microg/kg  Virtual participation</vt:lpstr>
      <vt:lpstr>Figure S15. Fitting of  Roskos et al. data Pegfilgrastim dose 30 microg/kg Virtual participation</vt:lpstr>
      <vt:lpstr>Figure S16. Fitting of  data Pegfilgrastim dose 60 microg/kg Virtual participation</vt:lpstr>
      <vt:lpstr>Figure S17. Fitting of  data Pegfilgrastim dose 100 microg/kg Virtual participation</vt:lpstr>
      <vt:lpstr>Figure S18. Fitting of  data Pegfilgrastim dose 100 microg/kg Virtual participation</vt:lpstr>
      <vt:lpstr>Figure S19. Fitting of Magee et al data Virtual participation</vt:lpstr>
      <vt:lpstr>Figure S20. Fitting of  Borlefs et al. data Filgrastim dose 75 microg/kg Virtual participation</vt:lpstr>
      <vt:lpstr>Figure S21. Fitting of  Borlefs et al. data Filgrastim dose 150 microg/kg Virtual participation</vt:lpstr>
      <vt:lpstr>Figure S22. Fitting of  Borlefs et al. data Filgrastim dose 300 microg/kg Virtual participation</vt:lpstr>
      <vt:lpstr>Figure S23. Fitting of  Borlefs et al. data Filgrastim dose 600 microg/kg Virtual participation</vt:lpstr>
    </vt:vector>
  </TitlesOfParts>
  <Company>IT Verbund IMISE/ZKS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Yuri Kheifetz</dc:creator>
  <cp:lastModifiedBy>Knödler, Maren</cp:lastModifiedBy>
  <cp:revision>31</cp:revision>
  <dcterms:created xsi:type="dcterms:W3CDTF">2022-07-01T09:30:41Z</dcterms:created>
  <dcterms:modified xsi:type="dcterms:W3CDTF">2022-12-22T07:27:47Z</dcterms:modified>
</cp:coreProperties>
</file>