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61" r:id="rId3"/>
    <p:sldId id="262" r:id="rId4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2" d="100"/>
          <a:sy n="82" d="100"/>
        </p:scale>
        <p:origin x="72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0A5E94F-8618-BC74-2206-21A38D83F7B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4627B7A6-5FF8-CD6C-705D-D9ED612621E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B5D8A304-8521-DDDA-2565-2CCFFEF9B6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5E457-5C4E-4DF8-993A-747D0EDE0AEB}" type="datetimeFigureOut">
              <a:rPr lang="zh-CN" altLang="en-US" smtClean="0"/>
              <a:t>2022/12/22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A8DF4E2A-3636-D598-8515-3C8B47CB0B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AA7E110C-4DB1-077D-225B-AD9EA81983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B9F55-D6FE-4320-B23B-B8936D8DD88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157938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378A21C-F508-46CE-6498-0E6895A40E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EE98B704-4B7C-54C1-B941-CD07CAA7D5A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B771A1AA-9065-C2B5-81B0-60BE1FF1B4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5E457-5C4E-4DF8-993A-747D0EDE0AEB}" type="datetimeFigureOut">
              <a:rPr lang="zh-CN" altLang="en-US" smtClean="0"/>
              <a:t>2022/12/22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A903AE39-7D96-67F8-3251-1B368F54E8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FD72E7A-6B7F-BFE2-F19E-9EAB0D06DD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B9F55-D6FE-4320-B23B-B8936D8DD88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266995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17FEDC6D-1FF9-F1BA-C003-BDD0C474AC7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7B060031-77DF-5FD7-A90B-E7BFF7E1CF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D4FBC1C9-4F07-BBCC-2787-6094F45809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5E457-5C4E-4DF8-993A-747D0EDE0AEB}" type="datetimeFigureOut">
              <a:rPr lang="zh-CN" altLang="en-US" smtClean="0"/>
              <a:t>2022/12/22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550CAB6C-1000-1C58-0A49-A00F4EC7AC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4038E5C8-089D-D51B-E29C-47CA8E8A71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B9F55-D6FE-4320-B23B-B8936D8DD88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038158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7BF6DA6-22A1-723A-6D9C-2DE29BD061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BF4DDD9A-12F8-B071-7176-C603ECC098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3BEE8F24-C4DD-8905-1479-258BEA015D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5E457-5C4E-4DF8-993A-747D0EDE0AEB}" type="datetimeFigureOut">
              <a:rPr lang="zh-CN" altLang="en-US" smtClean="0"/>
              <a:t>2022/12/22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CB04DA34-309B-1C6A-A70D-931D05659A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E157C55-C1D8-0AF2-ACF5-3518135A3D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B9F55-D6FE-4320-B23B-B8936D8DD88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79928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5F3CFF8-2A96-EF5A-032D-F51D0E3407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7148D72A-05FB-EE6B-3469-AC09167190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21CCBA50-56E8-D8CF-C8AF-A038F8DEBE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5E457-5C4E-4DF8-993A-747D0EDE0AEB}" type="datetimeFigureOut">
              <a:rPr lang="zh-CN" altLang="en-US" smtClean="0"/>
              <a:t>2022/12/22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4D20ACF9-32B4-9D37-74B7-A9C6508635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ABB9DC53-2986-A669-61B2-F5E24CC2CC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B9F55-D6FE-4320-B23B-B8936D8DD88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794819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C7329A9-698C-B2E4-0132-A2BBBCCAB8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E277463D-B479-46E6-5103-25671737E24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003CEFE4-7309-88EE-2235-75255F2D72B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2012DA08-599A-84F9-A1CA-46F0C8B433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5E457-5C4E-4DF8-993A-747D0EDE0AEB}" type="datetimeFigureOut">
              <a:rPr lang="zh-CN" altLang="en-US" smtClean="0"/>
              <a:t>2022/12/22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7E23627A-5A06-57FE-B58C-A3A8734D35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9E68807B-305A-36BF-CF79-0A030753C7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B9F55-D6FE-4320-B23B-B8936D8DD88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158541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2633D5C-2E76-61F7-4038-B143971A67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77381A63-6A67-F203-AEFA-39437410C2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C6726C13-80C3-5D1B-A120-684C7485DC2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F3F93BED-C34E-60FC-5100-75E2332D6A6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375D44D2-996B-0E56-9599-60C1AA5DE81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57163D9B-648B-3DCD-3BD0-7A743046B0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5E457-5C4E-4DF8-993A-747D0EDE0AEB}" type="datetimeFigureOut">
              <a:rPr lang="zh-CN" altLang="en-US" smtClean="0"/>
              <a:t>2022/12/22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3B638140-6071-0D16-D718-67D3614112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040A5043-238E-E51C-D81F-7199F91D2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B9F55-D6FE-4320-B23B-B8936D8DD88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307317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06DBCD9-88E7-C6F8-6E98-1F5A0CA691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C77692BF-FF7D-0D32-C7B5-B18345B7F4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5E457-5C4E-4DF8-993A-747D0EDE0AEB}" type="datetimeFigureOut">
              <a:rPr lang="zh-CN" altLang="en-US" smtClean="0"/>
              <a:t>2022/12/22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960186AC-AD4D-9C00-EE72-91CA56243D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83F8B7CF-69F0-4A26-2B40-CA71D81739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B9F55-D6FE-4320-B23B-B8936D8DD88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742440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FDCE3A82-3D63-5141-7B74-BF657795F6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5E457-5C4E-4DF8-993A-747D0EDE0AEB}" type="datetimeFigureOut">
              <a:rPr lang="zh-CN" altLang="en-US" smtClean="0"/>
              <a:t>2022/12/22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2E5788D8-6C06-B17B-6F75-7BD9D28FE3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442F3349-7CDF-5B60-A887-832EBEB6A7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B9F55-D6FE-4320-B23B-B8936D8DD88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059689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32F5577-7E4A-D464-8369-23D0345EB2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6BBE42E4-A3A3-ABAC-F756-F9297FBE2D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83B9C69B-696A-4AF7-4932-EF303AC5934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1554E544-4083-F7C3-DA4E-A71B2AD4F1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5E457-5C4E-4DF8-993A-747D0EDE0AEB}" type="datetimeFigureOut">
              <a:rPr lang="zh-CN" altLang="en-US" smtClean="0"/>
              <a:t>2022/12/22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232AA0BD-0527-4B93-EE39-136B0DEBED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98D1FDF0-7162-1ECB-48B6-83E781EEA0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B9F55-D6FE-4320-B23B-B8936D8DD88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530554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3B3DEE7-74E1-6281-BD51-2D53FE9019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42172403-6EBE-BF50-ADC7-305E2D50FA0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579308A7-72D7-9A8B-829E-2707A996D3C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4C89DF35-1240-A579-9560-7C42297646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5E457-5C4E-4DF8-993A-747D0EDE0AEB}" type="datetimeFigureOut">
              <a:rPr lang="zh-CN" altLang="en-US" smtClean="0"/>
              <a:t>2022/12/22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CCA1532C-4A39-8CC2-6CAF-18DB75941A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7609BC9D-2A1D-6D1F-53F3-2E7CA388D2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B9F55-D6FE-4320-B23B-B8936D8DD88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834980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C4A26354-B8A3-1613-B723-AE52C77D32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BCBD6A54-1CE4-DCA4-241A-E04B5CF0B5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2546DE27-83E7-2A9E-65C8-C28430A66A6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55E457-5C4E-4DF8-993A-747D0EDE0AEB}" type="datetimeFigureOut">
              <a:rPr lang="zh-CN" altLang="en-US" smtClean="0"/>
              <a:t>2022/12/22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74929C02-EF72-70C6-A0A2-88B8921CE9F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8B9B4234-D73E-3B2D-C967-913A5CF4E29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0B9F55-D6FE-4320-B23B-B8936D8DD88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443942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AB1B9DA1-39CB-D71C-2417-D36EEB8AC0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2112" y="755780"/>
            <a:ext cx="7627775" cy="6102220"/>
          </a:xfrm>
          <a:prstGeom prst="rect">
            <a:avLst/>
          </a:prstGeom>
        </p:spPr>
      </p:pic>
      <p:sp>
        <p:nvSpPr>
          <p:cNvPr id="4" name="文本框 3">
            <a:extLst>
              <a:ext uri="{FF2B5EF4-FFF2-40B4-BE49-F238E27FC236}">
                <a16:creationId xmlns:a16="http://schemas.microsoft.com/office/drawing/2014/main" id="{E73A2149-D23B-C6D6-B8B2-7663B3BC612F}"/>
              </a:ext>
            </a:extLst>
          </p:cNvPr>
          <p:cNvSpPr txBox="1"/>
          <p:nvPr/>
        </p:nvSpPr>
        <p:spPr>
          <a:xfrm>
            <a:off x="1175658" y="88641"/>
            <a:ext cx="934927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Figure S1: </a:t>
            </a:r>
            <a:r>
              <a:rPr lang="en-US" altLang="zh-CN" sz="1800" kern="100" dirty="0">
                <a:effectLst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 Projected SARS-CoV-2 Omicron infection burden in China in scenarios with more initial infections compared with that at baseline period (20 vs 5)</a:t>
            </a:r>
            <a:endParaRPr lang="zh-CN" altLang="zh-CN" sz="18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84823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6A04D5DC-51F6-801F-6ADE-2C6C0637E4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2909" y="362628"/>
            <a:ext cx="9144019" cy="5486411"/>
          </a:xfrm>
          <a:prstGeom prst="rect">
            <a:avLst/>
          </a:prstGeom>
        </p:spPr>
      </p:pic>
      <p:sp>
        <p:nvSpPr>
          <p:cNvPr id="4" name="文本框 3">
            <a:extLst>
              <a:ext uri="{FF2B5EF4-FFF2-40B4-BE49-F238E27FC236}">
                <a16:creationId xmlns:a16="http://schemas.microsoft.com/office/drawing/2014/main" id="{488E9EB2-CE5E-CD09-5640-BCC771356AA0}"/>
              </a:ext>
            </a:extLst>
          </p:cNvPr>
          <p:cNvSpPr txBox="1"/>
          <p:nvPr/>
        </p:nvSpPr>
        <p:spPr>
          <a:xfrm>
            <a:off x="354563" y="39463"/>
            <a:ext cx="107581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Figure S2: </a:t>
            </a:r>
            <a:r>
              <a:rPr lang="en-US" altLang="zh-CN" sz="1800" kern="100" dirty="0">
                <a:effectLst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 Daily cases of infection caused by SARS-CoV-2 Omicron variant in Macau </a:t>
            </a:r>
            <a:endParaRPr lang="zh-CN" altLang="zh-CN" sz="18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9A45A198-1E01-6ACE-0EFB-A49F558453E5}"/>
              </a:ext>
            </a:extLst>
          </p:cNvPr>
          <p:cNvSpPr txBox="1"/>
          <p:nvPr/>
        </p:nvSpPr>
        <p:spPr>
          <a:xfrm>
            <a:off x="242596" y="5725671"/>
            <a:ext cx="12204441" cy="8930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altLang="zh-CN" sz="1400" kern="100" dirty="0">
                <a:effectLst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Note: NPIIL: nonpharmaceutical intervention intensity level</a:t>
            </a:r>
            <a:endParaRPr lang="zh-CN" altLang="zh-CN" sz="105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algn="just">
              <a:lnSpc>
                <a:spcPct val="200000"/>
              </a:lnSpc>
            </a:pPr>
            <a:r>
              <a:rPr lang="en-US" altLang="zh-CN" sz="1400" kern="100" dirty="0">
                <a:effectLst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NPIILs between 0 and 1. NPIII level 0.1 indicates that the strictest NPI was carried out, while NPIII level 1 indicated that </a:t>
            </a:r>
            <a:r>
              <a:rPr lang="en-US" altLang="zh-CN" sz="1400" kern="100" dirty="0">
                <a:solidFill>
                  <a:srgbClr val="2F2A26"/>
                </a:solidFill>
                <a:effectLst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no NPI was implemented</a:t>
            </a:r>
            <a:r>
              <a:rPr lang="en-US" altLang="zh-CN" sz="1400" kern="100" dirty="0">
                <a:effectLst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. </a:t>
            </a:r>
            <a:endParaRPr lang="zh-CN" altLang="zh-CN" sz="105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50687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9B373FA9-FBCD-0290-2FC9-93B3076783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151" y="706535"/>
            <a:ext cx="9227197" cy="6151465"/>
          </a:xfrm>
          <a:prstGeom prst="rect">
            <a:avLst/>
          </a:prstGeom>
        </p:spPr>
      </p:pic>
      <p:sp>
        <p:nvSpPr>
          <p:cNvPr id="4" name="文本框 3">
            <a:extLst>
              <a:ext uri="{FF2B5EF4-FFF2-40B4-BE49-F238E27FC236}">
                <a16:creationId xmlns:a16="http://schemas.microsoft.com/office/drawing/2014/main" id="{C7F4666B-9BB6-BC38-A271-984D4DC93DE1}"/>
              </a:ext>
            </a:extLst>
          </p:cNvPr>
          <p:cNvSpPr txBox="1"/>
          <p:nvPr/>
        </p:nvSpPr>
        <p:spPr>
          <a:xfrm>
            <a:off x="625151" y="0"/>
            <a:ext cx="10515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Figure S3:</a:t>
            </a:r>
            <a:r>
              <a:rPr lang="en-US" altLang="zh-CN" sz="1800" kern="100" dirty="0">
                <a:effectLst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 Prediction of SARS-CoV-2 Omicron burden using different NPIILs of NPI mitigation strategies at specific timepoints among different age groups based on the positive scenario</a:t>
            </a:r>
            <a:endParaRPr lang="zh-CN" altLang="zh-CN" sz="18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41B0001B-7284-FB67-6029-C8B55CFD34D7}"/>
              </a:ext>
            </a:extLst>
          </p:cNvPr>
          <p:cNvSpPr txBox="1"/>
          <p:nvPr/>
        </p:nvSpPr>
        <p:spPr>
          <a:xfrm>
            <a:off x="9852348" y="923330"/>
            <a:ext cx="2109497" cy="52171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200000"/>
              </a:lnSpc>
              <a:buFont typeface="+mj-lt"/>
              <a:buAutoNum type="alphaUcPeriod"/>
            </a:pPr>
            <a:r>
              <a:rPr lang="en-US" altLang="zh-CN" sz="1050" kern="100" dirty="0">
                <a:effectLst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Current number of </a:t>
            </a:r>
            <a:r>
              <a:rPr lang="en-US" altLang="zh-CN" sz="1050" kern="100" dirty="0">
                <a:solidFill>
                  <a:srgbClr val="2F2A26"/>
                </a:solidFill>
                <a:effectLst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ICU </a:t>
            </a:r>
            <a:r>
              <a:rPr lang="en-US" altLang="zh-CN" sz="1050" kern="100" dirty="0">
                <a:effectLst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patients per 10,000 individuals</a:t>
            </a:r>
            <a:endParaRPr lang="zh-CN" altLang="zh-CN" sz="8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200000"/>
              </a:lnSpc>
              <a:buFont typeface="+mj-lt"/>
              <a:buAutoNum type="alphaUcPeriod"/>
            </a:pPr>
            <a:r>
              <a:rPr lang="en-US" altLang="zh-CN" sz="1050" kern="100" dirty="0">
                <a:effectLst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Daily number of infectious cases per 10,000 individuals</a:t>
            </a:r>
            <a:endParaRPr lang="zh-CN" altLang="zh-CN" sz="8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200000"/>
              </a:lnSpc>
              <a:buFont typeface="+mj-lt"/>
              <a:buAutoNum type="alphaUcPeriod"/>
            </a:pPr>
            <a:r>
              <a:rPr lang="en-US" altLang="zh-CN" sz="1050" kern="100" dirty="0">
                <a:effectLst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Daily number of deaths per 10,000 individuals</a:t>
            </a:r>
            <a:endParaRPr lang="zh-CN" altLang="zh-CN" sz="8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200000"/>
              </a:lnSpc>
              <a:buFont typeface="+mj-lt"/>
              <a:buAutoNum type="alphaUcPeriod"/>
            </a:pPr>
            <a:r>
              <a:rPr lang="en-US" altLang="zh-CN" sz="1050" kern="100" dirty="0">
                <a:effectLst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Current number of non-ICU patients per 10,000 individuals</a:t>
            </a:r>
            <a:endParaRPr lang="zh-CN" altLang="zh-CN" sz="8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algn="just">
              <a:lnSpc>
                <a:spcPct val="200000"/>
              </a:lnSpc>
            </a:pPr>
            <a:r>
              <a:rPr lang="en-US" altLang="zh-CN" sz="1050" kern="100" dirty="0">
                <a:effectLst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In A, the red dashed line indicates the number of ICU beds available in China. All data are presented as median with 2.5% and 97.5% quantiles of n=200 simulations.</a:t>
            </a:r>
            <a:endParaRPr lang="zh-CN" altLang="zh-CN" sz="8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algn="just">
              <a:lnSpc>
                <a:spcPct val="200000"/>
              </a:lnSpc>
            </a:pPr>
            <a:r>
              <a:rPr lang="en-US" altLang="zh-CN" sz="1050" kern="100" dirty="0">
                <a:effectLst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ICU, intensive care unit</a:t>
            </a:r>
            <a:endParaRPr lang="zh-CN" altLang="zh-CN" sz="8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408205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177</Words>
  <Application>Microsoft Office PowerPoint</Application>
  <PresentationFormat>宽屏</PresentationFormat>
  <Paragraphs>11</Paragraphs>
  <Slides>3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</vt:i4>
      </vt:variant>
    </vt:vector>
  </HeadingPairs>
  <TitlesOfParts>
    <vt:vector size="8" baseType="lpstr">
      <vt:lpstr>等线</vt:lpstr>
      <vt:lpstr>等线 Light</vt:lpstr>
      <vt:lpstr>Arial</vt:lpstr>
      <vt:lpstr>Times New Roman</vt:lpstr>
      <vt:lpstr>Office 主题​​</vt:lpstr>
      <vt:lpstr>PowerPoint 演示文稿</vt:lpstr>
      <vt:lpstr>PowerPoint 演示文稿</vt:lpstr>
      <vt:lpstr>PowerPoint 演示文稿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miaocanfly</dc:creator>
  <cp:lastModifiedBy>miaocanfly</cp:lastModifiedBy>
  <cp:revision>3</cp:revision>
  <dcterms:created xsi:type="dcterms:W3CDTF">2022-12-21T16:23:18Z</dcterms:created>
  <dcterms:modified xsi:type="dcterms:W3CDTF">2022-12-21T16:45:05Z</dcterms:modified>
</cp:coreProperties>
</file>