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496AB32E-3D48-4D8C-AFC0-8A6EE41E23F2}" type="datetimeFigureOut">
              <a:rPr lang="de-DE" smtClean="0"/>
              <a:t>18.12.2022</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99315DAC-2532-4D65-87E7-5E087EF597CF}" type="slidenum">
              <a:rPr lang="de-DE" smtClean="0"/>
              <a:t>‹Nr.›</a:t>
            </a:fld>
            <a:endParaRPr lang="de-DE"/>
          </a:p>
        </p:txBody>
      </p:sp>
    </p:spTree>
    <p:extLst>
      <p:ext uri="{BB962C8B-B14F-4D97-AF65-F5344CB8AC3E}">
        <p14:creationId xmlns:p14="http://schemas.microsoft.com/office/powerpoint/2010/main" val="2312283130"/>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6AB32E-3D48-4D8C-AFC0-8A6EE41E23F2}" type="datetimeFigureOut">
              <a:rPr lang="de-DE" smtClean="0"/>
              <a:t>18.12.2022</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315DAC-2532-4D65-87E7-5E087EF597CF}" type="slidenum">
              <a:rPr lang="de-DE" smtClean="0"/>
              <a:t>‹Nr.›</a:t>
            </a:fld>
            <a:endParaRPr lang="de-DE"/>
          </a:p>
        </p:txBody>
      </p:sp>
    </p:spTree>
    <p:extLst>
      <p:ext uri="{BB962C8B-B14F-4D97-AF65-F5344CB8AC3E}">
        <p14:creationId xmlns:p14="http://schemas.microsoft.com/office/powerpoint/2010/main" val="4212567092"/>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E17EF889-05E9-8340-B645-5F517BA1BD68}"/>
              </a:ext>
            </a:extLst>
          </p:cNvPr>
          <p:cNvSpPr txBox="1"/>
          <p:nvPr/>
        </p:nvSpPr>
        <p:spPr>
          <a:xfrm>
            <a:off x="1898337" y="694229"/>
            <a:ext cx="3517966" cy="369332"/>
          </a:xfrm>
          <a:prstGeom prst="rect">
            <a:avLst/>
          </a:prstGeom>
          <a:noFill/>
          <a:ln>
            <a:solidFill>
              <a:schemeClr val="tx1"/>
            </a:solidFill>
          </a:ln>
        </p:spPr>
        <p:txBody>
          <a:bodyPr wrap="square" rtlCol="0">
            <a:spAutoFit/>
          </a:bodyPr>
          <a:lstStyle/>
          <a:p>
            <a:r>
              <a:rPr lang="en-US"/>
              <a:t>(Urgent) abnormal TREC-NBS</a:t>
            </a:r>
          </a:p>
        </p:txBody>
      </p:sp>
      <p:sp>
        <p:nvSpPr>
          <p:cNvPr id="6" name="Textfeld 5">
            <a:extLst>
              <a:ext uri="{FF2B5EF4-FFF2-40B4-BE49-F238E27FC236}">
                <a16:creationId xmlns:a16="http://schemas.microsoft.com/office/drawing/2014/main" id="{7F881212-4917-3D4E-B1DE-61C6D0F54F2D}"/>
              </a:ext>
            </a:extLst>
          </p:cNvPr>
          <p:cNvSpPr txBox="1"/>
          <p:nvPr/>
        </p:nvSpPr>
        <p:spPr>
          <a:xfrm>
            <a:off x="2016074" y="1535885"/>
            <a:ext cx="3444320" cy="646331"/>
          </a:xfrm>
          <a:prstGeom prst="rect">
            <a:avLst/>
          </a:prstGeom>
          <a:noFill/>
          <a:ln>
            <a:solidFill>
              <a:schemeClr val="tx1"/>
            </a:solidFill>
          </a:ln>
        </p:spPr>
        <p:txBody>
          <a:bodyPr wrap="square" rtlCol="0">
            <a:spAutoFit/>
          </a:bodyPr>
          <a:lstStyle/>
          <a:p>
            <a:pPr algn="ctr"/>
            <a:r>
              <a:rPr lang="en-US"/>
              <a:t>Confirmatory testing by flow cytometry (CID Clinic / Center)</a:t>
            </a:r>
          </a:p>
        </p:txBody>
      </p:sp>
      <p:cxnSp>
        <p:nvCxnSpPr>
          <p:cNvPr id="7" name="Gerade Verbindung mit Pfeil 6">
            <a:extLst>
              <a:ext uri="{FF2B5EF4-FFF2-40B4-BE49-F238E27FC236}">
                <a16:creationId xmlns:a16="http://schemas.microsoft.com/office/drawing/2014/main" id="{70B4A203-92DC-4249-AF56-790774FDBC89}"/>
              </a:ext>
            </a:extLst>
          </p:cNvPr>
          <p:cNvCxnSpPr/>
          <p:nvPr/>
        </p:nvCxnSpPr>
        <p:spPr>
          <a:xfrm>
            <a:off x="3507987" y="1139477"/>
            <a:ext cx="0" cy="389217"/>
          </a:xfrm>
          <a:prstGeom prst="straightConnector1">
            <a:avLst/>
          </a:prstGeom>
          <a:ln>
            <a:solidFill>
              <a:schemeClr val="tx1"/>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8" name="Gerade Verbindung 6">
            <a:extLst>
              <a:ext uri="{FF2B5EF4-FFF2-40B4-BE49-F238E27FC236}">
                <a16:creationId xmlns:a16="http://schemas.microsoft.com/office/drawing/2014/main" id="{079B38F4-CB93-0447-BEF8-12C781794E70}"/>
              </a:ext>
            </a:extLst>
          </p:cNvPr>
          <p:cNvCxnSpPr/>
          <p:nvPr/>
        </p:nvCxnSpPr>
        <p:spPr>
          <a:xfrm>
            <a:off x="2060187" y="2230930"/>
            <a:ext cx="0" cy="2787339"/>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sp>
        <p:nvSpPr>
          <p:cNvPr id="9" name="Textfeld 8">
            <a:extLst>
              <a:ext uri="{FF2B5EF4-FFF2-40B4-BE49-F238E27FC236}">
                <a16:creationId xmlns:a16="http://schemas.microsoft.com/office/drawing/2014/main" id="{34BCD884-CD92-574F-A49D-7CBA8FEE6DF4}"/>
              </a:ext>
            </a:extLst>
          </p:cNvPr>
          <p:cNvSpPr txBox="1"/>
          <p:nvPr/>
        </p:nvSpPr>
        <p:spPr>
          <a:xfrm>
            <a:off x="2453859" y="2439891"/>
            <a:ext cx="2322699" cy="369332"/>
          </a:xfrm>
          <a:prstGeom prst="rect">
            <a:avLst/>
          </a:prstGeom>
          <a:noFill/>
          <a:ln>
            <a:solidFill>
              <a:schemeClr val="tx1"/>
            </a:solidFill>
          </a:ln>
        </p:spPr>
        <p:txBody>
          <a:bodyPr wrap="square" rtlCol="0">
            <a:spAutoFit/>
          </a:bodyPr>
          <a:lstStyle/>
          <a:p>
            <a:r>
              <a:rPr lang="en-US"/>
              <a:t>SCID / leaky SCID / OS</a:t>
            </a:r>
          </a:p>
        </p:txBody>
      </p:sp>
      <p:sp>
        <p:nvSpPr>
          <p:cNvPr id="10" name="Textfeld 9">
            <a:extLst>
              <a:ext uri="{FF2B5EF4-FFF2-40B4-BE49-F238E27FC236}">
                <a16:creationId xmlns:a16="http://schemas.microsoft.com/office/drawing/2014/main" id="{5541B18B-816E-CE43-AEE0-3006C1662DFB}"/>
              </a:ext>
            </a:extLst>
          </p:cNvPr>
          <p:cNvSpPr txBox="1"/>
          <p:nvPr/>
        </p:nvSpPr>
        <p:spPr>
          <a:xfrm>
            <a:off x="2479988" y="3664148"/>
            <a:ext cx="1139217" cy="369332"/>
          </a:xfrm>
          <a:prstGeom prst="rect">
            <a:avLst/>
          </a:prstGeom>
          <a:noFill/>
          <a:ln>
            <a:solidFill>
              <a:schemeClr val="tx1"/>
            </a:solidFill>
          </a:ln>
        </p:spPr>
        <p:txBody>
          <a:bodyPr wrap="none" rtlCol="0">
            <a:spAutoFit/>
          </a:bodyPr>
          <a:lstStyle/>
          <a:p>
            <a:r>
              <a:rPr lang="en-US"/>
              <a:t>Syndrome</a:t>
            </a:r>
          </a:p>
        </p:txBody>
      </p:sp>
      <p:sp>
        <p:nvSpPr>
          <p:cNvPr id="11" name="Textfeld 10">
            <a:extLst>
              <a:ext uri="{FF2B5EF4-FFF2-40B4-BE49-F238E27FC236}">
                <a16:creationId xmlns:a16="http://schemas.microsoft.com/office/drawing/2014/main" id="{0E65F4DA-F362-AC4C-804B-15CC9705A047}"/>
              </a:ext>
            </a:extLst>
          </p:cNvPr>
          <p:cNvSpPr txBox="1"/>
          <p:nvPr/>
        </p:nvSpPr>
        <p:spPr>
          <a:xfrm>
            <a:off x="2465919" y="3022798"/>
            <a:ext cx="1250403" cy="369332"/>
          </a:xfrm>
          <a:prstGeom prst="rect">
            <a:avLst/>
          </a:prstGeom>
          <a:noFill/>
          <a:ln>
            <a:solidFill>
              <a:schemeClr val="tx1"/>
            </a:solidFill>
          </a:ln>
        </p:spPr>
        <p:txBody>
          <a:bodyPr wrap="square" rtlCol="0">
            <a:spAutoFit/>
          </a:bodyPr>
          <a:lstStyle/>
          <a:p>
            <a:r>
              <a:rPr lang="en-US"/>
              <a:t>ITCL/CID</a:t>
            </a:r>
          </a:p>
        </p:txBody>
      </p:sp>
      <p:sp>
        <p:nvSpPr>
          <p:cNvPr id="12" name="Textfeld 11">
            <a:extLst>
              <a:ext uri="{FF2B5EF4-FFF2-40B4-BE49-F238E27FC236}">
                <a16:creationId xmlns:a16="http://schemas.microsoft.com/office/drawing/2014/main" id="{ED6C57D2-A6AE-7947-8430-58AA3AE3A8BC}"/>
              </a:ext>
            </a:extLst>
          </p:cNvPr>
          <p:cNvSpPr txBox="1"/>
          <p:nvPr/>
        </p:nvSpPr>
        <p:spPr>
          <a:xfrm>
            <a:off x="2479987" y="4227070"/>
            <a:ext cx="2913795" cy="369332"/>
          </a:xfrm>
          <a:prstGeom prst="rect">
            <a:avLst/>
          </a:prstGeom>
          <a:noFill/>
          <a:ln>
            <a:solidFill>
              <a:schemeClr val="bg1">
                <a:lumMod val="50000"/>
              </a:schemeClr>
            </a:solidFill>
          </a:ln>
        </p:spPr>
        <p:txBody>
          <a:bodyPr wrap="square" rtlCol="0">
            <a:spAutoFit/>
          </a:bodyPr>
          <a:lstStyle/>
          <a:p>
            <a:r>
              <a:rPr lang="en-US">
                <a:solidFill>
                  <a:schemeClr val="bg1">
                    <a:lumMod val="50000"/>
                  </a:schemeClr>
                </a:solidFill>
              </a:rPr>
              <a:t>2nd cause (malformation)</a:t>
            </a:r>
          </a:p>
        </p:txBody>
      </p:sp>
      <p:sp>
        <p:nvSpPr>
          <p:cNvPr id="13" name="Textfeld 12">
            <a:extLst>
              <a:ext uri="{FF2B5EF4-FFF2-40B4-BE49-F238E27FC236}">
                <a16:creationId xmlns:a16="http://schemas.microsoft.com/office/drawing/2014/main" id="{A3F96274-3646-0347-BD9B-0AA95FC33D1E}"/>
              </a:ext>
            </a:extLst>
          </p:cNvPr>
          <p:cNvSpPr txBox="1"/>
          <p:nvPr/>
        </p:nvSpPr>
        <p:spPr>
          <a:xfrm>
            <a:off x="2479987" y="4836670"/>
            <a:ext cx="1308058" cy="369332"/>
          </a:xfrm>
          <a:prstGeom prst="rect">
            <a:avLst/>
          </a:prstGeom>
          <a:noFill/>
          <a:ln>
            <a:solidFill>
              <a:schemeClr val="bg1">
                <a:lumMod val="50000"/>
              </a:schemeClr>
            </a:solidFill>
          </a:ln>
        </p:spPr>
        <p:txBody>
          <a:bodyPr wrap="none" rtlCol="0">
            <a:spAutoFit/>
          </a:bodyPr>
          <a:lstStyle/>
          <a:p>
            <a:r>
              <a:rPr lang="en-US">
                <a:solidFill>
                  <a:schemeClr val="bg1">
                    <a:lumMod val="50000"/>
                  </a:schemeClr>
                </a:solidFill>
              </a:rPr>
              <a:t>Prematurity</a:t>
            </a:r>
          </a:p>
        </p:txBody>
      </p:sp>
      <p:cxnSp>
        <p:nvCxnSpPr>
          <p:cNvPr id="14" name="Gerade Verbindung mit Pfeil 13">
            <a:extLst>
              <a:ext uri="{FF2B5EF4-FFF2-40B4-BE49-F238E27FC236}">
                <a16:creationId xmlns:a16="http://schemas.microsoft.com/office/drawing/2014/main" id="{0961C0B3-9BCF-E347-BB64-C00274BF005D}"/>
              </a:ext>
            </a:extLst>
          </p:cNvPr>
          <p:cNvCxnSpPr/>
          <p:nvPr/>
        </p:nvCxnSpPr>
        <p:spPr>
          <a:xfrm>
            <a:off x="2060188" y="2616914"/>
            <a:ext cx="308611" cy="0"/>
          </a:xfrm>
          <a:prstGeom prst="straightConnector1">
            <a:avLst/>
          </a:prstGeom>
          <a:ln>
            <a:solidFill>
              <a:schemeClr val="tx1"/>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5" name="Gerade Verbindung mit Pfeil 14">
            <a:extLst>
              <a:ext uri="{FF2B5EF4-FFF2-40B4-BE49-F238E27FC236}">
                <a16:creationId xmlns:a16="http://schemas.microsoft.com/office/drawing/2014/main" id="{29036D29-EC42-594A-B073-3E1D784CF601}"/>
              </a:ext>
            </a:extLst>
          </p:cNvPr>
          <p:cNvCxnSpPr/>
          <p:nvPr/>
        </p:nvCxnSpPr>
        <p:spPr>
          <a:xfrm>
            <a:off x="2060188" y="3207464"/>
            <a:ext cx="308611" cy="0"/>
          </a:xfrm>
          <a:prstGeom prst="straightConnector1">
            <a:avLst/>
          </a:prstGeom>
          <a:ln>
            <a:solidFill>
              <a:schemeClr val="tx1"/>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 name="Gerade Verbindung mit Pfeil 15">
            <a:extLst>
              <a:ext uri="{FF2B5EF4-FFF2-40B4-BE49-F238E27FC236}">
                <a16:creationId xmlns:a16="http://schemas.microsoft.com/office/drawing/2014/main" id="{9F7860E2-0853-0141-ADB8-41AA793E6C1B}"/>
              </a:ext>
            </a:extLst>
          </p:cNvPr>
          <p:cNvCxnSpPr/>
          <p:nvPr/>
        </p:nvCxnSpPr>
        <p:spPr>
          <a:xfrm>
            <a:off x="2060188" y="3848814"/>
            <a:ext cx="308611" cy="0"/>
          </a:xfrm>
          <a:prstGeom prst="straightConnector1">
            <a:avLst/>
          </a:prstGeom>
          <a:ln>
            <a:solidFill>
              <a:schemeClr val="tx1"/>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 name="Gerade Verbindung mit Pfeil 16">
            <a:extLst>
              <a:ext uri="{FF2B5EF4-FFF2-40B4-BE49-F238E27FC236}">
                <a16:creationId xmlns:a16="http://schemas.microsoft.com/office/drawing/2014/main" id="{D881801C-7A7D-0C41-B48D-D139A2450216}"/>
              </a:ext>
            </a:extLst>
          </p:cNvPr>
          <p:cNvCxnSpPr/>
          <p:nvPr/>
        </p:nvCxnSpPr>
        <p:spPr>
          <a:xfrm>
            <a:off x="2060188" y="4413964"/>
            <a:ext cx="308611" cy="0"/>
          </a:xfrm>
          <a:prstGeom prst="straightConnector1">
            <a:avLst/>
          </a:prstGeom>
          <a:ln>
            <a:solidFill>
              <a:schemeClr val="tx1"/>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 name="Gerade Verbindung mit Pfeil 17">
            <a:extLst>
              <a:ext uri="{FF2B5EF4-FFF2-40B4-BE49-F238E27FC236}">
                <a16:creationId xmlns:a16="http://schemas.microsoft.com/office/drawing/2014/main" id="{268FBB94-CFDB-2447-B8C7-72D0094308DD}"/>
              </a:ext>
            </a:extLst>
          </p:cNvPr>
          <p:cNvCxnSpPr/>
          <p:nvPr/>
        </p:nvCxnSpPr>
        <p:spPr>
          <a:xfrm>
            <a:off x="2060188" y="5005568"/>
            <a:ext cx="308611" cy="0"/>
          </a:xfrm>
          <a:prstGeom prst="straightConnector1">
            <a:avLst/>
          </a:prstGeom>
          <a:ln>
            <a:solidFill>
              <a:schemeClr val="tx1"/>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9" name="Textfeld 18">
            <a:extLst>
              <a:ext uri="{FF2B5EF4-FFF2-40B4-BE49-F238E27FC236}">
                <a16:creationId xmlns:a16="http://schemas.microsoft.com/office/drawing/2014/main" id="{7E2E5EE0-7056-F74D-B72B-5ED12DCBEC28}"/>
              </a:ext>
            </a:extLst>
          </p:cNvPr>
          <p:cNvSpPr txBox="1"/>
          <p:nvPr/>
        </p:nvSpPr>
        <p:spPr>
          <a:xfrm>
            <a:off x="5745519" y="3329718"/>
            <a:ext cx="2800637" cy="830997"/>
          </a:xfrm>
          <a:prstGeom prst="rect">
            <a:avLst/>
          </a:prstGeom>
          <a:noFill/>
          <a:ln>
            <a:solidFill>
              <a:srgbClr val="000000"/>
            </a:solidFill>
          </a:ln>
        </p:spPr>
        <p:txBody>
          <a:bodyPr wrap="square" rtlCol="0">
            <a:spAutoFit/>
          </a:bodyPr>
          <a:lstStyle/>
          <a:p>
            <a:pPr algn="ctr"/>
            <a:r>
              <a:rPr lang="en-US"/>
              <a:t>ESID </a:t>
            </a:r>
          </a:p>
          <a:p>
            <a:pPr algn="ctr"/>
            <a:r>
              <a:rPr lang="en-US"/>
              <a:t>(“PID-NET-Registry”)</a:t>
            </a:r>
          </a:p>
          <a:p>
            <a:pPr algn="ctr"/>
            <a:r>
              <a:rPr lang="en-US" sz="1200"/>
              <a:t>Level 1 data set</a:t>
            </a:r>
          </a:p>
        </p:txBody>
      </p:sp>
      <p:sp>
        <p:nvSpPr>
          <p:cNvPr id="20" name="Geschweifte Klammer rechts 19">
            <a:extLst>
              <a:ext uri="{FF2B5EF4-FFF2-40B4-BE49-F238E27FC236}">
                <a16:creationId xmlns:a16="http://schemas.microsoft.com/office/drawing/2014/main" id="{E3019F39-48E7-A54D-8954-6D936D055A72}"/>
              </a:ext>
            </a:extLst>
          </p:cNvPr>
          <p:cNvSpPr/>
          <p:nvPr/>
        </p:nvSpPr>
        <p:spPr>
          <a:xfrm>
            <a:off x="5085173" y="2246288"/>
            <a:ext cx="508655" cy="2975073"/>
          </a:xfrm>
          <a:prstGeom prst="rightBrace">
            <a:avLst/>
          </a:pr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21" name="Rechteck 20">
            <a:extLst>
              <a:ext uri="{FF2B5EF4-FFF2-40B4-BE49-F238E27FC236}">
                <a16:creationId xmlns:a16="http://schemas.microsoft.com/office/drawing/2014/main" id="{866769E1-4CD5-1E45-966B-A97205CBC8A7}"/>
              </a:ext>
            </a:extLst>
          </p:cNvPr>
          <p:cNvSpPr/>
          <p:nvPr/>
        </p:nvSpPr>
        <p:spPr>
          <a:xfrm>
            <a:off x="5248233" y="3785716"/>
            <a:ext cx="273587" cy="15076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dirty="0"/>
          </a:p>
        </p:txBody>
      </p:sp>
      <p:sp>
        <p:nvSpPr>
          <p:cNvPr id="22" name="Rechteck 21">
            <a:extLst>
              <a:ext uri="{FF2B5EF4-FFF2-40B4-BE49-F238E27FC236}">
                <a16:creationId xmlns:a16="http://schemas.microsoft.com/office/drawing/2014/main" id="{B8AD74AD-DD65-0047-9516-C5B299714CB0}"/>
              </a:ext>
            </a:extLst>
          </p:cNvPr>
          <p:cNvSpPr/>
          <p:nvPr/>
        </p:nvSpPr>
        <p:spPr>
          <a:xfrm>
            <a:off x="5093195" y="5140344"/>
            <a:ext cx="273587" cy="2367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Geschweifte Klammer rechts 22">
            <a:extLst>
              <a:ext uri="{FF2B5EF4-FFF2-40B4-BE49-F238E27FC236}">
                <a16:creationId xmlns:a16="http://schemas.microsoft.com/office/drawing/2014/main" id="{A81191E6-DBCB-3241-A3BB-EF3D38008E06}"/>
              </a:ext>
            </a:extLst>
          </p:cNvPr>
          <p:cNvSpPr/>
          <p:nvPr/>
        </p:nvSpPr>
        <p:spPr>
          <a:xfrm>
            <a:off x="5085173" y="2246288"/>
            <a:ext cx="508655" cy="2975073"/>
          </a:xfrm>
          <a:prstGeom prst="rightBrac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dirty="0">
              <a:solidFill>
                <a:schemeClr val="bg1">
                  <a:lumMod val="75000"/>
                </a:schemeClr>
              </a:solidFill>
            </a:endParaRPr>
          </a:p>
        </p:txBody>
      </p:sp>
      <p:sp>
        <p:nvSpPr>
          <p:cNvPr id="24" name="Textfeld 23">
            <a:extLst>
              <a:ext uri="{FF2B5EF4-FFF2-40B4-BE49-F238E27FC236}">
                <a16:creationId xmlns:a16="http://schemas.microsoft.com/office/drawing/2014/main" id="{1E3F6F1E-C815-3E48-A517-B8E2A5EA8771}"/>
              </a:ext>
            </a:extLst>
          </p:cNvPr>
          <p:cNvSpPr txBox="1"/>
          <p:nvPr/>
        </p:nvSpPr>
        <p:spPr>
          <a:xfrm>
            <a:off x="5816907" y="605097"/>
            <a:ext cx="3924658" cy="553998"/>
          </a:xfrm>
          <a:prstGeom prst="rect">
            <a:avLst/>
          </a:prstGeom>
          <a:noFill/>
          <a:ln>
            <a:solidFill>
              <a:srgbClr val="000000"/>
            </a:solidFill>
          </a:ln>
        </p:spPr>
        <p:txBody>
          <a:bodyPr wrap="square" rtlCol="0">
            <a:spAutoFit/>
          </a:bodyPr>
          <a:lstStyle/>
          <a:p>
            <a:pPr algn="ctr"/>
            <a:r>
              <a:rPr lang="en-US"/>
              <a:t>Screening lab data base (DGNS report)</a:t>
            </a:r>
          </a:p>
          <a:p>
            <a:pPr algn="ctr"/>
            <a:r>
              <a:rPr lang="en-US" sz="1200"/>
              <a:t>(e.g., data on TREC values)</a:t>
            </a:r>
          </a:p>
        </p:txBody>
      </p:sp>
      <p:cxnSp>
        <p:nvCxnSpPr>
          <p:cNvPr id="25" name="Gerade Verbindung mit Pfeil 24">
            <a:extLst>
              <a:ext uri="{FF2B5EF4-FFF2-40B4-BE49-F238E27FC236}">
                <a16:creationId xmlns:a16="http://schemas.microsoft.com/office/drawing/2014/main" id="{0AAA115B-BAA2-0343-88CD-F4F824B64FAE}"/>
              </a:ext>
            </a:extLst>
          </p:cNvPr>
          <p:cNvCxnSpPr/>
          <p:nvPr/>
        </p:nvCxnSpPr>
        <p:spPr>
          <a:xfrm>
            <a:off x="5460393" y="878895"/>
            <a:ext cx="308611" cy="0"/>
          </a:xfrm>
          <a:prstGeom prst="straightConnector1">
            <a:avLst/>
          </a:prstGeom>
          <a:ln>
            <a:solidFill>
              <a:schemeClr val="tx1"/>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6" name="Gerade Verbindung mit Pfeil 25">
            <a:extLst>
              <a:ext uri="{FF2B5EF4-FFF2-40B4-BE49-F238E27FC236}">
                <a16:creationId xmlns:a16="http://schemas.microsoft.com/office/drawing/2014/main" id="{9E7025E4-AF14-1147-BCB9-C78862A0EC0B}"/>
              </a:ext>
            </a:extLst>
          </p:cNvPr>
          <p:cNvCxnSpPr>
            <a:cxnSpLocks/>
          </p:cNvCxnSpPr>
          <p:nvPr/>
        </p:nvCxnSpPr>
        <p:spPr>
          <a:xfrm flipV="1">
            <a:off x="5521820" y="1223167"/>
            <a:ext cx="705247" cy="540504"/>
          </a:xfrm>
          <a:prstGeom prst="straightConnector1">
            <a:avLst/>
          </a:prstGeom>
          <a:ln>
            <a:headEnd type="none"/>
            <a:tailEnd type="triangle"/>
          </a:ln>
        </p:spPr>
        <p:style>
          <a:lnRef idx="2">
            <a:schemeClr val="dk1"/>
          </a:lnRef>
          <a:fillRef idx="0">
            <a:schemeClr val="dk1"/>
          </a:fillRef>
          <a:effectRef idx="1">
            <a:schemeClr val="dk1"/>
          </a:effectRef>
          <a:fontRef idx="minor">
            <a:schemeClr val="tx1"/>
          </a:fontRef>
        </p:style>
      </p:cxnSp>
      <p:sp>
        <p:nvSpPr>
          <p:cNvPr id="27" name="Textfeld 26">
            <a:extLst>
              <a:ext uri="{FF2B5EF4-FFF2-40B4-BE49-F238E27FC236}">
                <a16:creationId xmlns:a16="http://schemas.microsoft.com/office/drawing/2014/main" id="{BEE423EE-97DB-924F-BB41-35C3487B53A0}"/>
              </a:ext>
            </a:extLst>
          </p:cNvPr>
          <p:cNvSpPr txBox="1"/>
          <p:nvPr/>
        </p:nvSpPr>
        <p:spPr>
          <a:xfrm>
            <a:off x="5969869" y="1488799"/>
            <a:ext cx="2472023" cy="461665"/>
          </a:xfrm>
          <a:prstGeom prst="rect">
            <a:avLst/>
          </a:prstGeom>
          <a:noFill/>
        </p:spPr>
        <p:txBody>
          <a:bodyPr wrap="none" rtlCol="0">
            <a:spAutoFit/>
          </a:bodyPr>
          <a:lstStyle/>
          <a:p>
            <a:r>
              <a:rPr lang="en-US" sz="1200">
                <a:solidFill>
                  <a:schemeClr val="tx1">
                    <a:lumMod val="85000"/>
                    <a:lumOff val="15000"/>
                  </a:schemeClr>
                </a:solidFill>
              </a:rPr>
              <a:t>Send „CT report“ (confirmed yes/no)</a:t>
            </a:r>
          </a:p>
          <a:p>
            <a:endParaRPr lang="en-US" sz="1200">
              <a:solidFill>
                <a:schemeClr val="tx1">
                  <a:lumMod val="85000"/>
                  <a:lumOff val="15000"/>
                </a:schemeClr>
              </a:solidFill>
            </a:endParaRPr>
          </a:p>
        </p:txBody>
      </p:sp>
      <p:sp>
        <p:nvSpPr>
          <p:cNvPr id="28" name="Textfeld 27">
            <a:extLst>
              <a:ext uri="{FF2B5EF4-FFF2-40B4-BE49-F238E27FC236}">
                <a16:creationId xmlns:a16="http://schemas.microsoft.com/office/drawing/2014/main" id="{47133A19-CD00-5546-BDE8-6270FFC449F8}"/>
              </a:ext>
            </a:extLst>
          </p:cNvPr>
          <p:cNvSpPr txBox="1"/>
          <p:nvPr/>
        </p:nvSpPr>
        <p:spPr>
          <a:xfrm>
            <a:off x="8441891" y="2216096"/>
            <a:ext cx="2800627" cy="553998"/>
          </a:xfrm>
          <a:prstGeom prst="rect">
            <a:avLst/>
          </a:prstGeom>
          <a:noFill/>
          <a:ln>
            <a:solidFill>
              <a:schemeClr val="bg1">
                <a:lumMod val="75000"/>
              </a:schemeClr>
            </a:solidFill>
          </a:ln>
        </p:spPr>
        <p:txBody>
          <a:bodyPr wrap="square" rtlCol="0">
            <a:spAutoFit/>
          </a:bodyPr>
          <a:lstStyle/>
          <a:p>
            <a:pPr algn="ctr"/>
            <a:r>
              <a:rPr lang="en-US">
                <a:solidFill>
                  <a:schemeClr val="bg1">
                    <a:lumMod val="65000"/>
                  </a:schemeClr>
                </a:solidFill>
              </a:rPr>
              <a:t>GPOH-SCID-Registry</a:t>
            </a:r>
          </a:p>
          <a:p>
            <a:pPr algn="ctr"/>
            <a:r>
              <a:rPr lang="en-US" sz="1200">
                <a:solidFill>
                  <a:schemeClr val="bg1">
                    <a:lumMod val="65000"/>
                  </a:schemeClr>
                </a:solidFill>
              </a:rPr>
              <a:t>(confirmed SCID undergoing HSCT or GT)</a:t>
            </a:r>
          </a:p>
        </p:txBody>
      </p:sp>
      <p:sp>
        <p:nvSpPr>
          <p:cNvPr id="29" name="Rechteck 28">
            <a:extLst>
              <a:ext uri="{FF2B5EF4-FFF2-40B4-BE49-F238E27FC236}">
                <a16:creationId xmlns:a16="http://schemas.microsoft.com/office/drawing/2014/main" id="{E7FD171C-981A-8B42-ACC5-9EBA2D029D94}"/>
              </a:ext>
            </a:extLst>
          </p:cNvPr>
          <p:cNvSpPr/>
          <p:nvPr/>
        </p:nvSpPr>
        <p:spPr>
          <a:xfrm>
            <a:off x="3643386" y="132834"/>
            <a:ext cx="5052986" cy="400110"/>
          </a:xfrm>
          <a:prstGeom prst="rect">
            <a:avLst/>
          </a:prstGeom>
        </p:spPr>
        <p:txBody>
          <a:bodyPr wrap="none">
            <a:spAutoFit/>
          </a:bodyPr>
          <a:lstStyle/>
          <a:p>
            <a:pPr algn="ctr"/>
            <a:r>
              <a:rPr lang="en-US" sz="2000" b="1">
                <a:latin typeface="Arial" panose="020B0604020202020204" pitchFamily="34" charset="0"/>
                <a:cs typeface="Arial" panose="020B0604020202020204" pitchFamily="34" charset="0"/>
              </a:rPr>
              <a:t>Registries for SCID patients in Germany</a:t>
            </a:r>
          </a:p>
        </p:txBody>
      </p:sp>
      <p:sp>
        <p:nvSpPr>
          <p:cNvPr id="2" name="Textfeld 1"/>
          <p:cNvSpPr txBox="1"/>
          <p:nvPr/>
        </p:nvSpPr>
        <p:spPr>
          <a:xfrm>
            <a:off x="139131" y="5446270"/>
            <a:ext cx="11812724" cy="1323439"/>
          </a:xfrm>
          <a:prstGeom prst="rect">
            <a:avLst/>
          </a:prstGeom>
          <a:noFill/>
        </p:spPr>
        <p:txBody>
          <a:bodyPr wrap="square" rtlCol="0">
            <a:spAutoFit/>
          </a:bodyPr>
          <a:lstStyle/>
          <a:p>
            <a:r>
              <a:rPr lang="en-US" sz="1600" dirty="0"/>
              <a:t>TREC-NBS related data of patients with an (urgent) abnormal test (e.g., gestational age, TREC value) are documented within the screening lab data base. Confirmatory testing (CT)  is performed at the API CID Clinics and Centers. Patients with a confirmed diagnosis of a defined inborn error of immunity are then documented in the ESID (and the attached German PID-NET) registry. The API institutions also report their CT results back to the screening laboratories. Patients with confirmed SCID who  undergo HSCT or GT are followed long-term within the GPOH SCID registry.</a:t>
            </a:r>
          </a:p>
        </p:txBody>
      </p:sp>
    </p:spTree>
    <p:extLst>
      <p:ext uri="{BB962C8B-B14F-4D97-AF65-F5344CB8AC3E}">
        <p14:creationId xmlns:p14="http://schemas.microsoft.com/office/powerpoint/2010/main" val="200339652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182</Words>
  <Application>Microsoft Office PowerPoint</Application>
  <PresentationFormat>Breitbild</PresentationFormat>
  <Paragraphs>17</Paragraphs>
  <Slides>1</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vt:i4>
      </vt:variant>
    </vt:vector>
  </HeadingPairs>
  <TitlesOfParts>
    <vt:vector size="5" baseType="lpstr">
      <vt:lpstr>Arial</vt:lpstr>
      <vt:lpstr>Calibri</vt:lpstr>
      <vt:lpstr>Calibri Light</vt:lpstr>
      <vt:lpstr>Office</vt:lpstr>
      <vt:lpstr>PowerPoint-Präsentation</vt:lpstr>
    </vt:vector>
  </TitlesOfParts>
  <Company>Universitätsklinikum Freiburg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Figure_SCID_Screening_202212012_CS_FH_ohne_Nr</dc:title>
  <dc:creator>PD Dr. Carsten Speckmann</dc:creator>
  <dc:description/>
  <cp:lastModifiedBy>PD Dr. Carsten Speckmann</cp:lastModifiedBy>
  <cp:revision>36</cp:revision>
  <cp:lastPrinted>2022-12-18T21:08:35Z</cp:lastPrinted>
  <dcterms:created xsi:type="dcterms:W3CDTF">2022-05-31T12:35:07Z</dcterms:created>
  <dcterms:modified xsi:type="dcterms:W3CDTF">2022-12-18T21:20:20Z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
    <vt:lpwstr>Figure_SCID_Screening_202212012_CS_FH_ohne_Nr</vt:lpwstr>
  </property>
  <property fmtid="{D5CDD505-2E9C-101B-9397-08002B2CF9AE}" pid="3" name="SlideDescription">
    <vt:lpwstr/>
  </property>
</Properties>
</file>