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72" d="100"/>
          <a:sy n="72" d="100"/>
        </p:scale>
        <p:origin x="642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74FA55-1D44-3B23-5484-4420EFA164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792304-2AEF-F7EF-9704-5BC7146024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BFF52F-6DCE-03D3-26DA-833A2B026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9375B-D5E0-4430-88B5-7EC540BDBDA4}" type="datetimeFigureOut">
              <a:rPr lang="en-US" smtClean="0"/>
              <a:t>12/18/2022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B45414-B5C4-FAE2-DB68-3DE52A541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46C309-E3FC-C792-059F-A1E35D670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DDBE0-5221-483D-A24A-36F0456749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894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EAB269-6644-08D2-B01C-0F242C573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A18878-7F1A-47BB-F85F-9450B82164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F067EF-96C7-7A33-2C88-44F2102787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9375B-D5E0-4430-88B5-7EC540BDBDA4}" type="datetimeFigureOut">
              <a:rPr lang="en-US" smtClean="0"/>
              <a:t>12/18/2022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3C68EE-13E6-E993-D1EA-8B5430D2E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A79546-09F7-8AC8-C40C-76D962101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DDBE0-5221-483D-A24A-36F0456749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55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05527AA-D53C-49DD-5F90-81BDEB2E5C2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48DAA0-670E-9625-64C2-166DD331F5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799270-603D-5BAD-D7A1-C3634C4B3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9375B-D5E0-4430-88B5-7EC540BDBDA4}" type="datetimeFigureOut">
              <a:rPr lang="en-US" smtClean="0"/>
              <a:t>12/18/2022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A4871C-F3A6-AC97-4B64-FFF6369B18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F02EBA-508C-4D89-4DBE-76043AD5F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DDBE0-5221-483D-A24A-36F0456749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981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7F438B-C49B-8BF9-C173-0A81D5FD8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46A3A1-3997-CBA5-A7F5-2B41A4CF22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300DDB-5249-F6E9-CA27-B0971F94D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9375B-D5E0-4430-88B5-7EC540BDBDA4}" type="datetimeFigureOut">
              <a:rPr lang="en-US" smtClean="0"/>
              <a:t>12/18/2022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A5E2A6-ADE7-C45B-CA52-66519A7B77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059A10-5973-A750-C7BE-E4DE4B2A3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DDBE0-5221-483D-A24A-36F0456749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728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39A557-6EBA-5E16-05BD-E08B78254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0ACE12-65D0-4F93-26AD-09EC9521BA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9948AE-87F9-982C-4B59-3ACF51E4E1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9375B-D5E0-4430-88B5-7EC540BDBDA4}" type="datetimeFigureOut">
              <a:rPr lang="en-US" smtClean="0"/>
              <a:t>12/18/2022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C54DC0-1268-37B1-BDCD-51CA6E298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3B2F7B-635C-6091-C99A-DCE3AACC2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DDBE0-5221-483D-A24A-36F0456749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16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28AAFB-82BF-3DCF-C8DD-C2C35EED0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6DFA39-171F-5736-0EAC-D7AB23DDA2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5C1B65-13B4-13B1-B7DE-F492C6F39D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30E6EF-973F-0FFB-373F-368ABC1E6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9375B-D5E0-4430-88B5-7EC540BDBDA4}" type="datetimeFigureOut">
              <a:rPr lang="en-US" smtClean="0"/>
              <a:t>12/18/2022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A96975-FD31-E965-1E58-972421438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7A219A-4FE6-4657-5B6D-5214AEE7B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DDBE0-5221-483D-A24A-36F0456749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176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4D3239-B83B-1337-53B3-9097286B3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F113CA-720B-3CC9-5163-4353090DE7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AEC0D0-7C41-FD2B-788C-88944A563D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1456FE-914E-DBC5-457A-1B81384E44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BDB75BD-BE50-D591-3BC1-218E7CC4B0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C551334-4587-F485-DB64-CDECB10ACC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9375B-D5E0-4430-88B5-7EC540BDBDA4}" type="datetimeFigureOut">
              <a:rPr lang="en-US" smtClean="0"/>
              <a:t>12/18/2022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E023875-F520-9C1D-513B-F45922BF56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5D1ACC-05F8-F98B-5E4B-2C353B6C0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DDBE0-5221-483D-A24A-36F0456749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074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A4CE35-D6BD-E812-67C7-D21B3CFB92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2D3300-5A56-3C94-0BE8-26D1201965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9375B-D5E0-4430-88B5-7EC540BDBDA4}" type="datetimeFigureOut">
              <a:rPr lang="en-US" smtClean="0"/>
              <a:t>12/18/2022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6D9B13-B105-40C2-2453-30F9569A5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30B421-AA7D-1753-88FA-444A2AF7D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DDBE0-5221-483D-A24A-36F0456749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769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BA0924B-935E-BAEB-2346-74F8312ED5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9375B-D5E0-4430-88B5-7EC540BDBDA4}" type="datetimeFigureOut">
              <a:rPr lang="en-US" smtClean="0"/>
              <a:t>12/18/2022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9297F5D-7E0E-97AA-402C-A482F016C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15398C-207A-CB6B-56A8-C4AEBCC52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DDBE0-5221-483D-A24A-36F0456749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158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8AD98B-2AF6-E2D5-E412-2318B1477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936141-31D9-CB04-ED24-F5E78FF657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4E1131-8FFA-4A01-34C3-56A3B6A20D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1B8652-7D58-1CCE-D0CE-BB458069D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9375B-D5E0-4430-88B5-7EC540BDBDA4}" type="datetimeFigureOut">
              <a:rPr lang="en-US" smtClean="0"/>
              <a:t>12/18/2022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9E5276-4A23-AAB7-508A-914B394A8F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EAECC9-5679-819C-0163-D454C33EB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DDBE0-5221-483D-A24A-36F0456749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233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0BE377-0706-1667-7B37-203F3C0F0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7188C72-7616-EB81-0FA3-018A7951A2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A51EE6-F3D9-8016-2184-0A0049996D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436E00-6FD5-EB79-C6EA-583C0D01B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9375B-D5E0-4430-88B5-7EC540BDBDA4}" type="datetimeFigureOut">
              <a:rPr lang="en-US" smtClean="0"/>
              <a:t>12/18/2022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2FEFB2-33D6-AA87-F33B-4C971819C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0B5447-3CC7-6AFB-D939-B91C010B1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DDBE0-5221-483D-A24A-36F0456749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752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905266A-78D2-BEE8-06F5-1FAE04089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77AC91-9E4E-9FE1-4EA5-066FAB99CF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F0584A-8ADA-D031-121A-F230B82B1A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A9375B-D5E0-4430-88B5-7EC540BDBDA4}" type="datetimeFigureOut">
              <a:rPr lang="en-US" smtClean="0"/>
              <a:t>12/18/2022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3B22C1-04F7-E6E9-21ED-8322B7F6E0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5DEEDF-00FC-BC50-DB82-8843F50901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EDDBE0-5221-483D-A24A-36F0456749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141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6060C1F4-9EE9-EFB2-1C6B-1A2FE2FB4D0D}"/>
              </a:ext>
            </a:extLst>
          </p:cNvPr>
          <p:cNvGrpSpPr/>
          <p:nvPr/>
        </p:nvGrpSpPr>
        <p:grpSpPr>
          <a:xfrm>
            <a:off x="347944" y="529234"/>
            <a:ext cx="5076047" cy="3848781"/>
            <a:chOff x="347944" y="529234"/>
            <a:chExt cx="5076047" cy="3848781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DD60CC3-7453-5503-29FD-539F69EB728C}"/>
                </a:ext>
              </a:extLst>
            </p:cNvPr>
            <p:cNvSpPr/>
            <p:nvPr/>
          </p:nvSpPr>
          <p:spPr>
            <a:xfrm>
              <a:off x="347944" y="529234"/>
              <a:ext cx="408709" cy="36160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596A3D0-3C37-F79D-B0A9-80279D53637E}"/>
                </a:ext>
              </a:extLst>
            </p:cNvPr>
            <p:cNvSpPr/>
            <p:nvPr/>
          </p:nvSpPr>
          <p:spPr>
            <a:xfrm>
              <a:off x="986249" y="4079153"/>
              <a:ext cx="4437742" cy="29886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68E9CB78-305C-0CB8-3098-F1268EF739BD}"/>
              </a:ext>
            </a:extLst>
          </p:cNvPr>
          <p:cNvGrpSpPr/>
          <p:nvPr/>
        </p:nvGrpSpPr>
        <p:grpSpPr>
          <a:xfrm>
            <a:off x="7321126" y="345505"/>
            <a:ext cx="4688953" cy="3795353"/>
            <a:chOff x="368147" y="618345"/>
            <a:chExt cx="4688953" cy="3795353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AD63B2B-BC16-AA37-624D-E3336FFFCADA}"/>
                </a:ext>
              </a:extLst>
            </p:cNvPr>
            <p:cNvSpPr/>
            <p:nvPr/>
          </p:nvSpPr>
          <p:spPr>
            <a:xfrm>
              <a:off x="368147" y="618345"/>
              <a:ext cx="408709" cy="36160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DA1C4BF7-D981-15E4-B336-36D9C7DA84AA}"/>
                </a:ext>
              </a:extLst>
            </p:cNvPr>
            <p:cNvSpPr/>
            <p:nvPr/>
          </p:nvSpPr>
          <p:spPr>
            <a:xfrm>
              <a:off x="619358" y="4114836"/>
              <a:ext cx="4437742" cy="29886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E41A59FD-0DE0-D1AA-A544-46CF23F703C3}"/>
              </a:ext>
            </a:extLst>
          </p:cNvPr>
          <p:cNvSpPr/>
          <p:nvPr/>
        </p:nvSpPr>
        <p:spPr>
          <a:xfrm>
            <a:off x="101598" y="1162253"/>
            <a:ext cx="3554847" cy="274816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6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6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6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DA2780E6-929A-DD87-4991-806A256339DF}"/>
              </a:ext>
            </a:extLst>
          </p:cNvPr>
          <p:cNvSpPr/>
          <p:nvPr/>
        </p:nvSpPr>
        <p:spPr>
          <a:xfrm>
            <a:off x="90585" y="163708"/>
            <a:ext cx="5458318" cy="80041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Prediction of the Bulk Modulus and its Temperature-Derivative of the Crystalline β-</a:t>
            </a:r>
            <a:r>
              <a:rPr lang="en-US" sz="1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SiC</a:t>
            </a:r>
            <a:r>
              <a:rPr lang="en-US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Ceramic </a:t>
            </a:r>
            <a:endParaRPr lang="en-US" sz="16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16D90B05-E51B-FEE5-2636-5B09B6A226E6}"/>
                  </a:ext>
                </a:extLst>
              </p:cNvPr>
              <p:cNvSpPr/>
              <p:nvPr/>
            </p:nvSpPr>
            <p:spPr>
              <a:xfrm>
                <a:off x="347943" y="4194626"/>
                <a:ext cx="6803685" cy="2510973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Findings:</a:t>
                </a:r>
              </a:p>
              <a:p>
                <a:r>
                  <a:rPr lang="en-US" sz="1750" dirty="0">
                    <a:solidFill>
                      <a:schemeClr val="tx1"/>
                    </a:solidFill>
                  </a:rPr>
                  <a:t>The bulk modulus of </a:t>
                </a:r>
                <a14:m>
                  <m:oMath xmlns:m="http://schemas.openxmlformats.org/officeDocument/2006/math">
                    <m:r>
                      <a:rPr lang="en-US" sz="175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226</m:t>
                    </m:r>
                    <m:r>
                      <a:rPr lang="en-US" sz="175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175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9</m:t>
                    </m:r>
                    <m:r>
                      <a:rPr lang="en-US" sz="175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175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𝐺𝑃𝑎</m:t>
                    </m:r>
                  </m:oMath>
                </a14:m>
                <a:r>
                  <a:rPr lang="en-US" sz="1750" dirty="0">
                    <a:solidFill>
                      <a:schemeClr val="tx1"/>
                    </a:solidFill>
                  </a:rPr>
                  <a:t> has been found to decrease by 2.4% from its value at 273 K to 221.5 </a:t>
                </a:r>
                <a:r>
                  <a:rPr lang="en-US" sz="1750" dirty="0" err="1">
                    <a:solidFill>
                      <a:schemeClr val="tx1"/>
                    </a:solidFill>
                  </a:rPr>
                  <a:t>GPa</a:t>
                </a:r>
                <a:r>
                  <a:rPr lang="en-US" sz="1750" dirty="0">
                    <a:solidFill>
                      <a:schemeClr val="tx1"/>
                    </a:solidFill>
                  </a:rPr>
                  <a:t> at 1573 K. The temperature derivative of the bulk modulus decreases from -0.003 </a:t>
                </a:r>
                <a:r>
                  <a:rPr lang="en-US" sz="1750" dirty="0" err="1">
                    <a:solidFill>
                      <a:schemeClr val="tx1"/>
                    </a:solidFill>
                  </a:rPr>
                  <a:t>GPa</a:t>
                </a:r>
                <a:r>
                  <a:rPr lang="en-US" sz="1750" dirty="0">
                    <a:solidFill>
                      <a:schemeClr val="tx1"/>
                    </a:solidFill>
                  </a:rPr>
                  <a:t>/K at 273K to a minimum of -0.0046 at 1173 K (Debye’s temperature) and then increases again as the temperature increases. The results were compared to previous LDA predictions and found to deviate by 1.72% to 5.27% at 237 K to 937 K, respectively. </a:t>
                </a:r>
                <a:endParaRPr lang="en-US" sz="1750" dirty="0">
                  <a:solidFill>
                    <a:schemeClr val="tx1"/>
                  </a:solidFill>
                  <a:latin typeface="+mj-lt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16D90B05-E51B-FEE5-2636-5B09B6A226E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943" y="4194626"/>
                <a:ext cx="6803685" cy="2510973"/>
              </a:xfrm>
              <a:prstGeom prst="rect">
                <a:avLst/>
              </a:prstGeom>
              <a:blipFill>
                <a:blip r:embed="rId2"/>
                <a:stretch>
                  <a:fillRect l="-626" r="-716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TextBox 44">
            <a:extLst>
              <a:ext uri="{FF2B5EF4-FFF2-40B4-BE49-F238E27FC236}">
                <a16:creationId xmlns:a16="http://schemas.microsoft.com/office/drawing/2014/main" id="{57C95453-063A-958D-B9D3-138D61CE1AFC}"/>
              </a:ext>
            </a:extLst>
          </p:cNvPr>
          <p:cNvSpPr txBox="1"/>
          <p:nvPr/>
        </p:nvSpPr>
        <p:spPr>
          <a:xfrm>
            <a:off x="43128" y="1255754"/>
            <a:ext cx="3505447" cy="25237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750" dirty="0"/>
              <a:t>An empirical prediction that aims at </a:t>
            </a:r>
          </a:p>
          <a:p>
            <a:r>
              <a:rPr lang="en-US" sz="1750" dirty="0"/>
              <a:t>determining the bulk modulus B</a:t>
            </a:r>
            <a:r>
              <a:rPr lang="en-US" sz="1750" baseline="-25000" dirty="0"/>
              <a:t>T</a:t>
            </a:r>
            <a:r>
              <a:rPr lang="en-US" sz="1750" dirty="0"/>
              <a:t> </a:t>
            </a:r>
          </a:p>
          <a:p>
            <a:r>
              <a:rPr lang="en-US" sz="1750" dirty="0"/>
              <a:t>and its temperature-derivative </a:t>
            </a:r>
          </a:p>
          <a:p>
            <a:r>
              <a:rPr lang="en-US" sz="1750" dirty="0"/>
              <a:t>(∂B/∂T)</a:t>
            </a:r>
            <a:r>
              <a:rPr lang="en-US" sz="1750" baseline="-25000" dirty="0"/>
              <a:t>P </a:t>
            </a:r>
            <a:r>
              <a:rPr lang="en-US" sz="1750" dirty="0"/>
              <a:t>of crystalline silicon carbide</a:t>
            </a:r>
          </a:p>
          <a:p>
            <a:r>
              <a:rPr lang="en-US" sz="1750" dirty="0"/>
              <a:t>(</a:t>
            </a:r>
            <a:r>
              <a:rPr lang="el-GR" sz="1750" dirty="0"/>
              <a:t>β-</a:t>
            </a:r>
            <a:r>
              <a:rPr lang="en-US" sz="1750" dirty="0" err="1"/>
              <a:t>SiC</a:t>
            </a:r>
            <a:r>
              <a:rPr lang="en-US" sz="1750" dirty="0"/>
              <a:t>).</a:t>
            </a:r>
            <a:r>
              <a:rPr lang="en-US" sz="1750" spc="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Reliable experimental</a:t>
            </a:r>
          </a:p>
          <a:p>
            <a:r>
              <a:rPr lang="en-US" sz="1750" spc="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measurements </a:t>
            </a:r>
            <a:r>
              <a:rPr lang="en-US" sz="1750" spc="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have been</a:t>
            </a:r>
            <a:r>
              <a:rPr lang="en-US" sz="1750" spc="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used.</a:t>
            </a:r>
            <a:r>
              <a:rPr lang="en-US" sz="1800" spc="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750" spc="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Both</a:t>
            </a:r>
          </a:p>
          <a:p>
            <a:r>
              <a:rPr lang="en-US" sz="1750" spc="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750" dirty="0"/>
              <a:t>B</a:t>
            </a:r>
            <a:r>
              <a:rPr lang="en-US" sz="1750" baseline="-25000" dirty="0"/>
              <a:t>T </a:t>
            </a:r>
            <a:r>
              <a:rPr lang="en-US" sz="1750" dirty="0"/>
              <a:t>and</a:t>
            </a:r>
            <a:r>
              <a:rPr lang="en-US" sz="1750" spc="15" dirty="0">
                <a:latin typeface="Times New Roman" panose="02020603050405020304" pitchFamily="18" charset="0"/>
              </a:rPr>
              <a:t> </a:t>
            </a:r>
            <a:r>
              <a:rPr lang="en-US" sz="1750" dirty="0"/>
              <a:t>(∂B/∂T)</a:t>
            </a:r>
            <a:r>
              <a:rPr lang="en-US" sz="1750" baseline="-25000" dirty="0"/>
              <a:t>P </a:t>
            </a:r>
            <a:r>
              <a:rPr lang="en-US" sz="1750" spc="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were traced as a </a:t>
            </a:r>
          </a:p>
          <a:p>
            <a:r>
              <a:rPr lang="en-US" sz="1750" spc="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function </a:t>
            </a:r>
            <a:r>
              <a:rPr lang="en-US" sz="1750" spc="15">
                <a:latin typeface="Times New Roman" panose="02020603050405020304" pitchFamily="18" charset="0"/>
                <a:ea typeface="Times New Roman" panose="02020603050405020304" pitchFamily="18" charset="0"/>
              </a:rPr>
              <a:t>of temperature within </a:t>
            </a:r>
            <a:r>
              <a:rPr lang="en-US" sz="1750" spc="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</a:t>
            </a:r>
          </a:p>
          <a:p>
            <a:r>
              <a:rPr lang="en-US" sz="1750" spc="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range of 273-1573 K</a:t>
            </a:r>
            <a:endParaRPr lang="en-US" sz="175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3416B6B-935C-2DAC-F298-113885A7CF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0192" y="3589458"/>
            <a:ext cx="4544129" cy="3405538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C5BB67CD-BA9A-FFAA-14D9-5EA697279232}"/>
              </a:ext>
            </a:extLst>
          </p:cNvPr>
          <p:cNvSpPr/>
          <p:nvPr/>
        </p:nvSpPr>
        <p:spPr>
          <a:xfrm>
            <a:off x="5423991" y="3841996"/>
            <a:ext cx="435218" cy="2029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C806E4F-2ADF-298A-D1F8-171DF3B287DC}"/>
              </a:ext>
            </a:extLst>
          </p:cNvPr>
          <p:cNvSpPr/>
          <p:nvPr/>
        </p:nvSpPr>
        <p:spPr>
          <a:xfrm rot="16200000">
            <a:off x="7679299" y="1583475"/>
            <a:ext cx="435218" cy="2029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605C1A5-F97E-DDE7-A7E9-CA89875253C8}"/>
              </a:ext>
            </a:extLst>
          </p:cNvPr>
          <p:cNvSpPr txBox="1"/>
          <p:nvPr/>
        </p:nvSpPr>
        <p:spPr>
          <a:xfrm>
            <a:off x="7151629" y="1669143"/>
            <a:ext cx="320631" cy="58836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B0D8FC7-4EB8-863E-7EF6-04B2D0E7FF0C}"/>
              </a:ext>
            </a:extLst>
          </p:cNvPr>
          <p:cNvSpPr txBox="1"/>
          <p:nvPr/>
        </p:nvSpPr>
        <p:spPr>
          <a:xfrm rot="5400000">
            <a:off x="9436806" y="3141265"/>
            <a:ext cx="18473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E2D995B-BBF4-73AD-5DB4-2707975A9CDD}"/>
              </a:ext>
            </a:extLst>
          </p:cNvPr>
          <p:cNvGrpSpPr/>
          <p:nvPr/>
        </p:nvGrpSpPr>
        <p:grpSpPr>
          <a:xfrm>
            <a:off x="7165225" y="624106"/>
            <a:ext cx="3065291" cy="2959794"/>
            <a:chOff x="7165225" y="870844"/>
            <a:chExt cx="3065291" cy="295979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9EA5948-5BAC-51C5-CF3B-8DC3DF7AFF01}"/>
                </a:ext>
              </a:extLst>
            </p:cNvPr>
            <p:cNvSpPr txBox="1"/>
            <p:nvPr/>
          </p:nvSpPr>
          <p:spPr>
            <a:xfrm>
              <a:off x="9672350" y="3461306"/>
              <a:ext cx="5581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T(K)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C7A8E21-FB4D-B32D-38B7-73A83E01D252}"/>
                </a:ext>
              </a:extLst>
            </p:cNvPr>
            <p:cNvSpPr txBox="1"/>
            <p:nvPr/>
          </p:nvSpPr>
          <p:spPr>
            <a:xfrm rot="16200000">
              <a:off x="6935354" y="1100715"/>
              <a:ext cx="8290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B(</a:t>
              </a:r>
              <a:r>
                <a:rPr lang="en-US" dirty="0" err="1"/>
                <a:t>Gpa</a:t>
              </a:r>
              <a:r>
                <a:rPr lang="en-US" dirty="0"/>
                <a:t>)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54CF6867-1E43-B5B4-E126-2B2F570D7851}"/>
              </a:ext>
            </a:extLst>
          </p:cNvPr>
          <p:cNvSpPr txBox="1"/>
          <p:nvPr/>
        </p:nvSpPr>
        <p:spPr>
          <a:xfrm>
            <a:off x="9364313" y="3253361"/>
            <a:ext cx="40870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1603E16-8F0F-E4F5-30A4-289FDE12ECC3}"/>
              </a:ext>
            </a:extLst>
          </p:cNvPr>
          <p:cNvSpPr txBox="1"/>
          <p:nvPr/>
        </p:nvSpPr>
        <p:spPr>
          <a:xfrm>
            <a:off x="6972092" y="1374959"/>
            <a:ext cx="553388" cy="58836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CBDCD82-31FE-A5BE-2F1F-23B101105EC7}"/>
              </a:ext>
            </a:extLst>
          </p:cNvPr>
          <p:cNvSpPr/>
          <p:nvPr/>
        </p:nvSpPr>
        <p:spPr>
          <a:xfrm>
            <a:off x="3913804" y="1499310"/>
            <a:ext cx="3347594" cy="62791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Bulk Modulus versus Temperature</a:t>
            </a:r>
          </a:p>
          <a:p>
            <a:r>
              <a:rPr lang="en-US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β-</a:t>
            </a:r>
            <a:r>
              <a:rPr lang="en-US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SiC</a:t>
            </a:r>
            <a:endParaRPr lang="en-US" sz="1400" dirty="0"/>
          </a:p>
        </p:txBody>
      </p:sp>
      <p:sp>
        <p:nvSpPr>
          <p:cNvPr id="16" name="Arrow: Circular 15">
            <a:extLst>
              <a:ext uri="{FF2B5EF4-FFF2-40B4-BE49-F238E27FC236}">
                <a16:creationId xmlns:a16="http://schemas.microsoft.com/office/drawing/2014/main" id="{0F5E69C0-5A4C-9715-03D8-CE8CA3BE422D}"/>
              </a:ext>
            </a:extLst>
          </p:cNvPr>
          <p:cNvSpPr/>
          <p:nvPr/>
        </p:nvSpPr>
        <p:spPr>
          <a:xfrm rot="17605904">
            <a:off x="6625802" y="433382"/>
            <a:ext cx="1283643" cy="1210194"/>
          </a:xfrm>
          <a:prstGeom prst="circular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CCB4024-C7FC-E00E-4C49-B10AFD57F32B}"/>
              </a:ext>
            </a:extLst>
          </p:cNvPr>
          <p:cNvSpPr/>
          <p:nvPr/>
        </p:nvSpPr>
        <p:spPr>
          <a:xfrm>
            <a:off x="3862093" y="2998689"/>
            <a:ext cx="3347594" cy="61170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Temperature Derivative of the Bulk Modulus versus Temperature of β-</a:t>
            </a:r>
            <a:r>
              <a:rPr lang="en-US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SiC</a:t>
            </a:r>
            <a:endParaRPr lang="en-US" sz="1400" dirty="0"/>
          </a:p>
        </p:txBody>
      </p:sp>
      <p:sp>
        <p:nvSpPr>
          <p:cNvPr id="24" name="Arrow: Down 23">
            <a:extLst>
              <a:ext uri="{FF2B5EF4-FFF2-40B4-BE49-F238E27FC236}">
                <a16:creationId xmlns:a16="http://schemas.microsoft.com/office/drawing/2014/main" id="{1812F2F1-3109-F76F-C8D2-686B499C7CC6}"/>
              </a:ext>
            </a:extLst>
          </p:cNvPr>
          <p:cNvSpPr/>
          <p:nvPr/>
        </p:nvSpPr>
        <p:spPr>
          <a:xfrm rot="18392332">
            <a:off x="6878322" y="3405981"/>
            <a:ext cx="346055" cy="100388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49CC15C-2C46-21FE-9DCA-B6D9337046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1427" y="91388"/>
            <a:ext cx="4548505" cy="34124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588758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</TotalTime>
  <Words>197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sera sera</dc:creator>
  <cp:lastModifiedBy>DELL</cp:lastModifiedBy>
  <cp:revision>19</cp:revision>
  <dcterms:created xsi:type="dcterms:W3CDTF">2022-08-12T08:44:40Z</dcterms:created>
  <dcterms:modified xsi:type="dcterms:W3CDTF">2022-12-18T06:16:06Z</dcterms:modified>
</cp:coreProperties>
</file>