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317" r:id="rId2"/>
    <p:sldId id="316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429" autoAdjust="0"/>
  </p:normalViewPr>
  <p:slideViewPr>
    <p:cSldViewPr snapToGrid="0">
      <p:cViewPr varScale="1">
        <p:scale>
          <a:sx n="114" d="100"/>
          <a:sy n="114" d="100"/>
        </p:scale>
        <p:origin x="156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627CB-1D41-418C-9AA8-08AF207507C7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520D6-06C3-4A18-9FCB-DA8605823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072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82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591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527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321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347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526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028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049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9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081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82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E4613-FFDA-4FA5-B02B-17B789CA59FD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CCAA9-7737-4EA6-8B13-5841F170D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11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866810B-7A32-47D6-B910-D66D7F926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726960"/>
              </p:ext>
            </p:extLst>
          </p:nvPr>
        </p:nvGraphicFramePr>
        <p:xfrm>
          <a:off x="135732" y="157164"/>
          <a:ext cx="7893843" cy="6122185"/>
        </p:xfrm>
        <a:graphic>
          <a:graphicData uri="http://schemas.openxmlformats.org/drawingml/2006/table">
            <a:tbl>
              <a:tblPr/>
              <a:tblGrid>
                <a:gridCol w="2836068">
                  <a:extLst>
                    <a:ext uri="{9D8B030D-6E8A-4147-A177-3AD203B41FA5}">
                      <a16:colId xmlns:a16="http://schemas.microsoft.com/office/drawing/2014/main" val="3455014337"/>
                    </a:ext>
                  </a:extLst>
                </a:gridCol>
                <a:gridCol w="978694">
                  <a:extLst>
                    <a:ext uri="{9D8B030D-6E8A-4147-A177-3AD203B41FA5}">
                      <a16:colId xmlns:a16="http://schemas.microsoft.com/office/drawing/2014/main" val="1656485356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141077092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017014918"/>
                    </a:ext>
                  </a:extLst>
                </a:gridCol>
                <a:gridCol w="1271587">
                  <a:extLst>
                    <a:ext uri="{9D8B030D-6E8A-4147-A177-3AD203B41FA5}">
                      <a16:colId xmlns:a16="http://schemas.microsoft.com/office/drawing/2014/main" val="2376894137"/>
                    </a:ext>
                  </a:extLst>
                </a:gridCol>
                <a:gridCol w="792956">
                  <a:extLst>
                    <a:ext uri="{9D8B030D-6E8A-4147-A177-3AD203B41FA5}">
                      <a16:colId xmlns:a16="http://schemas.microsoft.com/office/drawing/2014/main" val="679175596"/>
                    </a:ext>
                  </a:extLst>
                </a:gridCol>
              </a:tblGrid>
              <a:tr h="843550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Visual feedback group                    (n = 65)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Non-visual feedback group                    (n = 71)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P-value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162629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569714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Age, years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60.5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(15.3)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59.9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(15.9)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0.847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8628102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589860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Sex, female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(50.8)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(59.2)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0.209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688853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Institution, hospital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(69.2)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50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(70.4)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0.514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501559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Primary illness, cancer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44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(67.7)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(71.8)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0.367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945744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MePainan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214851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Pain NRS score (before IFI)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(2.1)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6.1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(2.2)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0.493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472379"/>
                  </a:ext>
                </a:extLst>
              </a:tr>
              <a:tr h="58557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NRS score assessing expectations for treatment (before IFI)</a:t>
                      </a:r>
                    </a:p>
                  </a:txBody>
                  <a:tcPr marL="4763" marR="4763" marT="476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5.7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(2.6)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(2.5)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0.615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171192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5595188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Analgesic drug use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796940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None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(38.5)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(39.4)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0.524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841717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Use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(61.5)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(60.6)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34002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    Non-opioid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(52.5)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(41.9)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0.288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484589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    Opioid use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(47.5)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(58.1)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203042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Median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IQR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Median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IQR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614777"/>
                  </a:ext>
                </a:extLst>
              </a:tr>
              <a:tr h="293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       Opioid dose (mg/day)a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(30, 60)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(20, 60)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128078"/>
                  </a:ext>
                </a:extLst>
              </a:tr>
            </a:tbl>
          </a:graphicData>
        </a:graphic>
      </p:graphicFrame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82D2C1C-D4DB-4C16-A30E-69E6280377F8}"/>
              </a:ext>
            </a:extLst>
          </p:cNvPr>
          <p:cNvCxnSpPr/>
          <p:nvPr/>
        </p:nvCxnSpPr>
        <p:spPr>
          <a:xfrm>
            <a:off x="135732" y="285750"/>
            <a:ext cx="79509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7494488E-5FE7-4C8D-BAEF-52463EC96CCB}"/>
              </a:ext>
            </a:extLst>
          </p:cNvPr>
          <p:cNvCxnSpPr/>
          <p:nvPr/>
        </p:nvCxnSpPr>
        <p:spPr>
          <a:xfrm>
            <a:off x="135732" y="881063"/>
            <a:ext cx="79509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862F7EEA-DE4C-4240-AB42-2A45B38A9D6F}"/>
              </a:ext>
            </a:extLst>
          </p:cNvPr>
          <p:cNvCxnSpPr/>
          <p:nvPr/>
        </p:nvCxnSpPr>
        <p:spPr>
          <a:xfrm>
            <a:off x="107156" y="6341270"/>
            <a:ext cx="79509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4BA1765-C5C3-4E94-8E90-660498388C1B}"/>
              </a:ext>
            </a:extLst>
          </p:cNvPr>
          <p:cNvCxnSpPr>
            <a:cxnSpLocks/>
          </p:cNvCxnSpPr>
          <p:nvPr/>
        </p:nvCxnSpPr>
        <p:spPr>
          <a:xfrm>
            <a:off x="3031331" y="1285876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6F72280-5988-437B-80BD-6A7E5AE5FA62}"/>
              </a:ext>
            </a:extLst>
          </p:cNvPr>
          <p:cNvCxnSpPr>
            <a:cxnSpLocks/>
          </p:cNvCxnSpPr>
          <p:nvPr/>
        </p:nvCxnSpPr>
        <p:spPr>
          <a:xfrm>
            <a:off x="5164934" y="1285876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DC14C9FD-548A-4D36-AC79-60BCBA71BD81}"/>
              </a:ext>
            </a:extLst>
          </p:cNvPr>
          <p:cNvCxnSpPr>
            <a:cxnSpLocks/>
          </p:cNvCxnSpPr>
          <p:nvPr/>
        </p:nvCxnSpPr>
        <p:spPr>
          <a:xfrm>
            <a:off x="3031331" y="1881189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7341B2BD-53C5-4DD3-A8CC-8BE0E1B62E45}"/>
              </a:ext>
            </a:extLst>
          </p:cNvPr>
          <p:cNvCxnSpPr>
            <a:cxnSpLocks/>
          </p:cNvCxnSpPr>
          <p:nvPr/>
        </p:nvCxnSpPr>
        <p:spPr>
          <a:xfrm>
            <a:off x="5164934" y="1881189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3B287BDB-A6E0-4428-8379-C7564E2CAF94}"/>
              </a:ext>
            </a:extLst>
          </p:cNvPr>
          <p:cNvCxnSpPr>
            <a:cxnSpLocks/>
          </p:cNvCxnSpPr>
          <p:nvPr/>
        </p:nvCxnSpPr>
        <p:spPr>
          <a:xfrm>
            <a:off x="3031331" y="3059908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FD115C6-679C-40CA-ABC7-CE045D68F646}"/>
              </a:ext>
            </a:extLst>
          </p:cNvPr>
          <p:cNvCxnSpPr>
            <a:cxnSpLocks/>
          </p:cNvCxnSpPr>
          <p:nvPr/>
        </p:nvCxnSpPr>
        <p:spPr>
          <a:xfrm>
            <a:off x="5164934" y="3059908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647DB7D-2F8F-4AFA-A352-5E930A059AA8}"/>
              </a:ext>
            </a:extLst>
          </p:cNvPr>
          <p:cNvCxnSpPr>
            <a:cxnSpLocks/>
          </p:cNvCxnSpPr>
          <p:nvPr/>
        </p:nvCxnSpPr>
        <p:spPr>
          <a:xfrm>
            <a:off x="3031331" y="4210054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AC2136ED-7295-47CF-80A8-6D556E13DB1F}"/>
              </a:ext>
            </a:extLst>
          </p:cNvPr>
          <p:cNvCxnSpPr>
            <a:cxnSpLocks/>
          </p:cNvCxnSpPr>
          <p:nvPr/>
        </p:nvCxnSpPr>
        <p:spPr>
          <a:xfrm>
            <a:off x="5164934" y="4210054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DDB73DD-C810-4E85-9FEC-04EC925EF0DE}"/>
              </a:ext>
            </a:extLst>
          </p:cNvPr>
          <p:cNvCxnSpPr>
            <a:cxnSpLocks/>
          </p:cNvCxnSpPr>
          <p:nvPr/>
        </p:nvCxnSpPr>
        <p:spPr>
          <a:xfrm>
            <a:off x="3031331" y="5974565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63E5CE5-79EE-4648-86BE-B8E1B98A50DE}"/>
              </a:ext>
            </a:extLst>
          </p:cNvPr>
          <p:cNvCxnSpPr>
            <a:cxnSpLocks/>
          </p:cNvCxnSpPr>
          <p:nvPr/>
        </p:nvCxnSpPr>
        <p:spPr>
          <a:xfrm>
            <a:off x="5164934" y="5974565"/>
            <a:ext cx="16978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649A339-15D5-4D23-BF0E-A99792FC2D42}"/>
              </a:ext>
            </a:extLst>
          </p:cNvPr>
          <p:cNvCxnSpPr/>
          <p:nvPr/>
        </p:nvCxnSpPr>
        <p:spPr>
          <a:xfrm>
            <a:off x="78582" y="2766729"/>
            <a:ext cx="79509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79790722-DC4A-465F-94A1-39C95B585208}"/>
              </a:ext>
            </a:extLst>
          </p:cNvPr>
          <p:cNvCxnSpPr/>
          <p:nvPr/>
        </p:nvCxnSpPr>
        <p:spPr>
          <a:xfrm>
            <a:off x="135732" y="3872198"/>
            <a:ext cx="79509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1E58E5-3483-4734-98E3-938B6C8D4F47}"/>
              </a:ext>
            </a:extLst>
          </p:cNvPr>
          <p:cNvSpPr txBox="1"/>
          <p:nvPr/>
        </p:nvSpPr>
        <p:spPr>
          <a:xfrm>
            <a:off x="135732" y="6509849"/>
            <a:ext cx="921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Table 1</a:t>
            </a:r>
            <a:endParaRPr kumimoji="1" lang="ja-JP" altLang="en-US" sz="1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785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D0DE4F33-0E70-4653-816C-37E20FD7A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87428"/>
              </p:ext>
            </p:extLst>
          </p:nvPr>
        </p:nvGraphicFramePr>
        <p:xfrm>
          <a:off x="191070" y="733560"/>
          <a:ext cx="8659503" cy="2695440"/>
        </p:xfrm>
        <a:graphic>
          <a:graphicData uri="http://schemas.openxmlformats.org/drawingml/2006/table">
            <a:tbl>
              <a:tblPr/>
              <a:tblGrid>
                <a:gridCol w="2210704">
                  <a:extLst>
                    <a:ext uri="{9D8B030D-6E8A-4147-A177-3AD203B41FA5}">
                      <a16:colId xmlns:a16="http://schemas.microsoft.com/office/drawing/2014/main" val="3464634826"/>
                    </a:ext>
                  </a:extLst>
                </a:gridCol>
                <a:gridCol w="730387">
                  <a:extLst>
                    <a:ext uri="{9D8B030D-6E8A-4147-A177-3AD203B41FA5}">
                      <a16:colId xmlns:a16="http://schemas.microsoft.com/office/drawing/2014/main" val="249049040"/>
                    </a:ext>
                  </a:extLst>
                </a:gridCol>
                <a:gridCol w="436729">
                  <a:extLst>
                    <a:ext uri="{9D8B030D-6E8A-4147-A177-3AD203B41FA5}">
                      <a16:colId xmlns:a16="http://schemas.microsoft.com/office/drawing/2014/main" val="2051180530"/>
                    </a:ext>
                  </a:extLst>
                </a:gridCol>
                <a:gridCol w="657810">
                  <a:extLst>
                    <a:ext uri="{9D8B030D-6E8A-4147-A177-3AD203B41FA5}">
                      <a16:colId xmlns:a16="http://schemas.microsoft.com/office/drawing/2014/main" val="1662555734"/>
                    </a:ext>
                  </a:extLst>
                </a:gridCol>
                <a:gridCol w="418611">
                  <a:extLst>
                    <a:ext uri="{9D8B030D-6E8A-4147-A177-3AD203B41FA5}">
                      <a16:colId xmlns:a16="http://schemas.microsoft.com/office/drawing/2014/main" val="260158197"/>
                    </a:ext>
                  </a:extLst>
                </a:gridCol>
                <a:gridCol w="697788">
                  <a:extLst>
                    <a:ext uri="{9D8B030D-6E8A-4147-A177-3AD203B41FA5}">
                      <a16:colId xmlns:a16="http://schemas.microsoft.com/office/drawing/2014/main" val="2638951731"/>
                    </a:ext>
                  </a:extLst>
                </a:gridCol>
                <a:gridCol w="34926">
                  <a:extLst>
                    <a:ext uri="{9D8B030D-6E8A-4147-A177-3AD203B41FA5}">
                      <a16:colId xmlns:a16="http://schemas.microsoft.com/office/drawing/2014/main" val="3855723885"/>
                    </a:ext>
                  </a:extLst>
                </a:gridCol>
                <a:gridCol w="487549">
                  <a:extLst>
                    <a:ext uri="{9D8B030D-6E8A-4147-A177-3AD203B41FA5}">
                      <a16:colId xmlns:a16="http://schemas.microsoft.com/office/drawing/2014/main" val="1908796080"/>
                    </a:ext>
                  </a:extLst>
                </a:gridCol>
                <a:gridCol w="435028">
                  <a:extLst>
                    <a:ext uri="{9D8B030D-6E8A-4147-A177-3AD203B41FA5}">
                      <a16:colId xmlns:a16="http://schemas.microsoft.com/office/drawing/2014/main" val="1984590887"/>
                    </a:ext>
                  </a:extLst>
                </a:gridCol>
                <a:gridCol w="451444">
                  <a:extLst>
                    <a:ext uri="{9D8B030D-6E8A-4147-A177-3AD203B41FA5}">
                      <a16:colId xmlns:a16="http://schemas.microsoft.com/office/drawing/2014/main" val="1057967921"/>
                    </a:ext>
                  </a:extLst>
                </a:gridCol>
                <a:gridCol w="459651">
                  <a:extLst>
                    <a:ext uri="{9D8B030D-6E8A-4147-A177-3AD203B41FA5}">
                      <a16:colId xmlns:a16="http://schemas.microsoft.com/office/drawing/2014/main" val="3653717910"/>
                    </a:ext>
                  </a:extLst>
                </a:gridCol>
                <a:gridCol w="704004">
                  <a:extLst>
                    <a:ext uri="{9D8B030D-6E8A-4147-A177-3AD203B41FA5}">
                      <a16:colId xmlns:a16="http://schemas.microsoft.com/office/drawing/2014/main" val="3243630786"/>
                    </a:ext>
                  </a:extLst>
                </a:gridCol>
                <a:gridCol w="75063">
                  <a:extLst>
                    <a:ext uri="{9D8B030D-6E8A-4147-A177-3AD203B41FA5}">
                      <a16:colId xmlns:a16="http://schemas.microsoft.com/office/drawing/2014/main" val="959268507"/>
                    </a:ext>
                  </a:extLst>
                </a:gridCol>
                <a:gridCol w="859809">
                  <a:extLst>
                    <a:ext uri="{9D8B030D-6E8A-4147-A177-3AD203B41FA5}">
                      <a16:colId xmlns:a16="http://schemas.microsoft.com/office/drawing/2014/main" val="3167785634"/>
                    </a:ext>
                  </a:extLst>
                </a:gridCol>
              </a:tblGrid>
              <a:tr h="269544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Visual feedback group              </a:t>
                      </a:r>
                    </a:p>
                  </a:txBody>
                  <a:tcPr marL="514350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Non-visual feedback group    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P-value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505152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 = 65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 = 71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140063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T0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P-value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T0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P-value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00328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mean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SD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948516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Flexion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41.5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8.8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46.5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39.1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11.5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9.6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0.036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0.393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777616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Extension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41.2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9.8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46.8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7.3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43.1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46.3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0.291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315167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Lateral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flexion (right)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30.5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8.6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35.5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31.1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9.1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9.6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0.333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039069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Lateral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flexion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(left)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31.9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9.2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35.2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11.8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0.002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31.3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9.4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33.5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10.6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0.012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0.675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318530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Rotation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(right)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47.1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15.0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60.2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12.1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46.6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18.6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51.2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16.8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</a:rPr>
                        <a:t>&lt;0.001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0.028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4677398"/>
                  </a:ext>
                </a:extLst>
              </a:tr>
              <a:tr h="2695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Rotation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(left)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45.4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14.1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58.5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10.4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47.0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15.3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52.3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14.6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</a:rPr>
                        <a:t>&lt;0.001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0.019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73467"/>
                  </a:ext>
                </a:extLst>
              </a:tr>
            </a:tbl>
          </a:graphicData>
        </a:graphic>
      </p:graphicFrame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459207D-29FA-4181-A313-B9BADD82A0E2}"/>
              </a:ext>
            </a:extLst>
          </p:cNvPr>
          <p:cNvCxnSpPr>
            <a:cxnSpLocks/>
          </p:cNvCxnSpPr>
          <p:nvPr/>
        </p:nvCxnSpPr>
        <p:spPr>
          <a:xfrm>
            <a:off x="143303" y="733560"/>
            <a:ext cx="86595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F975EAE-42D6-4A1B-BBF2-CAF42F915051}"/>
              </a:ext>
            </a:extLst>
          </p:cNvPr>
          <p:cNvCxnSpPr>
            <a:cxnSpLocks/>
          </p:cNvCxnSpPr>
          <p:nvPr/>
        </p:nvCxnSpPr>
        <p:spPr>
          <a:xfrm>
            <a:off x="143303" y="3424447"/>
            <a:ext cx="86595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BE346A9C-643A-4BAC-B943-EB65E48EDBD4}"/>
              </a:ext>
            </a:extLst>
          </p:cNvPr>
          <p:cNvCxnSpPr>
            <a:cxnSpLocks/>
          </p:cNvCxnSpPr>
          <p:nvPr/>
        </p:nvCxnSpPr>
        <p:spPr>
          <a:xfrm>
            <a:off x="191070" y="1807188"/>
            <a:ext cx="86595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D1CAE750-921D-4197-A04E-4A1591608872}"/>
              </a:ext>
            </a:extLst>
          </p:cNvPr>
          <p:cNvCxnSpPr>
            <a:cxnSpLocks/>
          </p:cNvCxnSpPr>
          <p:nvPr/>
        </p:nvCxnSpPr>
        <p:spPr>
          <a:xfrm>
            <a:off x="2445225" y="1547875"/>
            <a:ext cx="10827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9281FE6E-20B1-4314-8AC0-BC18C2EE49A3}"/>
              </a:ext>
            </a:extLst>
          </p:cNvPr>
          <p:cNvCxnSpPr>
            <a:cxnSpLocks/>
          </p:cNvCxnSpPr>
          <p:nvPr/>
        </p:nvCxnSpPr>
        <p:spPr>
          <a:xfrm>
            <a:off x="3600735" y="1549005"/>
            <a:ext cx="9712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E1FAA16B-F167-429B-AFF2-5A732B86FD5D}"/>
              </a:ext>
            </a:extLst>
          </p:cNvPr>
          <p:cNvCxnSpPr>
            <a:cxnSpLocks/>
          </p:cNvCxnSpPr>
          <p:nvPr/>
        </p:nvCxnSpPr>
        <p:spPr>
          <a:xfrm>
            <a:off x="5384050" y="1546745"/>
            <a:ext cx="839329" cy="11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FF8D5EE9-EBC5-4A23-AD95-93187867BC83}"/>
              </a:ext>
            </a:extLst>
          </p:cNvPr>
          <p:cNvCxnSpPr>
            <a:cxnSpLocks/>
          </p:cNvCxnSpPr>
          <p:nvPr/>
        </p:nvCxnSpPr>
        <p:spPr>
          <a:xfrm>
            <a:off x="6293896" y="1547875"/>
            <a:ext cx="8507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65D342B1-491A-41D3-B384-BA563D8F992A}"/>
              </a:ext>
            </a:extLst>
          </p:cNvPr>
          <p:cNvCxnSpPr>
            <a:cxnSpLocks/>
          </p:cNvCxnSpPr>
          <p:nvPr/>
        </p:nvCxnSpPr>
        <p:spPr>
          <a:xfrm>
            <a:off x="2445225" y="1236251"/>
            <a:ext cx="27682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6483BB01-52B1-4E22-93F1-547E9EACCF00}"/>
              </a:ext>
            </a:extLst>
          </p:cNvPr>
          <p:cNvCxnSpPr>
            <a:cxnSpLocks/>
          </p:cNvCxnSpPr>
          <p:nvPr/>
        </p:nvCxnSpPr>
        <p:spPr>
          <a:xfrm>
            <a:off x="5354478" y="1236251"/>
            <a:ext cx="25680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04A7AE-9452-468D-887B-59BD5844717D}"/>
              </a:ext>
            </a:extLst>
          </p:cNvPr>
          <p:cNvSpPr txBox="1"/>
          <p:nvPr/>
        </p:nvSpPr>
        <p:spPr>
          <a:xfrm>
            <a:off x="191070" y="3796536"/>
            <a:ext cx="8531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Table 2</a:t>
            </a:r>
            <a:r>
              <a:rPr lang="ja-JP" altLang="en-US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　　</a:t>
            </a:r>
            <a:endParaRPr kumimoji="1" lang="ja-JP" altLang="en-US" sz="1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388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10380</TotalTime>
  <Words>312</Words>
  <Application>Microsoft Office PowerPoint</Application>
  <PresentationFormat>画面に合わせる (4:3)</PresentationFormat>
  <Paragraphs>180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蓮尾英明</dc:creator>
  <cp:lastModifiedBy>蓮尾 英明</cp:lastModifiedBy>
  <cp:revision>370</cp:revision>
  <cp:lastPrinted>2020-05-10T10:47:03Z</cp:lastPrinted>
  <dcterms:created xsi:type="dcterms:W3CDTF">2017-01-07T03:57:30Z</dcterms:created>
  <dcterms:modified xsi:type="dcterms:W3CDTF">2021-02-13T02:38:03Z</dcterms:modified>
</cp:coreProperties>
</file>