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268" autoAdjust="0"/>
    <p:restoredTop sz="94660"/>
  </p:normalViewPr>
  <p:slideViewPr>
    <p:cSldViewPr snapToGrid="0">
      <p:cViewPr>
        <p:scale>
          <a:sx n="75" d="100"/>
          <a:sy n="75" d="100"/>
        </p:scale>
        <p:origin x="1154" y="-6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431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5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044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17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72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92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09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29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313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532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1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16609-EDB0-4675-AD46-2BB39BBF4C78}" type="datetimeFigureOut">
              <a:rPr lang="en-GB" smtClean="0"/>
              <a:t>15/12/2022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1BF29-530D-4FEB-8C1C-6337D5E2CC7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17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microsoft.com/office/2007/relationships/hdphoto" Target="../media/hdphoto3.wdp"/><Relationship Id="rId5" Type="http://schemas.openxmlformats.org/officeDocument/2006/relationships/image" Target="../media/image3.jpg"/><Relationship Id="rId15" Type="http://schemas.microsoft.com/office/2007/relationships/hdphoto" Target="../media/hdphoto5.wdp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jp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7.wdp"/><Relationship Id="rId4" Type="http://schemas.openxmlformats.org/officeDocument/2006/relationships/image" Target="../media/image11.png"/><Relationship Id="rId9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microsoft.com/office/2007/relationships/hdphoto" Target="../media/hdphoto1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10.wdp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44" t="57948" r="65059" b="28808"/>
          <a:stretch/>
        </p:blipFill>
        <p:spPr>
          <a:xfrm>
            <a:off x="481164" y="937022"/>
            <a:ext cx="2335866" cy="121333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7" t="66557" r="58752" b="21482"/>
          <a:stretch/>
        </p:blipFill>
        <p:spPr>
          <a:xfrm>
            <a:off x="3371849" y="937022"/>
            <a:ext cx="2846071" cy="1268235"/>
          </a:xfrm>
          <a:prstGeom prst="rect">
            <a:avLst/>
          </a:prstGeom>
        </p:spPr>
      </p:pic>
      <p:pic>
        <p:nvPicPr>
          <p:cNvPr id="6" name="Google Shape;202;p1"/>
          <p:cNvPicPr preferRelativeResize="0"/>
          <p:nvPr/>
        </p:nvPicPr>
        <p:blipFill rotWithShape="1">
          <a:blip r:embed="rId5">
            <a:alphaModFix/>
          </a:blip>
          <a:srcRect l="66136" t="55938" r="4045" b="26970"/>
          <a:stretch/>
        </p:blipFill>
        <p:spPr>
          <a:xfrm>
            <a:off x="266700" y="2728667"/>
            <a:ext cx="2442210" cy="1268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02;p1"/>
          <p:cNvPicPr preferRelativeResize="0"/>
          <p:nvPr/>
        </p:nvPicPr>
        <p:blipFill rotWithShape="1">
          <a:blip r:embed="rId5">
            <a:alphaModFix/>
          </a:blip>
          <a:srcRect l="8917" t="43222" r="69744" b="46930"/>
          <a:stretch/>
        </p:blipFill>
        <p:spPr>
          <a:xfrm>
            <a:off x="2814883" y="2804867"/>
            <a:ext cx="1441593" cy="111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14" t="82809" r="25979" b="3353"/>
          <a:stretch/>
        </p:blipFill>
        <p:spPr>
          <a:xfrm>
            <a:off x="4465320" y="2684517"/>
            <a:ext cx="2297255" cy="1106433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0" y="80010"/>
            <a:ext cx="1596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1D</a:t>
            </a:r>
            <a:endParaRPr lang="en-GB" sz="28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968857" y="3997397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p38MAPK</a:t>
            </a:r>
            <a:endParaRPr lang="en-GB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899660" y="3959535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/>
              <a:t>actin</a:t>
            </a:r>
            <a:endParaRPr lang="it-IT" b="1" dirty="0" smtClean="0"/>
          </a:p>
        </p:txBody>
      </p:sp>
      <p:sp>
        <p:nvSpPr>
          <p:cNvPr id="12" name="CasellaDiTesto 11"/>
          <p:cNvSpPr txBox="1"/>
          <p:nvPr/>
        </p:nvSpPr>
        <p:spPr>
          <a:xfrm>
            <a:off x="883929" y="4014445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p-p38MAPK</a:t>
            </a:r>
            <a:endParaRPr lang="en-GB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932589" y="2219429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p-MKK3/6</a:t>
            </a:r>
            <a:endParaRPr lang="en-GB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372532" y="2187924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MKK3</a:t>
            </a:r>
            <a:endParaRPr lang="en-GB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2132828" y="80010"/>
            <a:ext cx="1745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COLO205</a:t>
            </a:r>
            <a:endParaRPr lang="en-GB" sz="32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2739763" y="4522895"/>
            <a:ext cx="1064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HT29</a:t>
            </a:r>
            <a:endParaRPr lang="en-GB" sz="3200" b="1" dirty="0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720" t="49400" r="19649" b="35634"/>
          <a:stretch/>
        </p:blipFill>
        <p:spPr>
          <a:xfrm>
            <a:off x="266700" y="5183870"/>
            <a:ext cx="2563855" cy="1247181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8" t="50164" r="52861" b="36342"/>
          <a:stretch/>
        </p:blipFill>
        <p:spPr>
          <a:xfrm>
            <a:off x="3603586" y="5219854"/>
            <a:ext cx="2592148" cy="1274911"/>
          </a:xfrm>
          <a:prstGeom prst="rect">
            <a:avLst/>
          </a:prstGeom>
        </p:spPr>
      </p:pic>
      <p:pic>
        <p:nvPicPr>
          <p:cNvPr id="19" name="Google Shape;211;p1"/>
          <p:cNvPicPr preferRelativeResize="0"/>
          <p:nvPr/>
        </p:nvPicPr>
        <p:blipFill rotWithShape="1">
          <a:blip r:embed="rId10"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3000"/>
                    </a14:imgEffect>
                  </a14:imgLayer>
                </a14:imgProps>
              </a:ext>
            </a:extLst>
          </a:blip>
          <a:srcRect l="8095" t="43409" r="63851" b="45318"/>
          <a:stretch/>
        </p:blipFill>
        <p:spPr>
          <a:xfrm>
            <a:off x="137967" y="6901753"/>
            <a:ext cx="3031279" cy="1147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21;p1"/>
          <p:cNvPicPr preferRelativeResize="0"/>
          <p:nvPr/>
        </p:nvPicPr>
        <p:blipFill rotWithShape="1">
          <a:blip r:embed="rId12">
            <a:alphaModFix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-3000"/>
                    </a14:imgEffect>
                  </a14:imgLayer>
                </a14:imgProps>
              </a:ext>
            </a:extLst>
          </a:blip>
          <a:srcRect l="2075" t="4197" r="67068" b="83371"/>
          <a:stretch/>
        </p:blipFill>
        <p:spPr>
          <a:xfrm>
            <a:off x="3285945" y="6982530"/>
            <a:ext cx="3421381" cy="1101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23;p1"/>
          <p:cNvPicPr preferRelativeResize="0"/>
          <p:nvPr/>
        </p:nvPicPr>
        <p:blipFill rotWithShape="1">
          <a:blip r:embed="rId14">
            <a:alphaModFix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4000"/>
                    </a14:imgEffect>
                  </a14:imgLayer>
                </a14:imgProps>
              </a:ext>
            </a:extLst>
          </a:blip>
          <a:srcRect l="8925" t="31911" r="69888" b="52526"/>
          <a:stretch/>
        </p:blipFill>
        <p:spPr>
          <a:xfrm>
            <a:off x="1864046" y="8450727"/>
            <a:ext cx="2547934" cy="129873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asellaDiTesto 26"/>
          <p:cNvSpPr txBox="1"/>
          <p:nvPr/>
        </p:nvSpPr>
        <p:spPr>
          <a:xfrm>
            <a:off x="4445000" y="9045777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/>
              <a:t>actin</a:t>
            </a:r>
            <a:endParaRPr lang="it-IT" b="1" dirty="0" smtClean="0"/>
          </a:p>
        </p:txBody>
      </p:sp>
      <p:sp>
        <p:nvSpPr>
          <p:cNvPr id="28" name="CasellaDiTesto 27"/>
          <p:cNvSpPr txBox="1"/>
          <p:nvPr/>
        </p:nvSpPr>
        <p:spPr>
          <a:xfrm>
            <a:off x="651519" y="8036554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p-p38MAPK</a:t>
            </a:r>
            <a:endParaRPr lang="en-GB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848769" y="6364433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p-MKK3/6</a:t>
            </a:r>
            <a:endParaRPr lang="en-GB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4524932" y="6439884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MKK3</a:t>
            </a:r>
            <a:endParaRPr lang="en-GB" b="1" dirty="0"/>
          </a:p>
        </p:txBody>
      </p:sp>
      <p:sp>
        <p:nvSpPr>
          <p:cNvPr id="31" name="Rettangolo 30"/>
          <p:cNvSpPr/>
          <p:nvPr/>
        </p:nvSpPr>
        <p:spPr>
          <a:xfrm>
            <a:off x="3878178" y="8025884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p38MAPK</a:t>
            </a:r>
            <a:endParaRPr lang="en-GB" b="1" dirty="0"/>
          </a:p>
        </p:txBody>
      </p:sp>
      <p:sp>
        <p:nvSpPr>
          <p:cNvPr id="32" name="Freccia a destra rientrata 31"/>
          <p:cNvSpPr/>
          <p:nvPr/>
        </p:nvSpPr>
        <p:spPr>
          <a:xfrm flipV="1">
            <a:off x="388620" y="7213725"/>
            <a:ext cx="415290" cy="97430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3" name="Freccia a destra rientrata 32"/>
          <p:cNvSpPr/>
          <p:nvPr/>
        </p:nvSpPr>
        <p:spPr>
          <a:xfrm flipV="1">
            <a:off x="3395941" y="5384525"/>
            <a:ext cx="415290" cy="78615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4" name="Freccia a destra rientrata 33"/>
          <p:cNvSpPr/>
          <p:nvPr/>
        </p:nvSpPr>
        <p:spPr>
          <a:xfrm flipV="1">
            <a:off x="332022" y="5377174"/>
            <a:ext cx="415290" cy="78615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5" name="Freccia a destra rientrata 34"/>
          <p:cNvSpPr/>
          <p:nvPr/>
        </p:nvSpPr>
        <p:spPr>
          <a:xfrm flipV="1">
            <a:off x="370674" y="1202912"/>
            <a:ext cx="415290" cy="78615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6" name="Freccia a destra rientrata 35"/>
          <p:cNvSpPr/>
          <p:nvPr/>
        </p:nvSpPr>
        <p:spPr>
          <a:xfrm flipV="1">
            <a:off x="3483046" y="1130462"/>
            <a:ext cx="415290" cy="78615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7" name="Freccia a destra rientrata 36"/>
          <p:cNvSpPr/>
          <p:nvPr/>
        </p:nvSpPr>
        <p:spPr>
          <a:xfrm rot="10800000" flipV="1">
            <a:off x="6347284" y="3123152"/>
            <a:ext cx="415290" cy="65818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772370" y="1053164"/>
            <a:ext cx="660914" cy="423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ttangolo 38"/>
          <p:cNvSpPr/>
          <p:nvPr/>
        </p:nvSpPr>
        <p:spPr>
          <a:xfrm>
            <a:off x="1686332" y="1078564"/>
            <a:ext cx="600831" cy="423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ttangolo 39"/>
          <p:cNvSpPr/>
          <p:nvPr/>
        </p:nvSpPr>
        <p:spPr>
          <a:xfrm>
            <a:off x="3968590" y="1028785"/>
            <a:ext cx="496555" cy="28899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ttangolo 40"/>
          <p:cNvSpPr/>
          <p:nvPr/>
        </p:nvSpPr>
        <p:spPr>
          <a:xfrm>
            <a:off x="4908962" y="1084665"/>
            <a:ext cx="546210" cy="28899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ttangolo 41"/>
          <p:cNvSpPr/>
          <p:nvPr/>
        </p:nvSpPr>
        <p:spPr>
          <a:xfrm>
            <a:off x="1050039" y="3120611"/>
            <a:ext cx="410376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ttangolo 42"/>
          <p:cNvSpPr/>
          <p:nvPr/>
        </p:nvSpPr>
        <p:spPr>
          <a:xfrm>
            <a:off x="1663053" y="3115531"/>
            <a:ext cx="373069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ttangolo 43"/>
          <p:cNvSpPr/>
          <p:nvPr/>
        </p:nvSpPr>
        <p:spPr>
          <a:xfrm>
            <a:off x="3082090" y="3112991"/>
            <a:ext cx="339154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ttangolo 44"/>
          <p:cNvSpPr/>
          <p:nvPr/>
        </p:nvSpPr>
        <p:spPr>
          <a:xfrm>
            <a:off x="3585186" y="3096481"/>
            <a:ext cx="308322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ttangolo 45"/>
          <p:cNvSpPr/>
          <p:nvPr/>
        </p:nvSpPr>
        <p:spPr>
          <a:xfrm>
            <a:off x="4559049" y="3129739"/>
            <a:ext cx="410376" cy="2171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ttangolo 46"/>
          <p:cNvSpPr/>
          <p:nvPr/>
        </p:nvSpPr>
        <p:spPr>
          <a:xfrm>
            <a:off x="5386057" y="3091191"/>
            <a:ext cx="496555" cy="2171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ttangolo 47"/>
          <p:cNvSpPr/>
          <p:nvPr/>
        </p:nvSpPr>
        <p:spPr>
          <a:xfrm>
            <a:off x="810031" y="5318981"/>
            <a:ext cx="600832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ttangolo 48"/>
          <p:cNvSpPr/>
          <p:nvPr/>
        </p:nvSpPr>
        <p:spPr>
          <a:xfrm>
            <a:off x="1581334" y="5325331"/>
            <a:ext cx="727007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ttangolo 51"/>
          <p:cNvSpPr/>
          <p:nvPr/>
        </p:nvSpPr>
        <p:spPr>
          <a:xfrm>
            <a:off x="3892760" y="5292311"/>
            <a:ext cx="660915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ttangolo 52"/>
          <p:cNvSpPr/>
          <p:nvPr/>
        </p:nvSpPr>
        <p:spPr>
          <a:xfrm>
            <a:off x="4842849" y="5277772"/>
            <a:ext cx="799708" cy="35603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Rettangolo 53"/>
          <p:cNvSpPr/>
          <p:nvPr/>
        </p:nvSpPr>
        <p:spPr>
          <a:xfrm>
            <a:off x="943381" y="7083577"/>
            <a:ext cx="600832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ttangolo 54"/>
          <p:cNvSpPr/>
          <p:nvPr/>
        </p:nvSpPr>
        <p:spPr>
          <a:xfrm>
            <a:off x="1881425" y="7134027"/>
            <a:ext cx="660915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ttangolo 55"/>
          <p:cNvSpPr/>
          <p:nvPr/>
        </p:nvSpPr>
        <p:spPr>
          <a:xfrm>
            <a:off x="4159021" y="7085863"/>
            <a:ext cx="600832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ttangolo 56"/>
          <p:cNvSpPr/>
          <p:nvPr/>
        </p:nvSpPr>
        <p:spPr>
          <a:xfrm>
            <a:off x="5028046" y="7114107"/>
            <a:ext cx="600832" cy="31789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ttangolo 57"/>
          <p:cNvSpPr/>
          <p:nvPr/>
        </p:nvSpPr>
        <p:spPr>
          <a:xfrm>
            <a:off x="2063521" y="9006103"/>
            <a:ext cx="600832" cy="3496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ttangolo 58"/>
          <p:cNvSpPr/>
          <p:nvPr/>
        </p:nvSpPr>
        <p:spPr>
          <a:xfrm>
            <a:off x="3001565" y="9045777"/>
            <a:ext cx="660915" cy="31789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asellaDiTesto 50"/>
          <p:cNvSpPr txBox="1"/>
          <p:nvPr/>
        </p:nvSpPr>
        <p:spPr>
          <a:xfrm>
            <a:off x="2740296" y="1740040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endParaRPr lang="en-GB" sz="1200" b="1" dirty="0"/>
          </a:p>
        </p:txBody>
      </p:sp>
      <p:sp>
        <p:nvSpPr>
          <p:cNvPr id="60" name="CasellaDiTesto 59"/>
          <p:cNvSpPr txBox="1"/>
          <p:nvPr/>
        </p:nvSpPr>
        <p:spPr>
          <a:xfrm>
            <a:off x="2732676" y="1442860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endParaRPr lang="en-GB" sz="1200" b="1" dirty="0"/>
          </a:p>
        </p:txBody>
      </p:sp>
      <p:sp>
        <p:nvSpPr>
          <p:cNvPr id="61" name="CasellaDiTesto 60"/>
          <p:cNvSpPr txBox="1"/>
          <p:nvPr/>
        </p:nvSpPr>
        <p:spPr>
          <a:xfrm>
            <a:off x="2740296" y="856120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endParaRPr lang="en-GB" sz="1200" b="1" dirty="0"/>
          </a:p>
        </p:txBody>
      </p:sp>
      <p:sp>
        <p:nvSpPr>
          <p:cNvPr id="62" name="CasellaDiTesto 61"/>
          <p:cNvSpPr txBox="1"/>
          <p:nvPr/>
        </p:nvSpPr>
        <p:spPr>
          <a:xfrm>
            <a:off x="6131196" y="1633360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endParaRPr lang="en-GB" sz="1200" b="1" dirty="0"/>
          </a:p>
        </p:txBody>
      </p:sp>
      <p:sp>
        <p:nvSpPr>
          <p:cNvPr id="63" name="CasellaDiTesto 62"/>
          <p:cNvSpPr txBox="1"/>
          <p:nvPr/>
        </p:nvSpPr>
        <p:spPr>
          <a:xfrm>
            <a:off x="6123576" y="1336180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endParaRPr lang="en-GB" sz="1200" b="1" dirty="0"/>
          </a:p>
        </p:txBody>
      </p:sp>
      <p:sp>
        <p:nvSpPr>
          <p:cNvPr id="64" name="CasellaDiTesto 63"/>
          <p:cNvSpPr txBox="1"/>
          <p:nvPr/>
        </p:nvSpPr>
        <p:spPr>
          <a:xfrm>
            <a:off x="510844" y="3531391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25-</a:t>
            </a:r>
            <a:endParaRPr lang="en-GB" sz="1200" b="1" dirty="0"/>
          </a:p>
        </p:txBody>
      </p:sp>
      <p:sp>
        <p:nvSpPr>
          <p:cNvPr id="65" name="CasellaDiTesto 64"/>
          <p:cNvSpPr txBox="1"/>
          <p:nvPr/>
        </p:nvSpPr>
        <p:spPr>
          <a:xfrm>
            <a:off x="517632" y="3318676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35-</a:t>
            </a:r>
            <a:endParaRPr lang="en-GB" sz="1200" b="1" dirty="0"/>
          </a:p>
        </p:txBody>
      </p:sp>
      <p:sp>
        <p:nvSpPr>
          <p:cNvPr id="66" name="CasellaDiTesto 65"/>
          <p:cNvSpPr txBox="1"/>
          <p:nvPr/>
        </p:nvSpPr>
        <p:spPr>
          <a:xfrm>
            <a:off x="492947" y="3013373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55-</a:t>
            </a:r>
            <a:endParaRPr lang="en-GB" sz="1200" b="1" dirty="0"/>
          </a:p>
        </p:txBody>
      </p:sp>
      <p:sp>
        <p:nvSpPr>
          <p:cNvPr id="67" name="CasellaDiTesto 66"/>
          <p:cNvSpPr txBox="1"/>
          <p:nvPr/>
        </p:nvSpPr>
        <p:spPr>
          <a:xfrm>
            <a:off x="481164" y="2860722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413988" y="2730747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69" name="CasellaDiTesto 68"/>
          <p:cNvSpPr txBox="1"/>
          <p:nvPr/>
        </p:nvSpPr>
        <p:spPr>
          <a:xfrm>
            <a:off x="4165427" y="3629669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endParaRPr lang="en-GB" sz="1200" b="1" dirty="0"/>
          </a:p>
        </p:txBody>
      </p:sp>
      <p:sp>
        <p:nvSpPr>
          <p:cNvPr id="70" name="CasellaDiTesto 69"/>
          <p:cNvSpPr txBox="1"/>
          <p:nvPr/>
        </p:nvSpPr>
        <p:spPr>
          <a:xfrm>
            <a:off x="4157482" y="331115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endParaRPr lang="en-GB" sz="1200" b="1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6527389" y="3512758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endParaRPr lang="en-GB" sz="1200" b="1" dirty="0"/>
          </a:p>
        </p:txBody>
      </p:sp>
      <p:sp>
        <p:nvSpPr>
          <p:cNvPr id="72" name="CasellaDiTesto 71"/>
          <p:cNvSpPr txBox="1"/>
          <p:nvPr/>
        </p:nvSpPr>
        <p:spPr>
          <a:xfrm>
            <a:off x="6519444" y="3194243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endParaRPr lang="en-GB" sz="1200" b="1" dirty="0"/>
          </a:p>
        </p:txBody>
      </p:sp>
      <p:sp>
        <p:nvSpPr>
          <p:cNvPr id="74" name="CasellaDiTesto 73"/>
          <p:cNvSpPr txBox="1"/>
          <p:nvPr/>
        </p:nvSpPr>
        <p:spPr>
          <a:xfrm>
            <a:off x="2757610" y="5855029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endParaRPr lang="en-GB" sz="1200" b="1" dirty="0"/>
          </a:p>
        </p:txBody>
      </p:sp>
      <p:sp>
        <p:nvSpPr>
          <p:cNvPr id="75" name="CasellaDiTesto 74"/>
          <p:cNvSpPr txBox="1"/>
          <p:nvPr/>
        </p:nvSpPr>
        <p:spPr>
          <a:xfrm>
            <a:off x="2749665" y="553651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endParaRPr lang="en-GB" sz="1200" b="1" dirty="0"/>
          </a:p>
        </p:txBody>
      </p:sp>
      <p:sp>
        <p:nvSpPr>
          <p:cNvPr id="76" name="CasellaDiTesto 75"/>
          <p:cNvSpPr txBox="1"/>
          <p:nvPr/>
        </p:nvSpPr>
        <p:spPr>
          <a:xfrm>
            <a:off x="3289467" y="5920895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25-</a:t>
            </a:r>
            <a:endParaRPr lang="en-GB" sz="1200" b="1" dirty="0"/>
          </a:p>
        </p:txBody>
      </p:sp>
      <p:sp>
        <p:nvSpPr>
          <p:cNvPr id="77" name="CasellaDiTesto 76"/>
          <p:cNvSpPr txBox="1"/>
          <p:nvPr/>
        </p:nvSpPr>
        <p:spPr>
          <a:xfrm>
            <a:off x="3296255" y="5609120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35-</a:t>
            </a:r>
            <a:endParaRPr lang="en-GB" sz="1200" b="1" dirty="0"/>
          </a:p>
        </p:txBody>
      </p:sp>
      <p:sp>
        <p:nvSpPr>
          <p:cNvPr id="78" name="CasellaDiTesto 77"/>
          <p:cNvSpPr txBox="1"/>
          <p:nvPr/>
        </p:nvSpPr>
        <p:spPr>
          <a:xfrm>
            <a:off x="310366" y="7412966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35-</a:t>
            </a:r>
            <a:endParaRPr lang="en-GB" sz="1200" b="1" dirty="0"/>
          </a:p>
        </p:txBody>
      </p:sp>
      <p:sp>
        <p:nvSpPr>
          <p:cNvPr id="79" name="CasellaDiTesto 78"/>
          <p:cNvSpPr txBox="1"/>
          <p:nvPr/>
        </p:nvSpPr>
        <p:spPr>
          <a:xfrm>
            <a:off x="3603586" y="7372556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35-</a:t>
            </a:r>
            <a:endParaRPr lang="en-GB" sz="1200" b="1" dirty="0"/>
          </a:p>
        </p:txBody>
      </p:sp>
      <p:sp>
        <p:nvSpPr>
          <p:cNvPr id="80" name="CasellaDiTesto 79"/>
          <p:cNvSpPr txBox="1"/>
          <p:nvPr/>
        </p:nvSpPr>
        <p:spPr>
          <a:xfrm>
            <a:off x="1557054" y="9415109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35-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3335340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60840"/>
            <a:ext cx="1588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6B</a:t>
            </a:r>
          </a:p>
        </p:txBody>
      </p:sp>
      <p:pic>
        <p:nvPicPr>
          <p:cNvPr id="3" name="Immagine 18" descr="Immagine che contiene testo&#10;&#10;Descrizione generata automaticamente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2000"/>
                    </a14:imgEffect>
                    <a14:imgEffect>
                      <a14:brightnessContrast bright="26000" contrast="14000"/>
                    </a14:imgEffect>
                  </a14:imgLayer>
                </a14:imgProps>
              </a:ext>
            </a:extLst>
          </a:blip>
          <a:srcRect l="4165" t="35786" r="67493" b="41884"/>
          <a:stretch/>
        </p:blipFill>
        <p:spPr>
          <a:xfrm>
            <a:off x="1148080" y="660400"/>
            <a:ext cx="4311833" cy="2794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0000"/>
                    </a14:imgEffect>
                    <a14:imgEffect>
                      <a14:brightnessContrast bright="19000" contrast="53000"/>
                    </a14:imgEffect>
                  </a14:imgLayer>
                </a14:imgProps>
              </a:ext>
            </a:extLst>
          </a:blip>
          <a:srcRect l="34095" t="1737" r="35775" b="75854"/>
          <a:stretch/>
        </p:blipFill>
        <p:spPr>
          <a:xfrm>
            <a:off x="1075093" y="3586620"/>
            <a:ext cx="4457805" cy="32307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2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3000"/>
                    </a14:imgEffect>
                    <a14:imgEffect>
                      <a14:brightnessContrast bright="34000" contrast="15000"/>
                    </a14:imgEffect>
                  </a14:imgLayer>
                </a14:imgProps>
              </a:ext>
            </a:extLst>
          </a:blip>
          <a:srcRect l="-2615" t="8542" r="68230" b="55675"/>
          <a:stretch/>
        </p:blipFill>
        <p:spPr>
          <a:xfrm>
            <a:off x="889000" y="6949580"/>
            <a:ext cx="3743959" cy="27381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4781325" y="5082335"/>
            <a:ext cx="813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p-MYC</a:t>
            </a:r>
            <a:endParaRPr lang="en-GB" b="1" dirty="0"/>
          </a:p>
        </p:txBody>
      </p:sp>
      <p:sp>
        <p:nvSpPr>
          <p:cNvPr id="7" name="Freccia a destra rientrata 6"/>
          <p:cNvSpPr/>
          <p:nvPr/>
        </p:nvSpPr>
        <p:spPr>
          <a:xfrm rot="10800000" flipV="1">
            <a:off x="5188136" y="2367684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8" name="Freccia a destra rientrata 7"/>
          <p:cNvSpPr/>
          <p:nvPr/>
        </p:nvSpPr>
        <p:spPr>
          <a:xfrm rot="10800000" flipV="1">
            <a:off x="4350795" y="5217564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617539" y="2183018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MKK3</a:t>
            </a:r>
            <a:endParaRPr lang="en-GB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267325" y="1568969"/>
            <a:ext cx="6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MYC</a:t>
            </a:r>
            <a:endParaRPr lang="en-GB" b="1" dirty="0"/>
          </a:p>
        </p:txBody>
      </p:sp>
      <p:sp>
        <p:nvSpPr>
          <p:cNvPr id="11" name="Freccia a destra rientrata 10"/>
          <p:cNvSpPr/>
          <p:nvPr/>
        </p:nvSpPr>
        <p:spPr>
          <a:xfrm rot="10800000" flipV="1">
            <a:off x="4359275" y="1737764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558439" y="7880649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GAPDH</a:t>
            </a:r>
            <a:endParaRPr lang="en-GB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849726" y="1285380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897000" y="250595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911113" y="190601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911113" y="156237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849726" y="1091978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71839" y="906992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889000" y="2841675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828074" y="4572451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922076" y="6142315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889461" y="519309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889000" y="486628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835528" y="4308764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835528" y="4089776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914076" y="647804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993452" y="8215235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985452" y="855096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4298016" y="5949847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GAPDH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115845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9" descr="Immagine che contiene testo, diverso&#10;&#10;Descrizione generata automaticamente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9000"/>
                    </a14:imgEffect>
                    <a14:imgEffect>
                      <a14:brightnessContrast bright="37000" contrast="7000"/>
                    </a14:imgEffect>
                  </a14:imgLayer>
                </a14:imgProps>
              </a:ext>
            </a:extLst>
          </a:blip>
          <a:srcRect l="46954" t="21906" r="36768" b="56095"/>
          <a:stretch/>
        </p:blipFill>
        <p:spPr>
          <a:xfrm>
            <a:off x="1088021" y="2087879"/>
            <a:ext cx="2673752" cy="21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0" y="60840"/>
            <a:ext cx="1544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6E</a:t>
            </a:r>
          </a:p>
        </p:txBody>
      </p:sp>
      <p:pic>
        <p:nvPicPr>
          <p:cNvPr id="5" name="Immagine 9" descr="Immagine che contiene testo, diverso&#10;&#10;Descrizione generata automaticamente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9000"/>
                    </a14:imgEffect>
                    <a14:imgEffect>
                      <a14:brightnessContrast bright="37000" contrast="7000"/>
                    </a14:imgEffect>
                  </a14:imgLayer>
                </a14:imgProps>
              </a:ext>
            </a:extLst>
          </a:blip>
          <a:srcRect l="67215" t="54817" r="31336" b="25492"/>
          <a:stretch/>
        </p:blipFill>
        <p:spPr>
          <a:xfrm>
            <a:off x="3846576" y="2084832"/>
            <a:ext cx="237744" cy="21170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4819354" y="2641032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p-MKK3</a:t>
            </a:r>
            <a:endParaRPr lang="en-GB" b="1" dirty="0"/>
          </a:p>
        </p:txBody>
      </p:sp>
      <p:sp>
        <p:nvSpPr>
          <p:cNvPr id="7" name="Freccia a destra rientrata 6"/>
          <p:cNvSpPr/>
          <p:nvPr/>
        </p:nvSpPr>
        <p:spPr>
          <a:xfrm flipV="1">
            <a:off x="1366388" y="2231104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pic>
        <p:nvPicPr>
          <p:cNvPr id="8" name="Immagine 18" descr="Immagine che contiene testo, diverso&#10;&#10;Descrizione generata automaticamente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bright="35000" contrast="7000"/>
                    </a14:imgEffect>
                  </a14:imgLayer>
                </a14:imgProps>
              </a:ext>
            </a:extLst>
          </a:blip>
          <a:srcRect l="3724" t="26037" r="80780" b="66261"/>
          <a:stretch/>
        </p:blipFill>
        <p:spPr>
          <a:xfrm>
            <a:off x="1127760" y="4632960"/>
            <a:ext cx="2548890" cy="9486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asellaDiTesto 8"/>
          <p:cNvSpPr txBox="1"/>
          <p:nvPr/>
        </p:nvSpPr>
        <p:spPr>
          <a:xfrm>
            <a:off x="3868453" y="4570574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p-MKK3</a:t>
            </a:r>
            <a:endParaRPr lang="en-GB" b="1" dirty="0"/>
          </a:p>
        </p:txBody>
      </p:sp>
      <p:sp>
        <p:nvSpPr>
          <p:cNvPr id="10" name="Freccia a destra rientrata 9"/>
          <p:cNvSpPr/>
          <p:nvPr/>
        </p:nvSpPr>
        <p:spPr>
          <a:xfrm flipV="1">
            <a:off x="779411" y="4681892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17000"/>
                    </a14:imgEffect>
                    <a14:imgEffect>
                      <a14:brightnessContrast bright="34000" contrast="15000"/>
                    </a14:imgEffect>
                  </a14:imgLayer>
                </a14:imgProps>
              </a:ext>
            </a:extLst>
          </a:blip>
          <a:srcRect l="-195" t="40973" r="67727" b="12286"/>
          <a:stretch/>
        </p:blipFill>
        <p:spPr>
          <a:xfrm>
            <a:off x="1019441" y="5932170"/>
            <a:ext cx="3025140" cy="20307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CasellaDiTesto 11"/>
          <p:cNvSpPr txBox="1"/>
          <p:nvPr/>
        </p:nvSpPr>
        <p:spPr>
          <a:xfrm>
            <a:off x="4015739" y="5992230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GAPDH</a:t>
            </a:r>
            <a:endParaRPr lang="en-GB" b="1" dirty="0"/>
          </a:p>
        </p:txBody>
      </p:sp>
      <p:sp>
        <p:nvSpPr>
          <p:cNvPr id="13" name="Rettangolo 12"/>
          <p:cNvSpPr/>
          <p:nvPr/>
        </p:nvSpPr>
        <p:spPr>
          <a:xfrm>
            <a:off x="2188105" y="2142545"/>
            <a:ext cx="1004414" cy="4654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ttangolo 14"/>
          <p:cNvSpPr/>
          <p:nvPr/>
        </p:nvSpPr>
        <p:spPr>
          <a:xfrm>
            <a:off x="1779100" y="4643897"/>
            <a:ext cx="913104" cy="34968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ttangolo 16"/>
          <p:cNvSpPr/>
          <p:nvPr/>
        </p:nvSpPr>
        <p:spPr>
          <a:xfrm>
            <a:off x="1786785" y="6028113"/>
            <a:ext cx="1004414" cy="34968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asellaDiTesto 15"/>
          <p:cNvSpPr txBox="1"/>
          <p:nvPr/>
        </p:nvSpPr>
        <p:spPr>
          <a:xfrm>
            <a:off x="3459283" y="6152048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3451283" y="648777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3445295" y="48412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416286" y="5136668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015739" y="2340302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3986730" y="263569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94936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68435"/>
            <a:ext cx="1544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1E</a:t>
            </a:r>
            <a:endParaRPr lang="en-GB" sz="2800" b="1" dirty="0"/>
          </a:p>
        </p:txBody>
      </p:sp>
      <p:pic>
        <p:nvPicPr>
          <p:cNvPr id="5" name="Immagine 7" descr="Immagine che contiene testo, ricevuta&#10;&#10;Descrizione generata automaticament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"/>
                    </a14:imgEffect>
                    <a14:imgEffect>
                      <a14:colorTemperature colorTemp="6100"/>
                    </a14:imgEffect>
                    <a14:imgEffect>
                      <a14:saturation sat="99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37" t="44626" r="35376" b="37255"/>
          <a:stretch/>
        </p:blipFill>
        <p:spPr bwMode="auto">
          <a:xfrm>
            <a:off x="494495" y="684806"/>
            <a:ext cx="2349661" cy="1633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859625" y="2332732"/>
            <a:ext cx="1755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Full-</a:t>
            </a:r>
            <a:r>
              <a:rPr lang="it-IT" b="1" dirty="0" err="1" smtClean="0"/>
              <a:t>lenght</a:t>
            </a:r>
            <a:r>
              <a:rPr lang="it-IT" b="1" dirty="0" smtClean="0"/>
              <a:t> PARP</a:t>
            </a:r>
            <a:endParaRPr lang="en-GB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117487" y="3032415"/>
            <a:ext cx="2097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CLEAVED CASPASE 3</a:t>
            </a:r>
            <a:endParaRPr lang="en-GB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64084" y="5510755"/>
            <a:ext cx="2097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CLEAVED CASPASE 9</a:t>
            </a:r>
            <a:endParaRPr lang="en-GB" b="1" dirty="0"/>
          </a:p>
        </p:txBody>
      </p:sp>
      <p:pic>
        <p:nvPicPr>
          <p:cNvPr id="12" name="Immagin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3000"/>
                    </a14:imgEffect>
                    <a14:imgEffect>
                      <a14:brightnessContrast bright="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78" t="50225" r="62750" b="21992"/>
          <a:stretch/>
        </p:blipFill>
        <p:spPr bwMode="auto">
          <a:xfrm>
            <a:off x="3812353" y="857250"/>
            <a:ext cx="2402311" cy="210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3000"/>
                    </a14:imgEffect>
                    <a14:imgEffect>
                      <a14:brightnessContrast bright="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524" t="47746" r="8337" b="34296"/>
          <a:stretch/>
        </p:blipFill>
        <p:spPr bwMode="auto">
          <a:xfrm>
            <a:off x="621707" y="3920619"/>
            <a:ext cx="2515095" cy="157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Freccia a destra rientrata 16"/>
          <p:cNvSpPr/>
          <p:nvPr/>
        </p:nvSpPr>
        <p:spPr>
          <a:xfrm flipV="1">
            <a:off x="83900" y="1435518"/>
            <a:ext cx="415290" cy="203412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8" name="Freccia a destra rientrata 17"/>
          <p:cNvSpPr/>
          <p:nvPr/>
        </p:nvSpPr>
        <p:spPr>
          <a:xfrm rot="10800000" flipV="1">
            <a:off x="6061248" y="1537225"/>
            <a:ext cx="415290" cy="203412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9" name="Freccia a destra rientrata 18"/>
          <p:cNvSpPr/>
          <p:nvPr/>
        </p:nvSpPr>
        <p:spPr>
          <a:xfrm flipV="1">
            <a:off x="185195" y="4254910"/>
            <a:ext cx="415290" cy="203412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pic>
        <p:nvPicPr>
          <p:cNvPr id="20" name="Immagine 1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12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86" t="8153" r="30491" b="70711"/>
          <a:stretch/>
        </p:blipFill>
        <p:spPr bwMode="auto">
          <a:xfrm>
            <a:off x="143025" y="6260692"/>
            <a:ext cx="3339296" cy="298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reccia a destra rientrata 21"/>
          <p:cNvSpPr/>
          <p:nvPr/>
        </p:nvSpPr>
        <p:spPr>
          <a:xfrm flipV="1">
            <a:off x="273935" y="7370407"/>
            <a:ext cx="415290" cy="203412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3" name="CasellaDiTesto 11"/>
          <p:cNvSpPr txBox="1">
            <a:spLocks noChangeArrowheads="1"/>
          </p:cNvSpPr>
          <p:nvPr/>
        </p:nvSpPr>
        <p:spPr bwMode="auto">
          <a:xfrm>
            <a:off x="3482321" y="7185741"/>
            <a:ext cx="1531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p62/SQSTM1</a:t>
            </a:r>
          </a:p>
        </p:txBody>
      </p:sp>
      <p:sp>
        <p:nvSpPr>
          <p:cNvPr id="24" name="CasellaDiTesto 9"/>
          <p:cNvSpPr txBox="1">
            <a:spLocks noChangeArrowheads="1"/>
          </p:cNvSpPr>
          <p:nvPr/>
        </p:nvSpPr>
        <p:spPr bwMode="auto">
          <a:xfrm>
            <a:off x="3461133" y="8062998"/>
            <a:ext cx="10246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LC3 I-II</a:t>
            </a:r>
          </a:p>
        </p:txBody>
      </p:sp>
      <p:sp>
        <p:nvSpPr>
          <p:cNvPr id="25" name="Freccia a destra rientrata 24"/>
          <p:cNvSpPr/>
          <p:nvPr/>
        </p:nvSpPr>
        <p:spPr>
          <a:xfrm flipV="1">
            <a:off x="206417" y="8170987"/>
            <a:ext cx="415290" cy="203412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pic>
        <p:nvPicPr>
          <p:cNvPr id="26" name="Immagine 3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1000"/>
                    </a14:imgEffect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0" t="22452" r="47681" b="55641"/>
          <a:stretch/>
        </p:blipFill>
        <p:spPr bwMode="auto">
          <a:xfrm>
            <a:off x="3822611" y="3877519"/>
            <a:ext cx="2575367" cy="199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CasellaDiTesto 33"/>
          <p:cNvSpPr txBox="1">
            <a:spLocks noChangeArrowheads="1"/>
          </p:cNvSpPr>
          <p:nvPr/>
        </p:nvSpPr>
        <p:spPr bwMode="auto">
          <a:xfrm>
            <a:off x="4823574" y="5975948"/>
            <a:ext cx="9284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3531967" y="191018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10-</a:t>
            </a:r>
            <a:endParaRPr lang="en-GB" sz="1200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3496701" y="1602137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</a:t>
            </a:r>
            <a:r>
              <a:rPr lang="it-IT" sz="1200" b="1" dirty="0" smtClean="0"/>
              <a:t>15-</a:t>
            </a:r>
            <a:endParaRPr lang="en-GB" sz="1200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2756503" y="1810737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endParaRPr lang="en-GB" sz="1200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3496701" y="1223342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</a:t>
            </a:r>
            <a:r>
              <a:rPr lang="it-IT" sz="1200" b="1" dirty="0" smtClean="0"/>
              <a:t>25-</a:t>
            </a:r>
            <a:endParaRPr lang="en-GB" sz="1200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3496701" y="1094212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3</a:t>
            </a:r>
            <a:r>
              <a:rPr lang="it-IT" sz="1200" b="1" dirty="0" smtClean="0"/>
              <a:t>5-</a:t>
            </a:r>
            <a:endParaRPr lang="en-GB" sz="12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3496701" y="977390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</a:t>
            </a:r>
            <a:r>
              <a:rPr lang="it-IT" sz="1200" b="1" dirty="0" smtClean="0"/>
              <a:t>5</a:t>
            </a:r>
            <a:r>
              <a:rPr lang="it-IT" sz="1200" b="1" dirty="0" smtClean="0"/>
              <a:t>5-</a:t>
            </a:r>
            <a:endParaRPr lang="en-GB" sz="1200" b="1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3496701" y="870532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</a:t>
            </a:r>
            <a:r>
              <a:rPr lang="it-IT" sz="1200" b="1" dirty="0" smtClean="0"/>
              <a:t>7</a:t>
            </a:r>
            <a:r>
              <a:rPr lang="it-IT" sz="1200" b="1" dirty="0"/>
              <a:t>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2763730" y="2033581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endParaRPr lang="en-GB" sz="1200" b="1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2761122" y="1587893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endParaRPr lang="en-GB" sz="1200" b="1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2761122" y="1343435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endParaRPr lang="en-GB" sz="1200" b="1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2768033" y="117011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endParaRPr lang="en-GB" sz="1200" b="1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3035903" y="4264377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endParaRPr lang="en-GB" sz="1200" b="1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3038050" y="4583741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endParaRPr lang="en-GB" sz="1200" b="1" dirty="0"/>
          </a:p>
        </p:txBody>
      </p:sp>
      <p:sp>
        <p:nvSpPr>
          <p:cNvPr id="40" name="CasellaDiTesto 39"/>
          <p:cNvSpPr txBox="1"/>
          <p:nvPr/>
        </p:nvSpPr>
        <p:spPr>
          <a:xfrm>
            <a:off x="3445901" y="5546323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</a:t>
            </a:r>
            <a:r>
              <a:rPr lang="it-IT" sz="1200" b="1" dirty="0" smtClean="0"/>
              <a:t>25-</a:t>
            </a:r>
            <a:endParaRPr lang="en-GB" sz="1200" b="1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3445901" y="5012057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3</a:t>
            </a:r>
            <a:r>
              <a:rPr lang="it-IT" sz="1200" b="1" dirty="0" smtClean="0"/>
              <a:t>5-</a:t>
            </a:r>
            <a:endParaRPr lang="en-GB" sz="1200" b="1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3445901" y="4209570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</a:t>
            </a:r>
            <a:r>
              <a:rPr lang="it-IT" sz="1200" b="1" dirty="0" smtClean="0"/>
              <a:t>5</a:t>
            </a:r>
            <a:r>
              <a:rPr lang="it-IT" sz="1200" b="1" dirty="0" smtClean="0"/>
              <a:t>5-</a:t>
            </a:r>
            <a:endParaRPr lang="en-GB" sz="1200" b="1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3445901" y="3928595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</a:t>
            </a:r>
            <a:r>
              <a:rPr lang="it-IT" sz="1200" b="1" dirty="0" smtClean="0"/>
              <a:t>7</a:t>
            </a:r>
            <a:r>
              <a:rPr lang="it-IT" sz="1200" b="1" dirty="0"/>
              <a:t>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3018380" y="7090103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endParaRPr lang="en-GB" sz="1200" b="1" dirty="0"/>
          </a:p>
        </p:txBody>
      </p:sp>
      <p:sp>
        <p:nvSpPr>
          <p:cNvPr id="45" name="CasellaDiTesto 44"/>
          <p:cNvSpPr txBox="1"/>
          <p:nvPr/>
        </p:nvSpPr>
        <p:spPr>
          <a:xfrm>
            <a:off x="2994519" y="7449089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endParaRPr lang="en-GB" sz="1200" b="1" dirty="0"/>
          </a:p>
        </p:txBody>
      </p:sp>
      <p:sp>
        <p:nvSpPr>
          <p:cNvPr id="46" name="CasellaDiTesto 45"/>
          <p:cNvSpPr txBox="1"/>
          <p:nvPr/>
        </p:nvSpPr>
        <p:spPr>
          <a:xfrm>
            <a:off x="2955246" y="6753869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endParaRPr lang="en-GB" sz="1200" b="1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2979107" y="616061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endParaRPr lang="en-GB" sz="1200" b="1" dirty="0"/>
          </a:p>
        </p:txBody>
      </p:sp>
      <p:sp>
        <p:nvSpPr>
          <p:cNvPr id="48" name="CasellaDiTesto 47"/>
          <p:cNvSpPr txBox="1"/>
          <p:nvPr/>
        </p:nvSpPr>
        <p:spPr>
          <a:xfrm>
            <a:off x="2950627" y="6432499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endParaRPr lang="en-GB" sz="1200" b="1" dirty="0"/>
          </a:p>
        </p:txBody>
      </p:sp>
      <p:sp>
        <p:nvSpPr>
          <p:cNvPr id="49" name="CasellaDiTesto 48"/>
          <p:cNvSpPr txBox="1"/>
          <p:nvPr/>
        </p:nvSpPr>
        <p:spPr>
          <a:xfrm>
            <a:off x="494495" y="8707745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</a:t>
            </a:r>
            <a:r>
              <a:rPr lang="it-IT" sz="1200" b="1" dirty="0" smtClean="0"/>
              <a:t>10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50" name="CasellaDiTesto 49"/>
          <p:cNvSpPr txBox="1"/>
          <p:nvPr/>
        </p:nvSpPr>
        <p:spPr>
          <a:xfrm>
            <a:off x="481580" y="8032487"/>
            <a:ext cx="423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 </a:t>
            </a:r>
            <a:r>
              <a:rPr lang="it-IT" sz="1200" b="1" dirty="0" smtClean="0"/>
              <a:t>1</a:t>
            </a:r>
            <a:r>
              <a:rPr lang="it-IT" sz="1200" b="1" dirty="0" smtClean="0"/>
              <a:t>5-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5628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1"/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6" t="950" r="45882" b="83290"/>
          <a:stretch/>
        </p:blipFill>
        <p:spPr bwMode="auto">
          <a:xfrm>
            <a:off x="49645" y="510058"/>
            <a:ext cx="6462243" cy="180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49645" y="97372"/>
            <a:ext cx="1588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2A</a:t>
            </a:r>
            <a:endParaRPr lang="en-GB" sz="2800" b="1" dirty="0"/>
          </a:p>
        </p:txBody>
      </p:sp>
      <p:pic>
        <p:nvPicPr>
          <p:cNvPr id="4" name="Immagine 24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9" t="35743" r="17814" b="51747"/>
          <a:stretch/>
        </p:blipFill>
        <p:spPr bwMode="auto">
          <a:xfrm>
            <a:off x="167996" y="2941430"/>
            <a:ext cx="6225540" cy="1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317815" y="2628771"/>
            <a:ext cx="77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ACTIN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175763" y="152444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MKK3</a:t>
            </a:r>
            <a:endParaRPr lang="en-GB" b="1" dirty="0"/>
          </a:p>
        </p:txBody>
      </p:sp>
      <p:sp>
        <p:nvSpPr>
          <p:cNvPr id="7" name="Rettangolo 6"/>
          <p:cNvSpPr/>
          <p:nvPr/>
        </p:nvSpPr>
        <p:spPr>
          <a:xfrm>
            <a:off x="4247909" y="902825"/>
            <a:ext cx="879676" cy="5119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ttangolo 8"/>
          <p:cNvSpPr/>
          <p:nvPr/>
        </p:nvSpPr>
        <p:spPr>
          <a:xfrm>
            <a:off x="4283497" y="3054776"/>
            <a:ext cx="879676" cy="5119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Immagine 4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2000"/>
                    </a14:imgEffect>
                    <a14:imgEffect>
                      <a14:brightnessContrast bright="5000" contras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097" t="19662" r="13731" b="71036"/>
          <a:stretch/>
        </p:blipFill>
        <p:spPr bwMode="auto">
          <a:xfrm>
            <a:off x="1022474" y="5335788"/>
            <a:ext cx="4105111" cy="185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-19248" y="4760575"/>
            <a:ext cx="15720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2B</a:t>
            </a:r>
            <a:endParaRPr lang="en-GB" sz="2800" b="1" dirty="0"/>
          </a:p>
        </p:txBody>
      </p:sp>
      <p:sp>
        <p:nvSpPr>
          <p:cNvPr id="13" name="Freccia a destra rientrata 12"/>
          <p:cNvSpPr/>
          <p:nvPr/>
        </p:nvSpPr>
        <p:spPr>
          <a:xfrm rot="10800000" flipV="1">
            <a:off x="4281213" y="5820038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051581" y="5683543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MKK3</a:t>
            </a:r>
            <a:endParaRPr lang="en-GB" b="1" dirty="0"/>
          </a:p>
        </p:txBody>
      </p:sp>
      <p:pic>
        <p:nvPicPr>
          <p:cNvPr id="15" name="Immagine 4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12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59" t="15031" r="19157" b="74823"/>
          <a:stretch/>
        </p:blipFill>
        <p:spPr bwMode="auto">
          <a:xfrm>
            <a:off x="1042473" y="7212355"/>
            <a:ext cx="3910227" cy="167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5051581" y="7583720"/>
            <a:ext cx="77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ACTIN</a:t>
            </a:r>
            <a:endParaRPr lang="en-GB" b="1" dirty="0"/>
          </a:p>
        </p:txBody>
      </p:sp>
      <p:sp>
        <p:nvSpPr>
          <p:cNvPr id="17" name="Rettangolo 16"/>
          <p:cNvSpPr/>
          <p:nvPr/>
        </p:nvSpPr>
        <p:spPr>
          <a:xfrm>
            <a:off x="2113626" y="5637400"/>
            <a:ext cx="1322308" cy="5119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ttangolo 17"/>
          <p:cNvSpPr/>
          <p:nvPr/>
        </p:nvSpPr>
        <p:spPr>
          <a:xfrm>
            <a:off x="1900180" y="7579968"/>
            <a:ext cx="1322308" cy="5119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asellaDiTesto 18"/>
          <p:cNvSpPr txBox="1"/>
          <p:nvPr/>
        </p:nvSpPr>
        <p:spPr>
          <a:xfrm>
            <a:off x="248209" y="1220412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35-</a:t>
            </a:r>
            <a:endParaRPr lang="en-GB" sz="1200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224348" y="1579398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25-</a:t>
            </a:r>
            <a:endParaRPr lang="en-GB" sz="1200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4489938" y="7935359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endParaRPr lang="en-GB" sz="1200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4509406" y="8413021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endParaRPr lang="en-GB" sz="12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-79740" y="3745256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35-</a:t>
            </a:r>
            <a:endParaRPr lang="en-GB" sz="1200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-109323" y="4167320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25-</a:t>
            </a:r>
            <a:endParaRPr lang="en-GB" sz="12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683808" y="6161349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35-</a:t>
            </a:r>
            <a:endParaRPr lang="en-GB" sz="1200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654225" y="6583413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25-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213027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3109" y="359732"/>
            <a:ext cx="1588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3A</a:t>
            </a:r>
            <a:endParaRPr lang="en-GB" sz="2800" b="1" dirty="0"/>
          </a:p>
        </p:txBody>
      </p:sp>
      <p:pic>
        <p:nvPicPr>
          <p:cNvPr id="3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7" t="36922" r="20206" b="48802"/>
          <a:stretch/>
        </p:blipFill>
        <p:spPr bwMode="auto">
          <a:xfrm>
            <a:off x="428264" y="1076446"/>
            <a:ext cx="4635660" cy="206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oogle Shape;180;p1"/>
          <p:cNvPicPr preferRelativeResize="0"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2" t="44144" r="43788" b="46694"/>
          <a:stretch/>
        </p:blipFill>
        <p:spPr bwMode="auto">
          <a:xfrm>
            <a:off x="978062" y="3379808"/>
            <a:ext cx="3825432" cy="14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5523130" y="2159462"/>
            <a:ext cx="6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MYC</a:t>
            </a:r>
            <a:endParaRPr lang="en-GB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885785" y="3659903"/>
            <a:ext cx="77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ACTIN</a:t>
            </a:r>
            <a:endParaRPr lang="en-GB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132828" y="80010"/>
            <a:ext cx="1745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COLO205</a:t>
            </a:r>
            <a:endParaRPr lang="en-GB" sz="3200" b="1" dirty="0"/>
          </a:p>
        </p:txBody>
      </p:sp>
      <p:sp>
        <p:nvSpPr>
          <p:cNvPr id="8" name="Rettangolo 7"/>
          <p:cNvSpPr/>
          <p:nvPr/>
        </p:nvSpPr>
        <p:spPr>
          <a:xfrm>
            <a:off x="1331089" y="2348163"/>
            <a:ext cx="1215341" cy="5119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ttangolo 8"/>
          <p:cNvSpPr/>
          <p:nvPr/>
        </p:nvSpPr>
        <p:spPr>
          <a:xfrm>
            <a:off x="2890778" y="2348163"/>
            <a:ext cx="1215341" cy="5119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ttangolo 9"/>
          <p:cNvSpPr/>
          <p:nvPr/>
        </p:nvSpPr>
        <p:spPr>
          <a:xfrm>
            <a:off x="1315885" y="3499901"/>
            <a:ext cx="1203308" cy="423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ttangolo 10"/>
          <p:cNvSpPr/>
          <p:nvPr/>
        </p:nvSpPr>
        <p:spPr>
          <a:xfrm>
            <a:off x="2985623" y="3588641"/>
            <a:ext cx="1004414" cy="423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ccia a destra rientrata 11"/>
          <p:cNvSpPr/>
          <p:nvPr/>
        </p:nvSpPr>
        <p:spPr>
          <a:xfrm rot="10800000" flipV="1">
            <a:off x="4524280" y="3725030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433733" y="5006541"/>
            <a:ext cx="1064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/>
              <a:t>HT29</a:t>
            </a:r>
            <a:endParaRPr lang="en-GB" sz="3200" b="1" dirty="0"/>
          </a:p>
        </p:txBody>
      </p:sp>
      <p:pic>
        <p:nvPicPr>
          <p:cNvPr id="14" name="Google Shape;215;p1"/>
          <p:cNvPicPr preferRelativeResize="0"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6" t="11846" r="52747" b="81056"/>
          <a:stretch/>
        </p:blipFill>
        <p:spPr bwMode="auto">
          <a:xfrm>
            <a:off x="304810" y="5932467"/>
            <a:ext cx="4191955" cy="137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oogle Shape;246;p1"/>
          <p:cNvPicPr preferRelativeResize="0"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37" t="72751" r="13693" b="19121"/>
          <a:stretch/>
        </p:blipFill>
        <p:spPr bwMode="auto">
          <a:xfrm>
            <a:off x="166873" y="7408046"/>
            <a:ext cx="4467828" cy="117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4559003" y="6433380"/>
            <a:ext cx="6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MYC</a:t>
            </a:r>
            <a:endParaRPr lang="en-GB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673586" y="7782395"/>
            <a:ext cx="77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ACTIN</a:t>
            </a:r>
            <a:endParaRPr lang="en-GB" b="1" dirty="0"/>
          </a:p>
        </p:txBody>
      </p:sp>
      <p:sp>
        <p:nvSpPr>
          <p:cNvPr id="18" name="Rettangolo 17"/>
          <p:cNvSpPr/>
          <p:nvPr/>
        </p:nvSpPr>
        <p:spPr>
          <a:xfrm>
            <a:off x="586453" y="6447506"/>
            <a:ext cx="1215341" cy="5119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ttangolo 18"/>
          <p:cNvSpPr/>
          <p:nvPr/>
        </p:nvSpPr>
        <p:spPr>
          <a:xfrm>
            <a:off x="2146142" y="6447506"/>
            <a:ext cx="1215341" cy="5119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ttangolo 19"/>
          <p:cNvSpPr/>
          <p:nvPr/>
        </p:nvSpPr>
        <p:spPr>
          <a:xfrm>
            <a:off x="854601" y="7618475"/>
            <a:ext cx="1215341" cy="5119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ttangolo 20"/>
          <p:cNvSpPr/>
          <p:nvPr/>
        </p:nvSpPr>
        <p:spPr>
          <a:xfrm>
            <a:off x="2548688" y="7720777"/>
            <a:ext cx="1004414" cy="423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asellaDiTesto 21"/>
          <p:cNvSpPr txBox="1"/>
          <p:nvPr/>
        </p:nvSpPr>
        <p:spPr>
          <a:xfrm>
            <a:off x="-27251" y="6090643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70-</a:t>
            </a:r>
            <a:endParaRPr lang="en-GB" sz="1200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4136031" y="829988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endParaRPr lang="en-GB" sz="12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-30566" y="6618046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55-</a:t>
            </a:r>
            <a:endParaRPr lang="en-GB" sz="1200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134778" y="2259072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70-</a:t>
            </a:r>
            <a:endParaRPr lang="en-GB" sz="1200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134778" y="2615159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55-</a:t>
            </a:r>
            <a:endParaRPr lang="en-GB" sz="1200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56232" y="1942529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10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56232" y="168971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13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56232" y="145446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250-</a:t>
            </a:r>
            <a:endParaRPr lang="en-GB" sz="12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4446363" y="4164770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endParaRPr lang="en-GB" sz="1200" b="1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5002701" y="2355818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-70-</a:t>
            </a:r>
            <a:endParaRPr lang="en-GB" sz="1200" b="1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5002701" y="2711905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-55-</a:t>
            </a:r>
            <a:endParaRPr lang="en-GB" sz="1200" b="1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4994039" y="1988620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5002701" y="1786456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4994039" y="1604005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1889847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9615" y="54220"/>
            <a:ext cx="15720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3B</a:t>
            </a:r>
          </a:p>
        </p:txBody>
      </p:sp>
      <p:pic>
        <p:nvPicPr>
          <p:cNvPr id="3" name="Immagine 10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68" t="12920" r="6079" b="73011"/>
          <a:stretch/>
        </p:blipFill>
        <p:spPr bwMode="auto">
          <a:xfrm>
            <a:off x="1670513" y="254643"/>
            <a:ext cx="3966359" cy="146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636872" y="570582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MKK3</a:t>
            </a:r>
            <a:endParaRPr lang="en-GB" b="1" dirty="0"/>
          </a:p>
        </p:txBody>
      </p:sp>
      <p:pic>
        <p:nvPicPr>
          <p:cNvPr id="5" name="Immagine 1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1" t="31276" r="59254" b="56052"/>
          <a:stretch/>
        </p:blipFill>
        <p:spPr bwMode="auto">
          <a:xfrm>
            <a:off x="630011" y="1881870"/>
            <a:ext cx="4114117" cy="164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1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" t="65367" r="54325" b="24883"/>
          <a:stretch/>
        </p:blipFill>
        <p:spPr bwMode="auto">
          <a:xfrm>
            <a:off x="1386949" y="3696427"/>
            <a:ext cx="4595148" cy="1203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5293799" y="2679037"/>
            <a:ext cx="6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MYC</a:t>
            </a:r>
            <a:endParaRPr lang="en-GB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898964" y="4113644"/>
            <a:ext cx="77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ACTIN</a:t>
            </a:r>
            <a:endParaRPr lang="en-GB" b="1" dirty="0"/>
          </a:p>
        </p:txBody>
      </p:sp>
      <p:sp>
        <p:nvSpPr>
          <p:cNvPr id="9" name="Freccia a destra rientrata 8"/>
          <p:cNvSpPr/>
          <p:nvPr/>
        </p:nvSpPr>
        <p:spPr>
          <a:xfrm rot="10800000" flipV="1">
            <a:off x="4802725" y="2800036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0" y="4974294"/>
            <a:ext cx="1560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3C</a:t>
            </a:r>
          </a:p>
        </p:txBody>
      </p:sp>
      <p:pic>
        <p:nvPicPr>
          <p:cNvPr id="12" name="Immagine 1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1" t="26254" r="59003" b="64007"/>
          <a:stretch/>
        </p:blipFill>
        <p:spPr bwMode="auto">
          <a:xfrm>
            <a:off x="147999" y="5497514"/>
            <a:ext cx="5555247" cy="133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tangolo 12"/>
          <p:cNvSpPr/>
          <p:nvPr/>
        </p:nvSpPr>
        <p:spPr>
          <a:xfrm>
            <a:off x="3056074" y="5738888"/>
            <a:ext cx="2344906" cy="423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asellaDiTesto 15"/>
          <p:cNvSpPr txBox="1"/>
          <p:nvPr/>
        </p:nvSpPr>
        <p:spPr>
          <a:xfrm>
            <a:off x="5916170" y="5731574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MKK3</a:t>
            </a:r>
            <a:endParaRPr lang="en-GB" b="1" dirty="0"/>
          </a:p>
        </p:txBody>
      </p:sp>
      <p:pic>
        <p:nvPicPr>
          <p:cNvPr id="17" name="Immagine 1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" t="54377" r="62740" b="36778"/>
          <a:stretch/>
        </p:blipFill>
        <p:spPr bwMode="auto">
          <a:xfrm>
            <a:off x="277853" y="7025285"/>
            <a:ext cx="5491586" cy="1262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ttangolo 17"/>
          <p:cNvSpPr/>
          <p:nvPr/>
        </p:nvSpPr>
        <p:spPr>
          <a:xfrm>
            <a:off x="3256233" y="7556727"/>
            <a:ext cx="2344906" cy="423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asellaDiTesto 18"/>
          <p:cNvSpPr txBox="1"/>
          <p:nvPr/>
        </p:nvSpPr>
        <p:spPr>
          <a:xfrm>
            <a:off x="5780795" y="7556727"/>
            <a:ext cx="6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MYC</a:t>
            </a:r>
            <a:endParaRPr lang="en-GB" b="1" dirty="0"/>
          </a:p>
        </p:txBody>
      </p:sp>
      <p:pic>
        <p:nvPicPr>
          <p:cNvPr id="20" name="Immagine 2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2" t="37373" r="22389" b="54958"/>
          <a:stretch/>
        </p:blipFill>
        <p:spPr bwMode="auto">
          <a:xfrm>
            <a:off x="187909" y="8380071"/>
            <a:ext cx="5515337" cy="144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5779359" y="8572773"/>
            <a:ext cx="77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ACTIN</a:t>
            </a:r>
            <a:endParaRPr lang="en-GB" b="1" dirty="0"/>
          </a:p>
        </p:txBody>
      </p:sp>
      <p:sp>
        <p:nvSpPr>
          <p:cNvPr id="22" name="Rettangolo 21"/>
          <p:cNvSpPr/>
          <p:nvPr/>
        </p:nvSpPr>
        <p:spPr>
          <a:xfrm>
            <a:off x="3385485" y="8588800"/>
            <a:ext cx="2344906" cy="423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CasellaDiTesto 22"/>
          <p:cNvSpPr txBox="1"/>
          <p:nvPr/>
        </p:nvSpPr>
        <p:spPr>
          <a:xfrm>
            <a:off x="806878" y="269673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-70-</a:t>
            </a:r>
            <a:endParaRPr lang="en-GB" sz="12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806878" y="3001687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-55-</a:t>
            </a:r>
            <a:endParaRPr lang="en-GB" sz="1200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780406" y="2418657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767604" y="2193102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767604" y="1981498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-250-</a:t>
            </a:r>
            <a:endParaRPr lang="en-GB" sz="1200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1619635" y="83088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-35-</a:t>
            </a:r>
            <a:endParaRPr lang="en-GB" sz="1200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1619635" y="117009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-25-</a:t>
            </a:r>
            <a:endParaRPr lang="en-GB" sz="1200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1465306" y="4201024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-35-</a:t>
            </a:r>
            <a:endParaRPr lang="en-GB" sz="1200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1465306" y="4540236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-25-</a:t>
            </a:r>
            <a:endParaRPr lang="en-GB" sz="12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109280" y="61987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-35-</a:t>
            </a:r>
            <a:endParaRPr lang="en-GB" sz="1200" b="1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109280" y="6537992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-25-</a:t>
            </a:r>
            <a:endParaRPr lang="en-GB" sz="1200" b="1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29250" y="7581997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-70-</a:t>
            </a:r>
            <a:endParaRPr lang="en-GB" sz="1200" b="1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29250" y="781865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-55-</a:t>
            </a:r>
            <a:endParaRPr lang="en-GB" sz="1200" b="1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-49298" y="7335947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-49298" y="7117749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-49298" y="6967006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3295448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51441"/>
            <a:ext cx="1596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3D</a:t>
            </a:r>
          </a:p>
        </p:txBody>
      </p:sp>
      <p:pic>
        <p:nvPicPr>
          <p:cNvPr id="3" name="Immagine 1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82" t="46376" r="20337" b="37920"/>
          <a:stretch/>
        </p:blipFill>
        <p:spPr bwMode="auto">
          <a:xfrm>
            <a:off x="2037146" y="127320"/>
            <a:ext cx="3622876" cy="2158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758407" y="1340298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p-MKK3</a:t>
            </a:r>
            <a:endParaRPr lang="en-GB" b="1" dirty="0"/>
          </a:p>
        </p:txBody>
      </p:sp>
      <p:sp>
        <p:nvSpPr>
          <p:cNvPr id="5" name="Freccia a destra rientrata 4"/>
          <p:cNvSpPr/>
          <p:nvPr/>
        </p:nvSpPr>
        <p:spPr>
          <a:xfrm rot="10800000" flipV="1">
            <a:off x="5045797" y="1324264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pic>
        <p:nvPicPr>
          <p:cNvPr id="6" name="Immagine 1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84" t="12801" r="35227" b="62997"/>
          <a:stretch/>
        </p:blipFill>
        <p:spPr bwMode="auto">
          <a:xfrm>
            <a:off x="457199" y="2505920"/>
            <a:ext cx="4884517" cy="326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5379938" y="4259016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MKK3</a:t>
            </a:r>
            <a:endParaRPr lang="en-GB" b="1" dirty="0"/>
          </a:p>
        </p:txBody>
      </p:sp>
      <p:sp>
        <p:nvSpPr>
          <p:cNvPr id="8" name="Freccia a destra rientrata 7"/>
          <p:cNvSpPr/>
          <p:nvPr/>
        </p:nvSpPr>
        <p:spPr>
          <a:xfrm rot="10800000" flipV="1">
            <a:off x="3566167" y="4370334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" name="Freccia a destra rientrata 8"/>
          <p:cNvSpPr/>
          <p:nvPr/>
        </p:nvSpPr>
        <p:spPr>
          <a:xfrm rot="10800000" flipV="1">
            <a:off x="4054232" y="3509953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352089" y="3398635"/>
            <a:ext cx="6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MYC</a:t>
            </a:r>
            <a:endParaRPr lang="en-GB" b="1" dirty="0"/>
          </a:p>
        </p:txBody>
      </p:sp>
      <p:pic>
        <p:nvPicPr>
          <p:cNvPr id="11" name="Immagine 1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3" t="11647" r="1297" b="76964"/>
          <a:stretch/>
        </p:blipFill>
        <p:spPr bwMode="auto">
          <a:xfrm>
            <a:off x="390529" y="6148517"/>
            <a:ext cx="5215238" cy="16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reccia a destra rientrata 11"/>
          <p:cNvSpPr/>
          <p:nvPr/>
        </p:nvSpPr>
        <p:spPr>
          <a:xfrm rot="10800000" flipV="1">
            <a:off x="5190477" y="6822222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05767" y="6637556"/>
            <a:ext cx="813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p</a:t>
            </a:r>
            <a:r>
              <a:rPr lang="it-IT" b="1" dirty="0" smtClean="0"/>
              <a:t>-MYC</a:t>
            </a:r>
            <a:endParaRPr lang="en-GB" b="1" dirty="0"/>
          </a:p>
        </p:txBody>
      </p:sp>
      <p:pic>
        <p:nvPicPr>
          <p:cNvPr id="14" name="Immagine 13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" t="3962" r="54884" b="69105"/>
          <a:stretch/>
        </p:blipFill>
        <p:spPr bwMode="auto">
          <a:xfrm>
            <a:off x="390529" y="8020144"/>
            <a:ext cx="6234193" cy="168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reccia a destra rientrata 14"/>
          <p:cNvSpPr/>
          <p:nvPr/>
        </p:nvSpPr>
        <p:spPr>
          <a:xfrm rot="10800000" flipV="1">
            <a:off x="3369403" y="8620181"/>
            <a:ext cx="415290" cy="177504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1672354" y="140649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-35-</a:t>
            </a:r>
            <a:endParaRPr lang="en-GB" sz="12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672354" y="1817705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-25-</a:t>
            </a:r>
            <a:endParaRPr lang="en-GB" sz="1200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1658040" y="753012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1671315" y="42627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697810" y="4511662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-35-</a:t>
            </a:r>
            <a:endParaRPr lang="en-GB" sz="1200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697810" y="5145988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-25-</a:t>
            </a:r>
            <a:endParaRPr lang="en-GB" sz="1200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720345" y="340753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720345" y="2970965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33581" y="7598334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-35-</a:t>
            </a:r>
            <a:endParaRPr lang="en-GB" sz="12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33581" y="6868388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22465" y="6507687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-23831" y="6266514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33581" y="9122334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146082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60840"/>
            <a:ext cx="1544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3E</a:t>
            </a:r>
          </a:p>
        </p:txBody>
      </p:sp>
      <p:pic>
        <p:nvPicPr>
          <p:cNvPr id="3" name="Immagine 13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" t="18733" r="74094" b="65664"/>
          <a:stretch/>
        </p:blipFill>
        <p:spPr bwMode="auto">
          <a:xfrm>
            <a:off x="1750232" y="1024130"/>
            <a:ext cx="2517494" cy="143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14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05" t="8938" r="184" b="69070"/>
          <a:stretch/>
        </p:blipFill>
        <p:spPr bwMode="auto">
          <a:xfrm>
            <a:off x="1493134" y="2899459"/>
            <a:ext cx="2980043" cy="210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14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9" t="-699" r="40425" b="56445"/>
          <a:stretch/>
        </p:blipFill>
        <p:spPr bwMode="auto">
          <a:xfrm>
            <a:off x="1290139" y="5064156"/>
            <a:ext cx="2807299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ccia a destra rientrata 5"/>
          <p:cNvSpPr/>
          <p:nvPr/>
        </p:nvSpPr>
        <p:spPr>
          <a:xfrm rot="10800000" flipV="1">
            <a:off x="3849747" y="3606408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7" name="Freccia a destra rientrata 6"/>
          <p:cNvSpPr/>
          <p:nvPr/>
        </p:nvSpPr>
        <p:spPr>
          <a:xfrm rot="10800000" flipV="1">
            <a:off x="3463926" y="7399021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529198" y="3495090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MKK3</a:t>
            </a:r>
            <a:endParaRPr lang="en-GB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163348" y="1652301"/>
            <a:ext cx="6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MYC</a:t>
            </a:r>
            <a:endParaRPr lang="en-GB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163348" y="7287703"/>
            <a:ext cx="77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ACTIN</a:t>
            </a:r>
            <a:endParaRPr lang="en-GB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493134" y="1632497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493134" y="145066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414586" y="1230627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414586" y="1070413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</a:t>
            </a:r>
            <a:r>
              <a:rPr lang="it-IT" sz="1200" b="1" dirty="0" smtClean="0"/>
              <a:t>0-</a:t>
            </a:r>
            <a:endParaRPr lang="en-GB" sz="12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493578" y="386359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493134" y="3586592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493134" y="325740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1196337" y="805976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1196775" y="769712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4217704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60840"/>
            <a:ext cx="1588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4A</a:t>
            </a:r>
          </a:p>
        </p:txBody>
      </p:sp>
      <p:pic>
        <p:nvPicPr>
          <p:cNvPr id="3" name="Immagine 2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4" t="9903" r="33020" b="71870"/>
          <a:stretch/>
        </p:blipFill>
        <p:spPr bwMode="auto">
          <a:xfrm>
            <a:off x="164747" y="862315"/>
            <a:ext cx="2644815" cy="1932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794439" y="4932140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p-MKK3</a:t>
            </a:r>
            <a:endParaRPr lang="en-GB" b="1" dirty="0"/>
          </a:p>
        </p:txBody>
      </p:sp>
      <p:sp>
        <p:nvSpPr>
          <p:cNvPr id="5" name="Freccia a destra rientrata 4"/>
          <p:cNvSpPr/>
          <p:nvPr/>
        </p:nvSpPr>
        <p:spPr>
          <a:xfrm rot="10800000" flipV="1">
            <a:off x="2437638" y="2182728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pic>
        <p:nvPicPr>
          <p:cNvPr id="6" name="Immagine 4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9" t="38889" r="59089" b="38432"/>
          <a:stretch/>
        </p:blipFill>
        <p:spPr bwMode="auto">
          <a:xfrm>
            <a:off x="341454" y="3119067"/>
            <a:ext cx="432060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2867688" y="1998062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p-MKK3</a:t>
            </a:r>
            <a:endParaRPr lang="en-GB" b="1" dirty="0"/>
          </a:p>
        </p:txBody>
      </p:sp>
      <p:sp>
        <p:nvSpPr>
          <p:cNvPr id="8" name="Freccia a destra rientrata 7"/>
          <p:cNvSpPr/>
          <p:nvPr/>
        </p:nvSpPr>
        <p:spPr>
          <a:xfrm rot="10800000" flipV="1">
            <a:off x="4272655" y="5056951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" name="CasellaDiTesto 49"/>
          <p:cNvSpPr txBox="1">
            <a:spLocks noChangeArrowheads="1"/>
          </p:cNvSpPr>
          <p:nvPr/>
        </p:nvSpPr>
        <p:spPr bwMode="auto">
          <a:xfrm>
            <a:off x="2667976" y="8529632"/>
            <a:ext cx="12163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175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MYC</a:t>
            </a:r>
          </a:p>
        </p:txBody>
      </p:sp>
      <p:pic>
        <p:nvPicPr>
          <p:cNvPr id="10" name="Immagine 19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60" t="20440" r="8588" b="66121"/>
          <a:stretch/>
        </p:blipFill>
        <p:spPr bwMode="auto">
          <a:xfrm>
            <a:off x="3780407" y="859419"/>
            <a:ext cx="2509157" cy="197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5917326" y="1804577"/>
            <a:ext cx="813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p-MYC</a:t>
            </a:r>
            <a:endParaRPr lang="en-GB" b="1" dirty="0"/>
          </a:p>
        </p:txBody>
      </p:sp>
      <p:sp>
        <p:nvSpPr>
          <p:cNvPr id="12" name="CasellaDiTesto 49"/>
          <p:cNvSpPr txBox="1">
            <a:spLocks noChangeArrowheads="1"/>
          </p:cNvSpPr>
          <p:nvPr/>
        </p:nvSpPr>
        <p:spPr bwMode="auto">
          <a:xfrm>
            <a:off x="2482580" y="281165"/>
            <a:ext cx="12397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175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</a:p>
        </p:txBody>
      </p:sp>
      <p:pic>
        <p:nvPicPr>
          <p:cNvPr id="13" name="Immagine 4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4" t="6608" r="13637" b="75108"/>
          <a:stretch/>
        </p:blipFill>
        <p:spPr bwMode="auto">
          <a:xfrm>
            <a:off x="387926" y="5923334"/>
            <a:ext cx="3775365" cy="250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4794439" y="7633985"/>
            <a:ext cx="813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p-MYC</a:t>
            </a:r>
            <a:endParaRPr lang="en-GB" b="1" dirty="0"/>
          </a:p>
        </p:txBody>
      </p:sp>
      <p:sp>
        <p:nvSpPr>
          <p:cNvPr id="18" name="Freccia a destra rientrata 17"/>
          <p:cNvSpPr/>
          <p:nvPr/>
        </p:nvSpPr>
        <p:spPr>
          <a:xfrm flipV="1">
            <a:off x="1849379" y="7725479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pic>
        <p:nvPicPr>
          <p:cNvPr id="19" name="Immagine 4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2" t="36725" r="59743" b="42459"/>
          <a:stretch/>
        </p:blipFill>
        <p:spPr bwMode="auto">
          <a:xfrm>
            <a:off x="4237646" y="5923334"/>
            <a:ext cx="348209" cy="251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asellaDiTesto 49"/>
          <p:cNvSpPr txBox="1">
            <a:spLocks noChangeArrowheads="1"/>
          </p:cNvSpPr>
          <p:nvPr/>
        </p:nvSpPr>
        <p:spPr bwMode="auto">
          <a:xfrm>
            <a:off x="736841" y="8533978"/>
            <a:ext cx="12163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175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it-IT" alt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IgG1</a:t>
            </a:r>
            <a:endParaRPr lang="it-IT" alt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07065" y="2518287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06621" y="2241288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165191" y="1746282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124087" y="1528275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86643" y="1352312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84813" y="1163294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82983" y="1005766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3465884" y="191604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3449542" y="168708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3390996" y="1380000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3389166" y="1190982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3387336" y="1033454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581242" y="3958179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635300" y="5284437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651275" y="4566124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642772" y="424473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581242" y="3658984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572727" y="3419101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4336409" y="4017982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0" name="CasellaDiTesto 39"/>
          <p:cNvSpPr txBox="1"/>
          <p:nvPr/>
        </p:nvSpPr>
        <p:spPr>
          <a:xfrm>
            <a:off x="4336409" y="534424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4336409" y="4625927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4336409" y="4304536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4336409" y="3718787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4336409" y="3478904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5" name="CasellaDiTesto 44"/>
          <p:cNvSpPr txBox="1"/>
          <p:nvPr/>
        </p:nvSpPr>
        <p:spPr>
          <a:xfrm>
            <a:off x="4413574" y="7098761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6" name="CasellaDiTesto 45"/>
          <p:cNvSpPr txBox="1"/>
          <p:nvPr/>
        </p:nvSpPr>
        <p:spPr>
          <a:xfrm>
            <a:off x="4413574" y="7706706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4413574" y="7385315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8" name="CasellaDiTesto 47"/>
          <p:cNvSpPr txBox="1"/>
          <p:nvPr/>
        </p:nvSpPr>
        <p:spPr>
          <a:xfrm>
            <a:off x="4413574" y="6799566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49" name="CasellaDiTesto 48"/>
          <p:cNvSpPr txBox="1"/>
          <p:nvPr/>
        </p:nvSpPr>
        <p:spPr>
          <a:xfrm>
            <a:off x="4413574" y="6559683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693569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9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1" t="911" r="4496" b="68441"/>
          <a:stretch/>
        </p:blipFill>
        <p:spPr bwMode="auto">
          <a:xfrm>
            <a:off x="101996" y="563880"/>
            <a:ext cx="5523044" cy="369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0" y="60840"/>
            <a:ext cx="1588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Figure 4A</a:t>
            </a:r>
          </a:p>
        </p:txBody>
      </p:sp>
      <p:sp>
        <p:nvSpPr>
          <p:cNvPr id="4" name="CasellaDiTesto 49"/>
          <p:cNvSpPr txBox="1">
            <a:spLocks noChangeArrowheads="1"/>
          </p:cNvSpPr>
          <p:nvPr/>
        </p:nvSpPr>
        <p:spPr bwMode="auto">
          <a:xfrm>
            <a:off x="2699097" y="191272"/>
            <a:ext cx="12163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175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it-IT" alt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MKK3</a:t>
            </a:r>
            <a:endParaRPr lang="it-IT" alt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9"/>
          <p:cNvSpPr txBox="1">
            <a:spLocks noChangeArrowheads="1"/>
          </p:cNvSpPr>
          <p:nvPr/>
        </p:nvSpPr>
        <p:spPr bwMode="auto">
          <a:xfrm>
            <a:off x="3650817" y="7781036"/>
            <a:ext cx="12163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175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it-IT" alt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MKK3</a:t>
            </a:r>
            <a:endParaRPr lang="it-IT" alt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49"/>
          <p:cNvSpPr txBox="1">
            <a:spLocks noChangeArrowheads="1"/>
          </p:cNvSpPr>
          <p:nvPr/>
        </p:nvSpPr>
        <p:spPr bwMode="auto">
          <a:xfrm>
            <a:off x="1588063" y="7778050"/>
            <a:ext cx="12163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175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88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17538" eaLnBrk="0" fontAlgn="base" hangingPunct="0">
              <a:lnSpc>
                <a:spcPct val="90000"/>
              </a:lnSpc>
              <a:spcBef>
                <a:spcPts val="588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it-IT" altLang="en-U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IgG1</a:t>
            </a:r>
            <a:endParaRPr lang="it-IT" altLang="en-US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811706" y="5620815"/>
            <a:ext cx="813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p-MYC</a:t>
            </a:r>
            <a:endParaRPr lang="en-GB" b="1" dirty="0"/>
          </a:p>
        </p:txBody>
      </p:sp>
      <p:sp>
        <p:nvSpPr>
          <p:cNvPr id="8" name="Freccia a destra rientrata 7"/>
          <p:cNvSpPr/>
          <p:nvPr/>
        </p:nvSpPr>
        <p:spPr>
          <a:xfrm rot="10800000" flipV="1">
            <a:off x="5477696" y="2296564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pic>
        <p:nvPicPr>
          <p:cNvPr id="9" name="Immagine 19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2" t="873" r="22769" b="69842"/>
          <a:stretch/>
        </p:blipFill>
        <p:spPr bwMode="auto">
          <a:xfrm>
            <a:off x="147321" y="4334702"/>
            <a:ext cx="5538020" cy="3310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ccia a destra rientrata 9"/>
          <p:cNvSpPr/>
          <p:nvPr/>
        </p:nvSpPr>
        <p:spPr>
          <a:xfrm rot="10800000" flipV="1">
            <a:off x="5381176" y="5756044"/>
            <a:ext cx="415290" cy="146696"/>
          </a:xfrm>
          <a:prstGeom prst="notch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907099" y="2111898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p-MKK3</a:t>
            </a:r>
            <a:endParaRPr lang="en-GB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13233" y="1320024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91781" y="2526322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91781" y="183002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91781" y="1566866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413233" y="1026710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13233" y="847217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59846" y="5239970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-100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638394" y="6446268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-35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38394" y="574996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-55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638394" y="5486812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-70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559846" y="4946656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-130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559846" y="4767163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-250</a:t>
            </a:r>
            <a:r>
              <a:rPr lang="it-IT" sz="1200" b="1" dirty="0" smtClean="0"/>
              <a:t>-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6964062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</TotalTime>
  <Words>410</Words>
  <Application>Microsoft Office PowerPoint</Application>
  <PresentationFormat>A4 (21x29,7 cm)</PresentationFormat>
  <Paragraphs>242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GIANLUCA BOSSI</dc:creator>
  <cp:lastModifiedBy>GIANLUCA BOSSI</cp:lastModifiedBy>
  <cp:revision>49</cp:revision>
  <dcterms:created xsi:type="dcterms:W3CDTF">2022-12-14T13:21:22Z</dcterms:created>
  <dcterms:modified xsi:type="dcterms:W3CDTF">2022-12-15T13:14:46Z</dcterms:modified>
</cp:coreProperties>
</file>