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83" r:id="rId3"/>
    <p:sldId id="285" r:id="rId4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49"/>
    <p:restoredTop sz="99035" autoAdjust="0"/>
  </p:normalViewPr>
  <p:slideViewPr>
    <p:cSldViewPr snapToGrid="0" snapToObjects="1">
      <p:cViewPr varScale="1">
        <p:scale>
          <a:sx n="69" d="100"/>
          <a:sy n="69" d="100"/>
        </p:scale>
        <p:origin x="3088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8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98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163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81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58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25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46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298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300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58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3983E-3BEE-9349-8B21-F68DBA46B0E9}" type="datetimeFigureOut">
              <a:rPr kumimoji="1" lang="ja-JP" altLang="en-US" smtClean="0"/>
              <a:t>2022/12/12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AF6C2-3E8A-824B-8E84-F0FE0A4D72F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58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51851" y="210398"/>
            <a:ext cx="6554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/>
                <a:cs typeface="Times New Roman"/>
              </a:rPr>
              <a:t>Table</a:t>
            </a:r>
            <a:r>
              <a:rPr lang="ja-JP" altLang="en-US" sz="1200">
                <a:latin typeface="Times New Roman"/>
                <a:cs typeface="Times New Roman"/>
              </a:rPr>
              <a:t>　</a:t>
            </a:r>
            <a:r>
              <a:rPr lang="en-US" altLang="ja-JP" sz="1200" dirty="0">
                <a:latin typeface="Times New Roman"/>
                <a:cs typeface="Times New Roman"/>
              </a:rPr>
              <a:t>1. </a:t>
            </a:r>
            <a:r>
              <a:rPr lang="en-US" altLang="zh-CN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Clinical characteristics and surgical results before and after propensity score matching (PSM)</a:t>
            </a:r>
            <a:endParaRPr lang="zh-CN" altLang="zh-CN" sz="1200" kern="100" dirty="0">
              <a:effectLst/>
              <a:latin typeface="DengXian" panose="02010600030101010101" pitchFamily="2" charset="-122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ja-JP" altLang="ja-JP" sz="1200" dirty="0">
              <a:latin typeface="Times New Roman"/>
              <a:cs typeface="Times New Roman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63895" y="6563557"/>
            <a:ext cx="6353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00" dirty="0">
                <a:latin typeface="Times New Roman"/>
                <a:cs typeface="Times New Roman"/>
              </a:rPr>
              <a:t>BMI, body mass index; CEA, carcinoembryonic antigen; 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ja-JP" sz="1000" dirty="0">
                <a:latin typeface="Times New Roman"/>
                <a:cs typeface="Times New Roman"/>
              </a:rPr>
              <a:t>PSM, propensity score matching;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D2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LND, D2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Lymph node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dissection 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；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D3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LND, D3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lymph node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dissection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.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1000" dirty="0">
              <a:latin typeface="Times New Roman"/>
              <a:cs typeface="Times New Roman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5DA00A4-527D-5F63-F454-23CA2DB6F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725099"/>
              </p:ext>
            </p:extLst>
          </p:nvPr>
        </p:nvGraphicFramePr>
        <p:xfrm>
          <a:off x="263895" y="672063"/>
          <a:ext cx="6172201" cy="5808482"/>
        </p:xfrm>
        <a:graphic>
          <a:graphicData uri="http://schemas.openxmlformats.org/drawingml/2006/table">
            <a:tbl>
              <a:tblPr>
                <a:tableStyleId>{7E9639D4-E3E2-4D34-9284-5A2195B3D0D7}</a:tableStyleId>
              </a:tblPr>
              <a:tblGrid>
                <a:gridCol w="1428060">
                  <a:extLst>
                    <a:ext uri="{9D8B030D-6E8A-4147-A177-3AD203B41FA5}">
                      <a16:colId xmlns:a16="http://schemas.microsoft.com/office/drawing/2014/main" val="4092121037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1355833131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18032957"/>
                    </a:ext>
                  </a:extLst>
                </a:gridCol>
                <a:gridCol w="646515">
                  <a:extLst>
                    <a:ext uri="{9D8B030D-6E8A-4147-A177-3AD203B41FA5}">
                      <a16:colId xmlns:a16="http://schemas.microsoft.com/office/drawing/2014/main" val="3800321529"/>
                    </a:ext>
                  </a:extLst>
                </a:gridCol>
                <a:gridCol w="261257">
                  <a:extLst>
                    <a:ext uri="{9D8B030D-6E8A-4147-A177-3AD203B41FA5}">
                      <a16:colId xmlns:a16="http://schemas.microsoft.com/office/drawing/2014/main" val="180923034"/>
                    </a:ext>
                  </a:extLst>
                </a:gridCol>
                <a:gridCol w="708653">
                  <a:extLst>
                    <a:ext uri="{9D8B030D-6E8A-4147-A177-3AD203B41FA5}">
                      <a16:colId xmlns:a16="http://schemas.microsoft.com/office/drawing/2014/main" val="4248901774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2588319782"/>
                    </a:ext>
                  </a:extLst>
                </a:gridCol>
                <a:gridCol w="781929">
                  <a:extLst>
                    <a:ext uri="{9D8B030D-6E8A-4147-A177-3AD203B41FA5}">
                      <a16:colId xmlns:a16="http://schemas.microsoft.com/office/drawing/2014/main" val="1593081975"/>
                    </a:ext>
                  </a:extLst>
                </a:gridCol>
              </a:tblGrid>
              <a:tr h="16681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Parameters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3781906"/>
                  </a:ext>
                </a:extLst>
              </a:tr>
              <a:tr h="16681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D2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D2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en" altLang="zh-C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29360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3906932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 (Total </a:t>
                      </a:r>
                      <a:r>
                        <a:rPr lang="e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4836949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(40.4%)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 (40.4%)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 (39.4%)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(44.2%)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9193790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(59.6%)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 (59.6%)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(60.6%)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(55.8%)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050308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Age(year)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71.5 ±11.0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66.2 ±10.5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70.8 ±10.7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 ±9.92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018560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" pitchFamily="2" charset="0"/>
                          <a:cs typeface="Times New Roman" panose="02020603050405020304" pitchFamily="18" charset="0"/>
                        </a:rPr>
                        <a:t>BMI(</a:t>
                      </a:r>
                      <a:r>
                        <a:rPr kumimoji="1" lang="en-US" altLang="zh-CN" sz="1000" kern="1200" dirty="0">
                          <a:solidFill>
                            <a:schemeClr val="tx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kg/m</a:t>
                      </a:r>
                      <a:r>
                        <a:rPr kumimoji="1" lang="en-US" altLang="zh-CN" sz="1000" kern="1200" baseline="30000" dirty="0">
                          <a:solidFill>
                            <a:schemeClr val="tx1"/>
                          </a:solidFill>
                          <a:effectLst/>
                          <a:latin typeface="Times" pitchFamily="2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" pitchFamily="2" charset="0"/>
                          <a:cs typeface="Times New Roman" panose="02020603050405020304" pitchFamily="18" charset="0"/>
                        </a:rPr>
                        <a:t>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" pitchFamily="2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22.9 ±3.33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22.9 ±3.47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22.9 ±3.38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22.7 ±3.40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6907340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CEA(ng/mL)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003195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(84.4%)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 (80.3%)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88(84.6%)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 (72.1%)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4524594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(15.6%)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(19.7%)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(15.4%)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(26.9%)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3848108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location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62929174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Colon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(67.0%)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 (44.8%)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(65.4%)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(71.2%)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0816744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Rectum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(33.0%)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 (55.2%)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(34.6%)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(28.8%)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123491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cancer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567375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(80.7%)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454 (89.5%)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(80.7%)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(86.5%)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2552959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(19.3%)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(10.5%)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(19.3%)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(13.5%)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3682274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Duplicate cancer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9322473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(96.3%)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 (97.6%)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(96.2%)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 (98.1%)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5726175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(3.7%)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(2.4%)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(3.8%)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(1.9%)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352473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family history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51679550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(44.0%)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 (41.8%)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(45.2%)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(52.9%)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2941596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 (56.0%)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 (58.2%)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(54.8%)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(47.1%)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4490334"/>
                  </a:ext>
                </a:extLst>
              </a:tr>
              <a:tr h="16681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Abdominal surgery history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6509705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(49.5%)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(61.5%)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0.035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(51.9%)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(54.8%)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3559046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(50.5%)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 (38.5%)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(49.1%)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(45.2%)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585" marR="6585" marT="6585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396815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Operative method 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8023421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Laparoscopic surgery 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 (84.4%)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476 (93.9%)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 (83.7%)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(81.7%)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2919297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 surgery 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(15.6%)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(6.1%)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(16.3%)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(18.3%)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4391752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Operative time </a:t>
                      </a:r>
                      <a:r>
                        <a:rPr 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(min)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205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75.1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214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N.S.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207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75.7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210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91.1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N.S.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1802643"/>
                  </a:ext>
                </a:extLst>
              </a:tr>
              <a:tr h="16681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complications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4613042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(78.0%)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 (80.3%)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(77.9%)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 (80.8%)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12486526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(22.0%)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(19.7%)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(22.1%)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(19.2%)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1968158"/>
                  </a:ext>
                </a:extLst>
              </a:tr>
              <a:tr h="166816">
                <a:tc>
                  <a:txBody>
                    <a:bodyPr/>
                    <a:lstStyle/>
                    <a:p>
                      <a:pPr algn="l" fontAlgn="ctr"/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2184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61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DDC1ACE-46DB-2FB1-85E0-EB89AB08F0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77091"/>
              </p:ext>
            </p:extLst>
          </p:nvPr>
        </p:nvGraphicFramePr>
        <p:xfrm>
          <a:off x="234552" y="639946"/>
          <a:ext cx="6149015" cy="667784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22694">
                  <a:extLst>
                    <a:ext uri="{9D8B030D-6E8A-4147-A177-3AD203B41FA5}">
                      <a16:colId xmlns:a16="http://schemas.microsoft.com/office/drawing/2014/main" val="4055374080"/>
                    </a:ext>
                  </a:extLst>
                </a:gridCol>
                <a:gridCol w="778992">
                  <a:extLst>
                    <a:ext uri="{9D8B030D-6E8A-4147-A177-3AD203B41FA5}">
                      <a16:colId xmlns:a16="http://schemas.microsoft.com/office/drawing/2014/main" val="3749337977"/>
                    </a:ext>
                  </a:extLst>
                </a:gridCol>
                <a:gridCol w="778992">
                  <a:extLst>
                    <a:ext uri="{9D8B030D-6E8A-4147-A177-3AD203B41FA5}">
                      <a16:colId xmlns:a16="http://schemas.microsoft.com/office/drawing/2014/main" val="3309625224"/>
                    </a:ext>
                  </a:extLst>
                </a:gridCol>
                <a:gridCol w="620126">
                  <a:extLst>
                    <a:ext uri="{9D8B030D-6E8A-4147-A177-3AD203B41FA5}">
                      <a16:colId xmlns:a16="http://schemas.microsoft.com/office/drawing/2014/main" val="2691186329"/>
                    </a:ext>
                  </a:extLst>
                </a:gridCol>
                <a:gridCol w="249898">
                  <a:extLst>
                    <a:ext uri="{9D8B030D-6E8A-4147-A177-3AD203B41FA5}">
                      <a16:colId xmlns:a16="http://schemas.microsoft.com/office/drawing/2014/main" val="1434070090"/>
                    </a:ext>
                  </a:extLst>
                </a:gridCol>
                <a:gridCol w="740329">
                  <a:extLst>
                    <a:ext uri="{9D8B030D-6E8A-4147-A177-3AD203B41FA5}">
                      <a16:colId xmlns:a16="http://schemas.microsoft.com/office/drawing/2014/main" val="2803892431"/>
                    </a:ext>
                  </a:extLst>
                </a:gridCol>
                <a:gridCol w="778992">
                  <a:extLst>
                    <a:ext uri="{9D8B030D-6E8A-4147-A177-3AD203B41FA5}">
                      <a16:colId xmlns:a16="http://schemas.microsoft.com/office/drawing/2014/main" val="2987085666"/>
                    </a:ext>
                  </a:extLst>
                </a:gridCol>
                <a:gridCol w="778992">
                  <a:extLst>
                    <a:ext uri="{9D8B030D-6E8A-4147-A177-3AD203B41FA5}">
                      <a16:colId xmlns:a16="http://schemas.microsoft.com/office/drawing/2014/main" val="686273326"/>
                    </a:ext>
                  </a:extLst>
                </a:gridCol>
              </a:tblGrid>
              <a:tr h="196751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Parameters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050542"/>
                  </a:ext>
                </a:extLst>
              </a:tr>
              <a:tr h="14032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D2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D2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92303963"/>
                  </a:ext>
                </a:extLst>
              </a:tr>
              <a:tr h="140328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(N=109)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(N=507)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(N=104)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(N=104)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3907610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size(cm)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70664666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3.10±2.37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3.27 ±1.55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3.04 ±2.39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3.29 ±1.34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2561177768"/>
                  </a:ext>
                </a:extLst>
              </a:tr>
              <a:tr h="14032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Proximal resection margin (cm)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73850867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10.9 ±3.49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 ±6.17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10.9 ±3.57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 ±3.82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986242675"/>
                  </a:ext>
                </a:extLst>
              </a:tr>
              <a:tr h="14032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Distal resection margin (cm)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1108687424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7.25±4.08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5.77 ±3.79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7.09±4.10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6.96 ±3.60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1038998315"/>
                  </a:ext>
                </a:extLst>
              </a:tr>
              <a:tr h="14032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hospital stay (days)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1759817943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 ±2.4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9.57±1.23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 ±2.32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9.64 ±1.81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2579400933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type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1641669421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Protruding 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(49.5%)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 (27.0%)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(50.0%)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(21.2%)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45670411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Infiltrate or ulcerative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(50.5%)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 (73.0%)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 (50.0%)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(78.8%)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741324114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Histology type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4248131837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Well, Mod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(95.4%)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485 (95.7%)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(95.2%)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 (93.3%)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164843735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Poor, Sig, </a:t>
                      </a:r>
                      <a:r>
                        <a:rPr lang="en" sz="1000" b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(4.6%)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(4.3%)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(4.8%)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(6.7%)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714197656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Infiltration form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63849777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(13.7%)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(11.6%)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(13.4%)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(12.5%)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35000453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and c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(86.3%)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 (88.4%)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(86.5%)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 (87.5%)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62530724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Lymphatic invasion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412690242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(68.8%)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 (72.0%)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(68.3%)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(70.2%)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160237120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(31.2%)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 (28.0%)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(31.7%)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(29.8%)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391523168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Venous invasion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102098764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(55.0%)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 (48.5%)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(53.8%)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(54.8%)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4209795120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(45.0%)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 (51.5%)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(46.2%)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(45.2%)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7386171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Excised lymph nodes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002184542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(SD)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20.2 ±12.3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 ±12.2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 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19.9 ±12.2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26.3 ±13.9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24428905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Nodal metastasis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294962203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(72.5%)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360 (71.0%)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 (73.1%)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(76.0%)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194019328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(27.5%)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 (29.0%)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(26.9%)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(24.0%)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49910535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Pathological Stage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l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1434664229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 (71.6%)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 (70.6%)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(72.1%)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(76.0%)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N.S.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extLst>
                  <a:ext uri="{0D108BD9-81ED-4DB2-BD59-A6C34878D82A}">
                    <a16:rowId xmlns:a16="http://schemas.microsoft.com/office/drawing/2014/main" val="308428155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(25.7%)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(27.6%)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(25.0%)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(22.1%)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659672148"/>
                  </a:ext>
                </a:extLst>
              </a:tr>
              <a:tr h="13729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(2.8%)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(1.8%)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(2.9%)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(1.9%)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1823072938"/>
                  </a:ext>
                </a:extLst>
              </a:tr>
              <a:tr h="19955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Pre-operative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stage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3290745186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(36.7%)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(7.7%)</a:t>
                      </a:r>
                    </a:p>
                  </a:txBody>
                  <a:tcPr marL="5539" marR="5539" marT="5539" marB="0" anchor="ctr"/>
                </a:tc>
                <a:tc rowSpan="4"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38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(36.5%)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(5.8%)</a:t>
                      </a:r>
                    </a:p>
                  </a:txBody>
                  <a:tcPr marL="5539" marR="5539" marT="5539" marB="0" anchor="ctr"/>
                </a:tc>
                <a:tc rowSpan="4"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9183353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(33.9%)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199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(39.3%)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37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(35.6%)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(40.4%)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381247334"/>
                  </a:ext>
                </a:extLst>
              </a:tr>
              <a:tr h="14032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31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(28.4%)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261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(51.5%)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(26.9%)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56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(53.8%)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041317917"/>
                  </a:ext>
                </a:extLst>
              </a:tr>
              <a:tr h="9257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cT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(0.9%)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(1.6%)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(1.0%)</a:t>
                      </a:r>
                    </a:p>
                  </a:txBody>
                  <a:tcPr marL="5539" marR="5539" marT="553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(0%)</a:t>
                      </a:r>
                    </a:p>
                  </a:txBody>
                  <a:tcPr marL="5539" marR="5539" marT="5539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" altLang="zh-CN" sz="1000" b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/>
                </a:tc>
                <a:extLst>
                  <a:ext uri="{0D108BD9-81ED-4DB2-BD59-A6C34878D82A}">
                    <a16:rowId xmlns:a16="http://schemas.microsoft.com/office/drawing/2014/main" val="2067110254"/>
                  </a:ext>
                </a:extLst>
              </a:tr>
              <a:tr h="92579">
                <a:tc>
                  <a:txBody>
                    <a:bodyPr/>
                    <a:lstStyle/>
                    <a:p>
                      <a:pPr algn="l" fontAlgn="ctr"/>
                      <a:r>
                        <a:rPr lang="e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Adjuvant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chemotherapy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or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reoperation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stage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zh-CN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altLang="zh-CN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IV</a:t>
                      </a:r>
                      <a:endParaRPr lang="en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(22.6%)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(44.3%)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0.028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(20.7%)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(44.0%)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0.061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539" marR="5539" marT="553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355271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A356ED7B-9F78-E6E6-48B4-0F33FE997BCC}"/>
              </a:ext>
            </a:extLst>
          </p:cNvPr>
          <p:cNvSpPr txBox="1"/>
          <p:nvPr/>
        </p:nvSpPr>
        <p:spPr>
          <a:xfrm>
            <a:off x="164705" y="332169"/>
            <a:ext cx="63809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/>
                <a:cs typeface="Times New Roman"/>
              </a:rPr>
              <a:t>Table</a:t>
            </a:r>
            <a:r>
              <a:rPr lang="en-US" altLang="zh-CN" sz="1400" dirty="0">
                <a:latin typeface="Times New Roman"/>
                <a:cs typeface="Times New Roman"/>
              </a:rPr>
              <a:t> 2</a:t>
            </a:r>
            <a:r>
              <a:rPr lang="en-US" altLang="ja-JP" sz="1400" dirty="0">
                <a:latin typeface="Times New Roman"/>
                <a:cs typeface="Times New Roman"/>
              </a:rPr>
              <a:t>.</a:t>
            </a:r>
            <a:r>
              <a:rPr lang="zh-CN" altLang="en-US" sz="1400" dirty="0">
                <a:latin typeface="Times New Roman"/>
                <a:cs typeface="Times New Roman"/>
              </a:rPr>
              <a:t> </a:t>
            </a:r>
            <a:r>
              <a:rPr lang="en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" altLang="zh-CN" sz="14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athological</a:t>
            </a:r>
            <a:r>
              <a:rPr lang="en-US" altLang="ja-JP" sz="1400" dirty="0">
                <a:latin typeface="Times New Roman"/>
                <a:cs typeface="Times New Roman"/>
              </a:rPr>
              <a:t> characteristics before and after PSM</a:t>
            </a:r>
            <a:r>
              <a:rPr lang="zh-CN" altLang="en-US" sz="14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latin typeface="Times New Roman"/>
                <a:cs typeface="Times New Roman"/>
              </a:rPr>
              <a:t> </a:t>
            </a:r>
            <a:endParaRPr lang="zh-CN" altLang="en-US" sz="1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BE4032E-1F90-7261-EFB9-761ED19BB1CF}"/>
              </a:ext>
            </a:extLst>
          </p:cNvPr>
          <p:cNvSpPr txBox="1"/>
          <p:nvPr/>
        </p:nvSpPr>
        <p:spPr>
          <a:xfrm>
            <a:off x="143312" y="7436878"/>
            <a:ext cx="657137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Protruding</a:t>
            </a:r>
            <a:r>
              <a:rPr lang="en-US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 0, superficial; Type</a:t>
            </a:r>
            <a:r>
              <a:rPr lang="zh-CN" altLang="en-US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1, protuberant, </a:t>
            </a:r>
            <a:r>
              <a:rPr lang="en" altLang="zh-CN" sz="1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altLang="zh-CN" sz="1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nfiltrative or ulcerative</a:t>
            </a:r>
            <a:r>
              <a:rPr lang="en-US" altLang="zh-CN" sz="1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Type</a:t>
            </a:r>
            <a:r>
              <a:rPr lang="zh-CN" altLang="en-US" sz="1000" b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2, expansive ulceration; Type</a:t>
            </a:r>
            <a:r>
              <a:rPr lang="zh-CN" altLang="en-US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3, infiltrative ulcerating;</a:t>
            </a:r>
            <a:r>
              <a:rPr lang="zh-CN" altLang="en-US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4, diffusely ulcerating </a:t>
            </a:r>
            <a:r>
              <a:rPr lang="zh-CN" altLang="en-US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" altLang="zh-CN" sz="10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Well,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well-differentiated adenocarcinoma; </a:t>
            </a:r>
            <a:r>
              <a:rPr lang="en" altLang="zh-CN" sz="1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" altLang="zh-CN" sz="10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od,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moderately differentiated adenocarcinoma; </a:t>
            </a:r>
            <a:r>
              <a:rPr lang="en" altLang="zh-CN" sz="1000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" altLang="zh-CN" sz="10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oor,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poorly differentiated adenocarcinoma; </a:t>
            </a:r>
            <a:r>
              <a:rPr lang="en" altLang="zh-CN" sz="1000" i="1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" altLang="zh-CN" sz="1000" i="1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</a:t>
            </a:r>
            <a:r>
              <a:rPr lang="en" altLang="zh-CN" sz="10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mucinous carcinoma; </a:t>
            </a:r>
            <a:r>
              <a:rPr lang="en" altLang="zh-CN" sz="1000" i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Sig,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signet ring carcinoma;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D2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LND, D2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lymph node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dissection 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；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D3</a:t>
            </a:r>
            <a:r>
              <a:rPr lang="zh-CN" altLang="en-US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LND, D3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 lymph node 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dissection</a:t>
            </a:r>
            <a:r>
              <a:rPr lang="en" altLang="zh-CN" sz="1000" b="0" i="0" u="none" strike="noStrike" dirty="0">
                <a:solidFill>
                  <a:srgbClr val="101214"/>
                </a:solidFill>
                <a:effectLst/>
                <a:latin typeface="Times New Roman" panose="02020603050405020304" pitchFamily="18" charset="0"/>
                <a:ea typeface="PingFang SC" panose="020B0400000000000000" pitchFamily="34" charset="-122"/>
                <a:cs typeface="Times New Roman" panose="02020603050405020304" pitchFamily="18" charset="0"/>
              </a:rPr>
              <a:t>;</a:t>
            </a:r>
            <a:r>
              <a:rPr lang="en" altLang="zh-CN" sz="10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>
                <a:latin typeface="Times New Roman"/>
                <a:cs typeface="Times New Roman"/>
              </a:rPr>
              <a:t>PSM, propensity score matching;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zh-CN" sz="1000" dirty="0">
                <a:latin typeface="Times New Roman"/>
                <a:cs typeface="Times New Roman"/>
              </a:rPr>
              <a:t>cT1, clinical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zh-CN" sz="1000" dirty="0">
                <a:latin typeface="Times New Roman"/>
                <a:cs typeface="Times New Roman"/>
              </a:rPr>
              <a:t>T1</a:t>
            </a:r>
            <a:r>
              <a:rPr lang="zh-CN" altLang="en-US" sz="1000" dirty="0">
                <a:latin typeface="Times New Roman"/>
                <a:cs typeface="Times New Roman"/>
              </a:rPr>
              <a:t>；</a:t>
            </a:r>
            <a:r>
              <a:rPr lang="en-US" altLang="zh-CN" sz="1000" dirty="0">
                <a:latin typeface="Times New Roman"/>
                <a:cs typeface="Times New Roman"/>
              </a:rPr>
              <a:t> cT2, clinical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zh-CN" sz="1000" dirty="0">
                <a:latin typeface="Times New Roman"/>
                <a:cs typeface="Times New Roman"/>
              </a:rPr>
              <a:t>T2</a:t>
            </a:r>
            <a:r>
              <a:rPr lang="zh-CN" altLang="en-US" sz="1000" dirty="0">
                <a:latin typeface="Times New Roman"/>
                <a:cs typeface="Times New Roman"/>
              </a:rPr>
              <a:t>；</a:t>
            </a:r>
            <a:r>
              <a:rPr lang="en-US" altLang="zh-CN" sz="1000" dirty="0">
                <a:latin typeface="Times New Roman"/>
                <a:cs typeface="Times New Roman"/>
              </a:rPr>
              <a:t> cT3, clinical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zh-CN" sz="1000" dirty="0">
                <a:latin typeface="Times New Roman"/>
                <a:cs typeface="Times New Roman"/>
              </a:rPr>
              <a:t>T3</a:t>
            </a:r>
            <a:r>
              <a:rPr lang="zh-CN" altLang="en-US" sz="1000" dirty="0">
                <a:latin typeface="Times New Roman"/>
                <a:cs typeface="Times New Roman"/>
              </a:rPr>
              <a:t>；</a:t>
            </a:r>
            <a:r>
              <a:rPr lang="en-US" altLang="zh-CN" sz="1000" dirty="0">
                <a:latin typeface="Times New Roman"/>
                <a:cs typeface="Times New Roman"/>
              </a:rPr>
              <a:t>cT4, clinical</a:t>
            </a:r>
            <a:r>
              <a:rPr lang="zh-CN" altLang="en-US" sz="1000" dirty="0">
                <a:latin typeface="Times New Roman"/>
                <a:cs typeface="Times New Roman"/>
              </a:rPr>
              <a:t> </a:t>
            </a:r>
            <a:r>
              <a:rPr lang="en-US" altLang="zh-CN" sz="1000" dirty="0">
                <a:latin typeface="Times New Roman"/>
                <a:cs typeface="Times New Roman"/>
              </a:rPr>
              <a:t>T4.</a:t>
            </a:r>
            <a:endParaRPr lang="en" altLang="zh-CN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3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4">
            <a:extLst>
              <a:ext uri="{FF2B5EF4-FFF2-40B4-BE49-F238E27FC236}">
                <a16:creationId xmlns:a16="http://schemas.microsoft.com/office/drawing/2014/main" id="{EF501864-0E45-E203-ED13-E942338FC163}"/>
              </a:ext>
            </a:extLst>
          </p:cNvPr>
          <p:cNvSpPr txBox="1"/>
          <p:nvPr/>
        </p:nvSpPr>
        <p:spPr>
          <a:xfrm>
            <a:off x="113371" y="126480"/>
            <a:ext cx="6517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/>
                <a:cs typeface="Times New Roman"/>
              </a:rPr>
              <a:t>Table </a:t>
            </a:r>
            <a:r>
              <a:rPr lang="en-US" altLang="zh-CN" sz="1200" dirty="0">
                <a:latin typeface="Times New Roman"/>
                <a:cs typeface="Times New Roman"/>
              </a:rPr>
              <a:t>3</a:t>
            </a:r>
            <a:r>
              <a:rPr lang="en-US" altLang="ja-JP" sz="1200" dirty="0">
                <a:latin typeface="Times New Roman"/>
                <a:cs typeface="Times New Roman"/>
              </a:rPr>
              <a:t> Multivariate logistic regression analysis for </a:t>
            </a:r>
            <a:r>
              <a:rPr lang="en" altLang="zh-CN" sz="1200" b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 (OS)</a:t>
            </a:r>
            <a:r>
              <a:rPr lang="zh-CN" altLang="en-US" sz="1200" dirty="0"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befor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altLang="ja-JP" sz="1200" dirty="0">
                <a:latin typeface="Times New Roman"/>
                <a:cs typeface="Times New Roman"/>
              </a:rPr>
              <a:t>propensity score matching (PSM)</a:t>
            </a:r>
            <a:endParaRPr lang="ja-JP" altLang="ja-JP" sz="1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5723954-FB8E-8296-AC15-FF52CDFAD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629049"/>
              </p:ext>
            </p:extLst>
          </p:nvPr>
        </p:nvGraphicFramePr>
        <p:xfrm>
          <a:off x="211409" y="588145"/>
          <a:ext cx="6378496" cy="24288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00507">
                  <a:extLst>
                    <a:ext uri="{9D8B030D-6E8A-4147-A177-3AD203B41FA5}">
                      <a16:colId xmlns:a16="http://schemas.microsoft.com/office/drawing/2014/main" val="1495545289"/>
                    </a:ext>
                  </a:extLst>
                </a:gridCol>
                <a:gridCol w="486787">
                  <a:extLst>
                    <a:ext uri="{9D8B030D-6E8A-4147-A177-3AD203B41FA5}">
                      <a16:colId xmlns:a16="http://schemas.microsoft.com/office/drawing/2014/main" val="77218920"/>
                    </a:ext>
                  </a:extLst>
                </a:gridCol>
                <a:gridCol w="728446">
                  <a:extLst>
                    <a:ext uri="{9D8B030D-6E8A-4147-A177-3AD203B41FA5}">
                      <a16:colId xmlns:a16="http://schemas.microsoft.com/office/drawing/2014/main" val="3872479903"/>
                    </a:ext>
                  </a:extLst>
                </a:gridCol>
                <a:gridCol w="728446">
                  <a:extLst>
                    <a:ext uri="{9D8B030D-6E8A-4147-A177-3AD203B41FA5}">
                      <a16:colId xmlns:a16="http://schemas.microsoft.com/office/drawing/2014/main" val="163505843"/>
                    </a:ext>
                  </a:extLst>
                </a:gridCol>
                <a:gridCol w="167619">
                  <a:extLst>
                    <a:ext uri="{9D8B030D-6E8A-4147-A177-3AD203B41FA5}">
                      <a16:colId xmlns:a16="http://schemas.microsoft.com/office/drawing/2014/main" val="4097999852"/>
                    </a:ext>
                  </a:extLst>
                </a:gridCol>
                <a:gridCol w="609799">
                  <a:extLst>
                    <a:ext uri="{9D8B030D-6E8A-4147-A177-3AD203B41FA5}">
                      <a16:colId xmlns:a16="http://schemas.microsoft.com/office/drawing/2014/main" val="2836311344"/>
                    </a:ext>
                  </a:extLst>
                </a:gridCol>
                <a:gridCol w="728446">
                  <a:extLst>
                    <a:ext uri="{9D8B030D-6E8A-4147-A177-3AD203B41FA5}">
                      <a16:colId xmlns:a16="http://schemas.microsoft.com/office/drawing/2014/main" val="3078387297"/>
                    </a:ext>
                  </a:extLst>
                </a:gridCol>
                <a:gridCol w="728446">
                  <a:extLst>
                    <a:ext uri="{9D8B030D-6E8A-4147-A177-3AD203B41FA5}">
                      <a16:colId xmlns:a16="http://schemas.microsoft.com/office/drawing/2014/main" val="4013560212"/>
                    </a:ext>
                  </a:extLst>
                </a:gridCol>
              </a:tblGrid>
              <a:tr h="126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 before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 after 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556326"/>
                  </a:ext>
                </a:extLst>
              </a:tr>
              <a:tr h="1266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HR(95% CI)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HR(95% CI)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06866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vs. D2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1.1-4.4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1.2-9.1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156012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 metastasis,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0.12-120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6200000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0-Inf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170597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location, Colon vs. Rectum 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0.31-1.2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0.29-2.3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2826229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1-1.1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1-1.2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5490156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Family history, Yes vs. 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1-4.9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0.44-3.7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028613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Comorbidity,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0.35-1.8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0.18-1.8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8018672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Postoperational complications,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1.7-7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0.00062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0.57-5.6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854330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Operation method, laparoscopic vs. open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0.41-4.7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0.94-20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4241954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Stage, I vs. III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0.024-26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3.90E-07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0-Inf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543787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type, 0-1 vs. 2-5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0.43-1.7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0.52-4.2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99036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Well, Mod </a:t>
                      </a:r>
                      <a:r>
                        <a:rPr lang="en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 Poor, Sig, </a:t>
                      </a:r>
                      <a:r>
                        <a:rPr lang="en" altLang="zh-CN" sz="10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0.36-3.9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0.32-6.9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81078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CEA(ng/ml)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0.99-1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0.99-1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0865565"/>
                  </a:ext>
                </a:extLst>
              </a:tr>
              <a:tr h="134522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size(cm), &lt;2 vs. ≥2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0.89-12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0.074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0.67-17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238954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8BBB3C8-D406-4DB2-7999-A6CA37BD6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623973"/>
              </p:ext>
            </p:extLst>
          </p:nvPr>
        </p:nvGraphicFramePr>
        <p:xfrm>
          <a:off x="211409" y="3924423"/>
          <a:ext cx="6478630" cy="272649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179114">
                  <a:extLst>
                    <a:ext uri="{9D8B030D-6E8A-4147-A177-3AD203B41FA5}">
                      <a16:colId xmlns:a16="http://schemas.microsoft.com/office/drawing/2014/main" val="1495545289"/>
                    </a:ext>
                  </a:extLst>
                </a:gridCol>
                <a:gridCol w="550366">
                  <a:extLst>
                    <a:ext uri="{9D8B030D-6E8A-4147-A177-3AD203B41FA5}">
                      <a16:colId xmlns:a16="http://schemas.microsoft.com/office/drawing/2014/main" val="77218920"/>
                    </a:ext>
                  </a:extLst>
                </a:gridCol>
                <a:gridCol w="739882">
                  <a:extLst>
                    <a:ext uri="{9D8B030D-6E8A-4147-A177-3AD203B41FA5}">
                      <a16:colId xmlns:a16="http://schemas.microsoft.com/office/drawing/2014/main" val="3872479903"/>
                    </a:ext>
                  </a:extLst>
                </a:gridCol>
                <a:gridCol w="739882">
                  <a:extLst>
                    <a:ext uri="{9D8B030D-6E8A-4147-A177-3AD203B41FA5}">
                      <a16:colId xmlns:a16="http://schemas.microsoft.com/office/drawing/2014/main" val="163505843"/>
                    </a:ext>
                  </a:extLst>
                </a:gridCol>
                <a:gridCol w="44450">
                  <a:extLst>
                    <a:ext uri="{9D8B030D-6E8A-4147-A177-3AD203B41FA5}">
                      <a16:colId xmlns:a16="http://schemas.microsoft.com/office/drawing/2014/main" val="4097999852"/>
                    </a:ext>
                  </a:extLst>
                </a:gridCol>
                <a:gridCol w="745172">
                  <a:extLst>
                    <a:ext uri="{9D8B030D-6E8A-4147-A177-3AD203B41FA5}">
                      <a16:colId xmlns:a16="http://schemas.microsoft.com/office/drawing/2014/main" val="2836311344"/>
                    </a:ext>
                  </a:extLst>
                </a:gridCol>
                <a:gridCol w="739882">
                  <a:extLst>
                    <a:ext uri="{9D8B030D-6E8A-4147-A177-3AD203B41FA5}">
                      <a16:colId xmlns:a16="http://schemas.microsoft.com/office/drawing/2014/main" val="3078387297"/>
                    </a:ext>
                  </a:extLst>
                </a:gridCol>
                <a:gridCol w="739882">
                  <a:extLst>
                    <a:ext uri="{9D8B030D-6E8A-4147-A177-3AD203B41FA5}">
                      <a16:colId xmlns:a16="http://schemas.microsoft.com/office/drawing/2014/main" val="4013560212"/>
                    </a:ext>
                  </a:extLst>
                </a:gridCol>
              </a:tblGrid>
              <a:tr h="126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CSS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zh-CN" altLang="en-US" sz="1000" b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CSS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lang="zh-CN" altLang="en-US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b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PSM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556326"/>
                  </a:ext>
                </a:extLst>
              </a:tr>
              <a:tr h="12660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HR(95% CI)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L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HR(95% CI)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-value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06866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vs. D2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LND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1.7-11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0.0027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1.6-33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7156012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LN metastasis,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0.0081-1900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4e+08</a:t>
                      </a:r>
                      <a:endParaRPr lang="en-US" altLang="zh-CN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(8.6e+07-1.8e+09)</a:t>
                      </a:r>
                      <a:endParaRPr lang="en-US" altLang="zh-CN" sz="9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extLst>
                  <a:ext uri="{0D108BD9-81ED-4DB2-BD59-A6C34878D82A}">
                    <a16:rowId xmlns:a16="http://schemas.microsoft.com/office/drawing/2014/main" val="206170597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location, Colon vs. Rectum 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0.14-0.94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0.11-1.8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0.263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2826229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0.95-1.1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0.93-1.1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0.915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5490156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Family history, Yes vs. No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1.8-13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0.94-22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0.059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028613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Comorbidity,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0.29-2.6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0.18-4.6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8018672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Postoperational complications, Yes vs. No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0.63-5.4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0.29-8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0.620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854330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Operation method, laparoscopic vs. open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0.27-4.8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0.38-24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0.298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4241954"/>
                  </a:ext>
                </a:extLst>
              </a:tr>
              <a:tr h="139378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Stage, I vs. III</a:t>
                      </a:r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0.0028-650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0.024-26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extLst>
                  <a:ext uri="{0D108BD9-81ED-4DB2-BD59-A6C34878D82A}">
                    <a16:rowId xmlns:a16="http://schemas.microsoft.com/office/drawing/2014/main" val="2555437870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type, 0-1 vs. 2-5</a:t>
                      </a:r>
                      <a:endParaRPr lang="e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0.4-2.6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0.26-3.9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0.993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990363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Well, Mod </a:t>
                      </a:r>
                      <a:r>
                        <a:rPr lang="en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vs. Poor, Sig, </a:t>
                      </a:r>
                      <a:r>
                        <a:rPr lang="en" altLang="zh-CN" sz="1000" u="none" strike="noStrik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Muc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0.38-7.4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0.085-8.4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0.886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81078"/>
                  </a:ext>
                </a:extLst>
              </a:tr>
              <a:tr h="126609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CEA(ng/ml)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n-US" altLang="zh-CN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0.95-1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10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0.96-1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0.658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0865565"/>
                  </a:ext>
                </a:extLst>
              </a:tr>
              <a:tr h="134522">
                <a:tc>
                  <a:txBody>
                    <a:bodyPr/>
                    <a:lstStyle/>
                    <a:p>
                      <a:pPr algn="ctr" fontAlgn="ctr"/>
                      <a:r>
                        <a:rPr lang="e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size(cm), &lt;2 vs. ≥2</a:t>
                      </a:r>
                      <a:endParaRPr lang="e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1.2-110</a:t>
                      </a:r>
                      <a:endParaRPr lang="en-US" altLang="zh-CN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0.034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CN" alt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935" marR="5935" marT="593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1.1e+09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0-Inf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0.998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7238954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3356EC-8330-FC5B-C6D8-37094A71847C}"/>
              </a:ext>
            </a:extLst>
          </p:cNvPr>
          <p:cNvSpPr txBox="1"/>
          <p:nvPr/>
        </p:nvSpPr>
        <p:spPr>
          <a:xfrm>
            <a:off x="113371" y="3388699"/>
            <a:ext cx="6801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Times New Roman"/>
                <a:cs typeface="Times New Roman"/>
              </a:rPr>
              <a:t>Table </a:t>
            </a:r>
            <a:r>
              <a:rPr lang="en-US" altLang="zh-CN" sz="1200" dirty="0">
                <a:latin typeface="Times New Roman"/>
                <a:cs typeface="Times New Roman"/>
              </a:rPr>
              <a:t>4</a:t>
            </a:r>
            <a:r>
              <a:rPr lang="en-US" altLang="ja-JP" sz="1200" dirty="0">
                <a:latin typeface="Times New Roman"/>
                <a:cs typeface="Times New Roman"/>
              </a:rPr>
              <a:t>: Multivariate logistic regression analysis for </a:t>
            </a:r>
            <a:r>
              <a:rPr lang="en-US" altLang="zh-CN" sz="1200" b="0" i="0" u="none" strike="noStrike" dirty="0">
                <a:solidFill>
                  <a:srgbClr val="101214"/>
                </a:solidFill>
                <a:effectLst/>
                <a:latin typeface="Times" pitchFamily="2" charset="0"/>
                <a:ea typeface="PingFang SC" panose="020B0400000000000000" pitchFamily="34" charset="-122"/>
              </a:rPr>
              <a:t>cancer specific survival(CSS) </a:t>
            </a:r>
            <a:r>
              <a:rPr lang="en-US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befor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" altLang="zh-CN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altLang="ja-JP" sz="1200" dirty="0">
                <a:latin typeface="Times New Roman"/>
                <a:cs typeface="Times New Roman"/>
              </a:rPr>
              <a:t>propensity score matching (PSM)</a:t>
            </a:r>
            <a:endParaRPr lang="ja-JP" altLang="ja-JP" sz="12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7441335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6199</TotalTime>
  <Words>1760</Words>
  <Application>Microsoft Macintosh PowerPoint</Application>
  <PresentationFormat>全屏显示(4:3)</PresentationFormat>
  <Paragraphs>561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9" baseType="lpstr">
      <vt:lpstr>DengXian</vt:lpstr>
      <vt:lpstr>Arial</vt:lpstr>
      <vt:lpstr>Calibri</vt:lpstr>
      <vt:lpstr>Times</vt:lpstr>
      <vt:lpstr>Times New Roman</vt:lpstr>
      <vt:lpstr>ホワイト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王 利明</dc:creator>
  <cp:lastModifiedBy>M4246</cp:lastModifiedBy>
  <cp:revision>305</cp:revision>
  <dcterms:created xsi:type="dcterms:W3CDTF">2019-03-03T13:59:40Z</dcterms:created>
  <dcterms:modified xsi:type="dcterms:W3CDTF">2022-12-11T16:39:31Z</dcterms:modified>
</cp:coreProperties>
</file>