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7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tiff"/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tiff"/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tiff"/><Relationship Id="rId1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tiff"/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image" Target="../media/image15.tif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tiff"/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image" Target="../media/image19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tiff"/><Relationship Id="rId1" Type="http://schemas.openxmlformats.org/officeDocument/2006/relationships/image" Target="../media/image2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tiff"/><Relationship Id="rId1" Type="http://schemas.openxmlformats.org/officeDocument/2006/relationships/image" Target="../media/image25.tif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tiff"/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image" Target="../media/image27.tif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image" Target="../media/image31.tiff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9.tiff"/><Relationship Id="rId5" Type="http://schemas.openxmlformats.org/officeDocument/2006/relationships/image" Target="../media/image38.tiff"/><Relationship Id="rId4" Type="http://schemas.openxmlformats.org/officeDocument/2006/relationships/image" Target="../media/image37.tiff"/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image" Target="../media/image34.tiff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3.tiff"/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image" Target="../media/image4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5.tiff"/><Relationship Id="rId1" Type="http://schemas.openxmlformats.org/officeDocument/2006/relationships/image" Target="../media/image4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Full unedited gel for fig.2A C57DIOgapd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0305" y="3462655"/>
            <a:ext cx="3420110" cy="2551430"/>
          </a:xfrm>
          <a:prstGeom prst="rect">
            <a:avLst/>
          </a:prstGeom>
        </p:spPr>
      </p:pic>
      <p:pic>
        <p:nvPicPr>
          <p:cNvPr id="5" name="图片 4" descr="Full unedited gel for fig.2A C57DIOp-AMP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305" y="115255"/>
            <a:ext cx="3420110" cy="2551430"/>
          </a:xfrm>
          <a:prstGeom prst="rect">
            <a:avLst/>
          </a:prstGeom>
        </p:spPr>
      </p:pic>
      <p:pic>
        <p:nvPicPr>
          <p:cNvPr id="6" name="图片 5" descr="Full unedited gel for fig.2A C57obgapd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930" y="3462655"/>
            <a:ext cx="3142800" cy="2522235"/>
          </a:xfrm>
          <a:prstGeom prst="rect">
            <a:avLst/>
          </a:prstGeom>
        </p:spPr>
      </p:pic>
      <p:pic>
        <p:nvPicPr>
          <p:cNvPr id="7" name="图片 6" descr="Full unedited gel for fig.2A C57obp-AMP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647" y="103505"/>
            <a:ext cx="3141083" cy="2520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506220" y="5992495"/>
            <a:ext cx="34067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fig.2A C57</a:t>
            </a:r>
            <a:r>
              <a:rPr lang="en-US" altLang="zh-CN"/>
              <a:t> and </a:t>
            </a:r>
            <a:r>
              <a:rPr lang="zh-CN" altLang="en-US"/>
              <a:t>DIO</a:t>
            </a:r>
            <a:r>
              <a:rPr lang="en-US" altLang="zh-CN"/>
              <a:t> mice 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GAPDH (10494-1-AP, Proteintech, USA) 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170305" y="2741930"/>
            <a:ext cx="37420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fig.2A C57</a:t>
            </a:r>
            <a:r>
              <a:rPr lang="en-US" altLang="zh-CN"/>
              <a:t> and </a:t>
            </a:r>
            <a:r>
              <a:rPr lang="zh-CN" altLang="en-US"/>
              <a:t>DIO</a:t>
            </a:r>
            <a:r>
              <a:rPr lang="en-US" altLang="zh-CN"/>
              <a:t> mice </a:t>
            </a:r>
            <a:r>
              <a:rPr lang="zh-CN" altLang="en-US"/>
              <a:t>p-AMPK</a:t>
            </a:r>
            <a:endParaRPr lang="zh-CN" altLang="en-US"/>
          </a:p>
          <a:p>
            <a:r>
              <a:rPr lang="zh-CN" altLang="en-US"/>
              <a:t>Antibodies against</a:t>
            </a:r>
            <a:r>
              <a:rPr lang="en-US" altLang="zh-CN"/>
              <a:t> </a:t>
            </a:r>
            <a:r>
              <a:rPr lang="zh-CN" altLang="en-US"/>
              <a:t>p-AMPK(2535, C</a:t>
            </a:r>
            <a:r>
              <a:rPr lang="en-US"/>
              <a:t>ST</a:t>
            </a:r>
            <a:r>
              <a:rPr lang="zh-CN" altLang="en-US"/>
              <a:t>)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297930" y="5992495"/>
            <a:ext cx="32562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fig.2A C57</a:t>
            </a:r>
            <a:r>
              <a:rPr lang="en-US" altLang="zh-CN"/>
              <a:t> and </a:t>
            </a:r>
            <a:r>
              <a:rPr lang="zh-CN" altLang="en-US"/>
              <a:t>ob</a:t>
            </a:r>
            <a:r>
              <a:rPr lang="en-US" altLang="zh-CN"/>
              <a:t>  mice 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297930" y="2720340"/>
            <a:ext cx="39039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fig.2A C57</a:t>
            </a:r>
            <a:r>
              <a:rPr lang="en-US" altLang="zh-CN"/>
              <a:t> and </a:t>
            </a:r>
            <a:r>
              <a:rPr lang="zh-CN" altLang="en-US"/>
              <a:t>ob</a:t>
            </a:r>
            <a:r>
              <a:rPr lang="en-US" altLang="zh-CN"/>
              <a:t> mcie </a:t>
            </a:r>
            <a:r>
              <a:rPr lang="zh-CN" altLang="en-US"/>
              <a:t>p-AMPK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60295" y="710565"/>
            <a:ext cx="1131570" cy="291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435215" y="913130"/>
            <a:ext cx="926465" cy="291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239010" y="4664710"/>
            <a:ext cx="1131570" cy="291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499985" y="4592955"/>
            <a:ext cx="861695" cy="291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Full unedited gel for fig .5A  cell pro-caspase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2280" y="71755"/>
            <a:ext cx="3140015" cy="2520000"/>
          </a:xfrm>
          <a:prstGeom prst="rect">
            <a:avLst/>
          </a:prstGeom>
        </p:spPr>
      </p:pic>
      <p:pic>
        <p:nvPicPr>
          <p:cNvPr id="7" name="图片 6" descr="Full unedited gel for fig .5A  cell c-caspase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3447415"/>
            <a:ext cx="3140015" cy="2520000"/>
          </a:xfrm>
          <a:prstGeom prst="rect">
            <a:avLst/>
          </a:prstGeom>
        </p:spPr>
      </p:pic>
      <p:pic>
        <p:nvPicPr>
          <p:cNvPr id="9" name="图片 8" descr="Full unedited gel for fig .5A  cell caspase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055" y="3447415"/>
            <a:ext cx="3141083" cy="2520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990090" y="5967730"/>
            <a:ext cx="28517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c-</a:t>
            </a:r>
            <a:r>
              <a:rPr lang="en-US" altLang="zh-CN"/>
              <a:t>C</a:t>
            </a:r>
            <a:r>
              <a:rPr lang="zh-CN" altLang="en-US"/>
              <a:t>aspase-8</a:t>
            </a:r>
            <a:endParaRPr lang="zh-CN" altLang="en-US"/>
          </a:p>
          <a:p>
            <a:r>
              <a:rPr lang="zh-CN" altLang="en-US"/>
              <a:t>Antibodies against cleaved Caspase-8 (9429, </a:t>
            </a:r>
            <a:r>
              <a:rPr lang="en-US" altLang="zh-CN"/>
              <a:t>CST</a:t>
            </a:r>
            <a:r>
              <a:rPr lang="zh-CN" altLang="en-US"/>
              <a:t>)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686550" y="2595245"/>
            <a:ext cx="46875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pro-</a:t>
            </a:r>
            <a:r>
              <a:rPr lang="en-US" altLang="zh-CN"/>
              <a:t>C</a:t>
            </a:r>
            <a:r>
              <a:rPr lang="zh-CN" altLang="en-US"/>
              <a:t>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caspase-8 (4790, </a:t>
            </a:r>
            <a:r>
              <a:rPr lang="en-US" altLang="zh-CN"/>
              <a:t>CST</a:t>
            </a:r>
            <a:r>
              <a:rPr lang="zh-CN" altLang="en-US"/>
              <a:t>)</a:t>
            </a:r>
            <a:endParaRPr lang="zh-CN" altLang="en-US"/>
          </a:p>
        </p:txBody>
      </p:sp>
      <p:pic>
        <p:nvPicPr>
          <p:cNvPr id="13" name="图片 12" descr="Full unedited gel for fig .5A  cell p-amp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800" y="74930"/>
            <a:ext cx="3141083" cy="2520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701800" y="2595245"/>
            <a:ext cx="38392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</a:t>
            </a:r>
            <a:r>
              <a:rPr lang="zh-CN" altLang="en-US">
                <a:sym typeface="+mn-ea"/>
              </a:rPr>
              <a:t>p-AMPK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790055" y="5967730"/>
            <a:ext cx="31623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caspase-3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caspase-3 (9662, </a:t>
            </a:r>
            <a:r>
              <a:rPr lang="en-US" altLang="zh-CN"/>
              <a:t>CST</a:t>
            </a:r>
            <a:r>
              <a:rPr lang="zh-CN" altLang="en-US"/>
              <a:t>)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629535" y="937260"/>
            <a:ext cx="915035" cy="24828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942590" y="4796155"/>
            <a:ext cx="852170" cy="291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816850" y="796925"/>
            <a:ext cx="840740" cy="291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117205" y="4544695"/>
            <a:ext cx="754380" cy="2051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17205" y="4826635"/>
            <a:ext cx="754380" cy="16764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 .5A  cell ripk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1930" y="133350"/>
            <a:ext cx="3141083" cy="2520000"/>
          </a:xfrm>
          <a:prstGeom prst="rect">
            <a:avLst/>
          </a:prstGeom>
        </p:spPr>
      </p:pic>
      <p:pic>
        <p:nvPicPr>
          <p:cNvPr id="3" name="图片 2" descr="Full unedited gel for fig .5A  cell p-ripk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998" y="3455670"/>
            <a:ext cx="3140015" cy="2520000"/>
          </a:xfrm>
          <a:prstGeom prst="rect">
            <a:avLst/>
          </a:prstGeom>
        </p:spPr>
      </p:pic>
      <p:pic>
        <p:nvPicPr>
          <p:cNvPr id="4" name="图片 3" descr="Full unedited gel for fig .5A  cell ripk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965" y="113030"/>
            <a:ext cx="3140015" cy="2520000"/>
          </a:xfrm>
          <a:prstGeom prst="rect">
            <a:avLst/>
          </a:prstGeom>
        </p:spPr>
      </p:pic>
      <p:pic>
        <p:nvPicPr>
          <p:cNvPr id="5" name="图片 4" descr="Full unedited gel for fig .5A  cell p-ripk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965" y="3445510"/>
            <a:ext cx="3140015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71295" y="2653665"/>
            <a:ext cx="35299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</a:t>
            </a:r>
            <a:r>
              <a:rPr lang="zh-CN" altLang="en-US">
                <a:sym typeface="+mn-ea"/>
              </a:rPr>
              <a:t>RIPK1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RIPK1 (3493, </a:t>
            </a:r>
            <a:r>
              <a:rPr lang="en-US" altLang="zh-CN"/>
              <a:t>CST</a:t>
            </a:r>
            <a:r>
              <a:rPr lang="zh-CN" altLang="en-US"/>
              <a:t>)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04265" y="5965825"/>
            <a:ext cx="426402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p-</a:t>
            </a:r>
            <a:r>
              <a:rPr lang="zh-CN" altLang="en-US">
                <a:sym typeface="+mn-ea"/>
              </a:rPr>
              <a:t>RIPK1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p-RIPK1 (38662</a:t>
            </a:r>
            <a:r>
              <a:rPr lang="zh-CN" altLang="en-US">
                <a:sym typeface="+mn-ea"/>
              </a:rPr>
              <a:t>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831965" y="2633345"/>
            <a:ext cx="37376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</a:t>
            </a:r>
            <a:r>
              <a:rPr lang="zh-CN" altLang="en-US">
                <a:sym typeface="+mn-ea"/>
              </a:rPr>
              <a:t>RIPK</a:t>
            </a:r>
            <a:r>
              <a:rPr lang="zh-CN" altLang="en-US"/>
              <a:t>3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RIPK3 </a:t>
            </a:r>
            <a:r>
              <a:rPr lang="zh-CN" altLang="en-US"/>
              <a:t>(15828, </a:t>
            </a:r>
            <a:r>
              <a:rPr lang="en-US" altLang="zh-CN"/>
              <a:t>CST</a:t>
            </a:r>
            <a:r>
              <a:rPr lang="zh-CN" altLang="en-US"/>
              <a:t>)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31965" y="5975985"/>
            <a:ext cx="36887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fig .5A  cell p-</a:t>
            </a:r>
            <a:r>
              <a:rPr lang="zh-CN" altLang="en-US">
                <a:sym typeface="+mn-ea"/>
              </a:rPr>
              <a:t>RIPK</a:t>
            </a:r>
            <a:r>
              <a:rPr lang="zh-CN" altLang="en-US"/>
              <a:t>3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t>p-RIPK3 (ab222320, Abcam)</a:t>
            </a:r>
          </a:p>
        </p:txBody>
      </p:sp>
      <p:sp>
        <p:nvSpPr>
          <p:cNvPr id="10" name="矩形 9"/>
          <p:cNvSpPr/>
          <p:nvPr/>
        </p:nvSpPr>
        <p:spPr>
          <a:xfrm>
            <a:off x="3049905" y="94742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02905" y="106362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644775" y="429768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002905" y="4297680"/>
            <a:ext cx="723265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 .5A  cell p-mlk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8935" y="107950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 .5A  cell gapd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935" y="3413125"/>
            <a:ext cx="3140015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33240" y="5933440"/>
            <a:ext cx="32131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</a:t>
            </a:r>
            <a:r>
              <a:rPr lang="en-US" altLang="zh-CN">
                <a:sym typeface="+mn-ea"/>
              </a:rPr>
              <a:t>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898265" y="2628265"/>
            <a:ext cx="43275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cell p-</a:t>
            </a:r>
            <a:r>
              <a:rPr lang="zh-CN" altLang="en-US">
                <a:sym typeface="+mn-ea"/>
              </a:rPr>
              <a:t>MLKL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p-MLKL (37333, </a:t>
            </a:r>
            <a:r>
              <a:rPr lang="en-US" altLang="zh-CN"/>
              <a:t>CST</a:t>
            </a:r>
            <a:r>
              <a:rPr lang="zh-CN" altLang="en-US"/>
              <a:t>)</a:t>
            </a: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281295" y="1066165"/>
            <a:ext cx="82931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217160" y="4235450"/>
            <a:ext cx="861695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 .5A  ob mice caspase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4460" y="96520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 .5A  ob mice p-amp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15" y="96520"/>
            <a:ext cx="3141083" cy="2520000"/>
          </a:xfrm>
          <a:prstGeom prst="rect">
            <a:avLst/>
          </a:prstGeom>
        </p:spPr>
      </p:pic>
      <p:pic>
        <p:nvPicPr>
          <p:cNvPr id="4" name="图片 3" descr="Full unedited gel for fig .5A  ob mice caspase-3(5s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615" y="3394710"/>
            <a:ext cx="3141083" cy="2520000"/>
          </a:xfrm>
          <a:prstGeom prst="rect">
            <a:avLst/>
          </a:prstGeom>
        </p:spPr>
      </p:pic>
      <p:pic>
        <p:nvPicPr>
          <p:cNvPr id="5" name="图片 4" descr="Full unedited gel for fig .5A  ob mice caspase-3(10s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460" y="3394710"/>
            <a:ext cx="3141083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21840" y="2616835"/>
            <a:ext cx="38277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mice </a:t>
            </a:r>
            <a:r>
              <a:rPr lang="zh-CN" altLang="en-US">
                <a:sym typeface="+mn-ea"/>
              </a:rPr>
              <a:t>p-AMPK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474460" y="2616835"/>
            <a:ext cx="46494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mice caspase-8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 (4790,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249170" y="5915025"/>
            <a:ext cx="301879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mice caspase-3(5s)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caspase-3 (9662,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474460" y="5915025"/>
            <a:ext cx="30372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mice caspase-3(</a:t>
            </a:r>
            <a:r>
              <a:rPr lang="en-US" altLang="zh-CN"/>
              <a:t>10</a:t>
            </a:r>
            <a:r>
              <a:rPr lang="zh-CN" altLang="en-US"/>
              <a:t>s)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caspase-3 (9662,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V="1">
            <a:off x="3163570" y="1012825"/>
            <a:ext cx="701040" cy="17145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533640" y="903605"/>
            <a:ext cx="701040" cy="19621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533640" y="147574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112770" y="444881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445375" y="4451985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12770" y="4810125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445375" y="4769485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 .5A  ob mcie ripk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9970" y="75565"/>
            <a:ext cx="3141083" cy="2520000"/>
          </a:xfrm>
          <a:prstGeom prst="rect">
            <a:avLst/>
          </a:prstGeom>
        </p:spPr>
      </p:pic>
      <p:pic>
        <p:nvPicPr>
          <p:cNvPr id="3" name="图片 2" descr="Full unedited gel for fig .5A  ob mice p-ripk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970" y="3484245"/>
            <a:ext cx="3141083" cy="2520000"/>
          </a:xfrm>
          <a:prstGeom prst="rect">
            <a:avLst/>
          </a:prstGeom>
        </p:spPr>
      </p:pic>
      <p:pic>
        <p:nvPicPr>
          <p:cNvPr id="4" name="图片 3" descr="Full unedited gel for fig .5A  ob mice ripk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795" y="75565"/>
            <a:ext cx="3140015" cy="2520000"/>
          </a:xfrm>
          <a:prstGeom prst="rect">
            <a:avLst/>
          </a:prstGeom>
        </p:spPr>
      </p:pic>
      <p:pic>
        <p:nvPicPr>
          <p:cNvPr id="5" name="图片 4" descr="Full unedited gel for fig .5A  ob mice p-ripk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795" y="3484245"/>
            <a:ext cx="3140015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62810" y="2595880"/>
            <a:ext cx="35052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mcie</a:t>
            </a:r>
            <a:r>
              <a:rPr lang="en-US" altLang="zh-CN"/>
              <a:t> </a:t>
            </a:r>
            <a:r>
              <a:rPr lang="zh-CN" altLang="en-US">
                <a:sym typeface="+mn-ea"/>
              </a:rPr>
              <a:t>RIPK1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RIPK1 (3493,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63445" y="6004560"/>
            <a:ext cx="39027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fig .5A  ob mice p-</a:t>
            </a:r>
            <a:r>
              <a:rPr lang="zh-CN" altLang="en-US">
                <a:sym typeface="+mn-ea"/>
              </a:rPr>
              <a:t>RIPK1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p-RIPK1 (38662</a:t>
            </a:r>
            <a:r>
              <a:rPr lang="zh-CN" altLang="en-US">
                <a:sym typeface="+mn-ea"/>
              </a:rPr>
              <a:t>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81115" y="2595880"/>
            <a:ext cx="36220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mice </a:t>
            </a:r>
            <a:r>
              <a:rPr lang="zh-CN" altLang="en-US">
                <a:sym typeface="+mn-ea"/>
              </a:rPr>
              <a:t>RIPK</a:t>
            </a:r>
            <a:r>
              <a:rPr lang="zh-CN" altLang="en-US"/>
              <a:t>3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RIPK3 </a:t>
            </a:r>
            <a:r>
              <a:rPr lang="zh-CN" altLang="en-US">
                <a:sym typeface="+mn-ea"/>
              </a:rPr>
              <a:t>(15828,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731000" y="6004560"/>
            <a:ext cx="26085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 fig .5A  ob mice p-</a:t>
            </a:r>
            <a:r>
              <a:rPr lang="zh-CN" altLang="en-US">
                <a:sym typeface="+mn-ea"/>
              </a:rPr>
              <a:t>RIPK</a:t>
            </a:r>
            <a:r>
              <a:rPr lang="zh-CN" altLang="en-US"/>
              <a:t>3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>
                <a:sym typeface="+mn-ea"/>
              </a:rPr>
              <a:t>p-RIPK3 (ab222320, Abcam)</a:t>
            </a:r>
            <a:endParaRPr>
              <a:sym typeface="+mn-ea"/>
            </a:endParaRPr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19805" y="94742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633970" y="101219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564890" y="448310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566025" y="439674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 .5A  ob mice p-mlk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7345" y="97155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 .5A  ob mcie gapd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45" y="3390900"/>
            <a:ext cx="3141083" cy="252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82745" y="5900420"/>
            <a:ext cx="335216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mcie </a:t>
            </a:r>
            <a:r>
              <a:rPr lang="en-US" altLang="zh-CN">
                <a:sym typeface="+mn-ea"/>
              </a:rPr>
              <a:t>GAPDH </a:t>
            </a:r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885565" y="2617470"/>
            <a:ext cx="42170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.5A  ob mice p-</a:t>
            </a:r>
            <a:r>
              <a:rPr lang="zh-CN" altLang="en-US">
                <a:sym typeface="+mn-ea"/>
              </a:rPr>
              <a:t>MLKL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p-MLKL (37333,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377815" y="925830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94935" y="4321175"/>
            <a:ext cx="70104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Full unedited gel for fig .5C sicaspase-8 pro-caspase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9890" y="64770"/>
            <a:ext cx="3140015" cy="2520000"/>
          </a:xfrm>
          <a:prstGeom prst="rect">
            <a:avLst/>
          </a:prstGeom>
        </p:spPr>
      </p:pic>
      <p:pic>
        <p:nvPicPr>
          <p:cNvPr id="4" name="图片 3" descr="Full unedited gel for fig .5C sicaspase-8 gapd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890" y="3402330"/>
            <a:ext cx="3140015" cy="252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90695" y="5922645"/>
            <a:ext cx="33413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.5C sicaspase-8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en-US" altLang="zh-CN">
                <a:sym typeface="+mn-ea"/>
              </a:rPr>
              <a:t>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073525" y="2585085"/>
            <a:ext cx="40443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.5C sicaspase-8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pro-caspase8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 (4790,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432425" y="1066165"/>
            <a:ext cx="82931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371465" y="4429125"/>
            <a:ext cx="890905" cy="2921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Full unedited gel for fig .5H sicaspase-8 p-amp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3610" y="75565"/>
            <a:ext cx="3140015" cy="2520000"/>
          </a:xfrm>
          <a:prstGeom prst="rect">
            <a:avLst/>
          </a:prstGeom>
        </p:spPr>
      </p:pic>
      <p:pic>
        <p:nvPicPr>
          <p:cNvPr id="4" name="图片 3" descr="Full unedited gel for fig .5H sicaspase-8 pro-caspase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905" y="75565"/>
            <a:ext cx="3140015" cy="2520000"/>
          </a:xfrm>
          <a:prstGeom prst="rect">
            <a:avLst/>
          </a:prstGeom>
        </p:spPr>
      </p:pic>
      <p:pic>
        <p:nvPicPr>
          <p:cNvPr id="5" name="图片 4" descr="Full unedited gel for fig .5H sicaspase-8 c-caspase-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610" y="3347720"/>
            <a:ext cx="3140015" cy="2520000"/>
          </a:xfrm>
          <a:prstGeom prst="rect">
            <a:avLst/>
          </a:prstGeom>
        </p:spPr>
      </p:pic>
      <p:pic>
        <p:nvPicPr>
          <p:cNvPr id="6" name="图片 5" descr="Full unedited gel for fig .5H sicaspase-8 gapdh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495" y="3358515"/>
            <a:ext cx="3140015" cy="252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08495" y="5878830"/>
            <a:ext cx="32512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 </a:t>
            </a:r>
            <a:r>
              <a:rPr lang="zh-CN" altLang="en-US"/>
              <a:t> </a:t>
            </a:r>
            <a:r>
              <a:rPr lang="en-US" altLang="zh-CN">
                <a:sym typeface="+mn-ea"/>
              </a:rPr>
              <a:t>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213610" y="2595880"/>
            <a:ext cx="38150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  </a:t>
            </a:r>
            <a:r>
              <a:rPr lang="zh-CN" altLang="en-US">
                <a:sym typeface="+mn-ea"/>
              </a:rPr>
              <a:t>p-AMPK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13610" y="5878830"/>
            <a:ext cx="34721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 </a:t>
            </a:r>
            <a:r>
              <a:rPr lang="zh-CN" altLang="en-US"/>
              <a:t> c-caspase-8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 cleaved Caspase-8 (9429,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81800" y="2595880"/>
            <a:ext cx="42164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pro-caspase-8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 (4790,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384550" y="110934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79435" y="103378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395345" y="477647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900670" y="397637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 .5H sicaspase-8 ripk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8590" y="108585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 .5H sicaspase-8 ripk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675" y="108585"/>
            <a:ext cx="3140015" cy="2520000"/>
          </a:xfrm>
          <a:prstGeom prst="rect">
            <a:avLst/>
          </a:prstGeom>
        </p:spPr>
      </p:pic>
      <p:pic>
        <p:nvPicPr>
          <p:cNvPr id="4" name="图片 3" descr="Full unedited gel for fig .5H sicaspase-8 p-mlk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590" y="3423920"/>
            <a:ext cx="3140015" cy="252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74570" y="5944235"/>
            <a:ext cx="45396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p-</a:t>
            </a:r>
            <a:r>
              <a:rPr lang="zh-CN" altLang="en-US">
                <a:sym typeface="+mn-ea"/>
              </a:rPr>
              <a:t>MLKL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p-MLKL (37333,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34590" y="2628900"/>
            <a:ext cx="375602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>
                <a:sym typeface="+mn-ea"/>
              </a:rPr>
              <a:t>RIPK1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RIPK1 (3493,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280910" y="2628900"/>
            <a:ext cx="38658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 .5H sicaspase-8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zh-CN" altLang="en-US">
                <a:sym typeface="+mn-ea"/>
              </a:rPr>
              <a:t>RIPK</a:t>
            </a:r>
            <a:r>
              <a:rPr lang="zh-CN" altLang="en-US"/>
              <a:t>3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RIPK3 </a:t>
            </a:r>
            <a:r>
              <a:rPr lang="zh-CN" altLang="en-US">
                <a:sym typeface="+mn-ea"/>
              </a:rPr>
              <a:t>(15828,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913505" y="110934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73135" y="96901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72865" y="424624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.6B IgG caspase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3935" y="21590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.6B Input caspae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280" y="21590"/>
            <a:ext cx="3140015" cy="2520000"/>
          </a:xfrm>
          <a:prstGeom prst="rect">
            <a:avLst/>
          </a:prstGeom>
        </p:spPr>
      </p:pic>
      <p:pic>
        <p:nvPicPr>
          <p:cNvPr id="4" name="图片 3" descr="Full unedited gel for fig.6B IP caspase-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625" y="21590"/>
            <a:ext cx="3141083" cy="252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46150" y="2541905"/>
            <a:ext cx="48120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fig.6B caspase-8</a:t>
            </a:r>
            <a:r>
              <a:rPr lang="en-US" altLang="zh-CN"/>
              <a:t>: </a:t>
            </a:r>
            <a:r>
              <a:rPr lang="zh-CN" altLang="en-US">
                <a:sym typeface="+mn-ea"/>
              </a:rPr>
              <a:t>IgG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/>
              <a:t>caspase-8</a:t>
            </a:r>
            <a:endParaRPr lang="zh-CN" altLang="en-US"/>
          </a:p>
          <a:p>
            <a:r>
              <a:rPr lang="zh-CN" altLang="en-US"/>
              <a:t> (13423-1-AP, Proteintech, USA)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15815" y="2552700"/>
            <a:ext cx="31984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fig.6B caspae-8</a:t>
            </a:r>
            <a:r>
              <a:rPr lang="en-US" altLang="zh-CN"/>
              <a:t>: </a:t>
            </a:r>
            <a:r>
              <a:rPr lang="zh-CN" altLang="en-US">
                <a:sym typeface="+mn-ea"/>
              </a:rPr>
              <a:t>Input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</a:t>
            </a:r>
            <a:endParaRPr lang="zh-CN" altLang="en-US"/>
          </a:p>
          <a:p>
            <a:r>
              <a:rPr lang="zh-CN" altLang="en-US">
                <a:sym typeface="+mn-ea"/>
              </a:rPr>
              <a:t> (13423-1-AP, Proteintech, USA)</a:t>
            </a:r>
            <a:endParaRPr lang="zh-CN" altLang="en-US"/>
          </a:p>
          <a:p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047990" y="2552700"/>
            <a:ext cx="313309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fig.6B caspase-8</a:t>
            </a:r>
            <a:r>
              <a:rPr lang="en-US" altLang="zh-CN"/>
              <a:t>: </a:t>
            </a:r>
            <a:r>
              <a:rPr lang="zh-CN" altLang="en-US">
                <a:sym typeface="+mn-ea"/>
              </a:rPr>
              <a:t>IP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</a:t>
            </a:r>
            <a:endParaRPr lang="zh-CN" altLang="en-US"/>
          </a:p>
          <a:p>
            <a:r>
              <a:rPr lang="zh-CN" altLang="en-US">
                <a:sym typeface="+mn-ea"/>
              </a:rPr>
              <a:t> (13423-1-AP, Proteintech, USA)</a:t>
            </a:r>
            <a:endParaRPr lang="zh-CN" altLang="en-US"/>
          </a:p>
          <a:p>
            <a:endParaRPr lang="en-US" altLang="zh-CN"/>
          </a:p>
        </p:txBody>
      </p:sp>
      <p:pic>
        <p:nvPicPr>
          <p:cNvPr id="9" name="图片 8" descr="Full unedited gel for fig.6B IgG p-amp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35" y="3434080"/>
            <a:ext cx="3140015" cy="2520000"/>
          </a:xfrm>
          <a:prstGeom prst="rect">
            <a:avLst/>
          </a:prstGeom>
        </p:spPr>
      </p:pic>
      <p:pic>
        <p:nvPicPr>
          <p:cNvPr id="10" name="图片 9" descr="Full unedited gel for fig.6B Input p-amp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280" y="3434080"/>
            <a:ext cx="3140015" cy="2520000"/>
          </a:xfrm>
          <a:prstGeom prst="rect">
            <a:avLst/>
          </a:prstGeom>
        </p:spPr>
      </p:pic>
      <p:pic>
        <p:nvPicPr>
          <p:cNvPr id="11" name="图片 10" descr="Full unedited gel for fig.6B IP p-amp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25" y="3434080"/>
            <a:ext cx="3141083" cy="2520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46150" y="5954395"/>
            <a:ext cx="31978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fig.6B </a:t>
            </a:r>
            <a:r>
              <a:rPr lang="zh-CN" altLang="en-US">
                <a:sym typeface="+mn-ea"/>
              </a:rPr>
              <a:t>p-AMPK</a:t>
            </a:r>
            <a:r>
              <a:rPr lang="en-US" altLang="zh-CN"/>
              <a:t>: </a:t>
            </a:r>
            <a:r>
              <a:rPr lang="zh-CN" altLang="en-US">
                <a:sym typeface="+mn-ea"/>
              </a:rPr>
              <a:t>IgG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905375" y="5954395"/>
            <a:ext cx="252666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fig.6B </a:t>
            </a:r>
            <a:r>
              <a:rPr lang="zh-CN" altLang="en-US">
                <a:sym typeface="+mn-ea"/>
              </a:rPr>
              <a:t>p-AMPK</a:t>
            </a:r>
            <a:r>
              <a:rPr lang="en-US" altLang="zh-CN">
                <a:sym typeface="+mn-ea"/>
              </a:rPr>
              <a:t>: </a:t>
            </a:r>
            <a:r>
              <a:rPr lang="en-US" altLang="zh-CN">
                <a:sym typeface="+mn-ea"/>
              </a:rPr>
              <a:t>Input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en-US" altLang="zh-CN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29320" y="5954395"/>
            <a:ext cx="24352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fig.6B </a:t>
            </a:r>
            <a:r>
              <a:rPr lang="zh-CN" altLang="en-US">
                <a:sym typeface="+mn-ea"/>
              </a:rPr>
              <a:t>p-AMPK</a:t>
            </a:r>
            <a:r>
              <a:rPr lang="en-US" altLang="zh-CN">
                <a:sym typeface="+mn-ea"/>
              </a:rPr>
              <a:t>: IP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p-AMPK(2535, C</a:t>
            </a:r>
            <a:r>
              <a:rPr lang="en-US">
                <a:sym typeface="+mn-ea"/>
              </a:rPr>
              <a:t>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82470" y="892175"/>
            <a:ext cx="797560" cy="1644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15965" y="82867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064625" y="95821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174875" y="4299585"/>
            <a:ext cx="776605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39740" y="420306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204960" y="420306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.6C CHX CER caspase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430" y="107950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.6C CHX CER gapd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160" y="3341370"/>
            <a:ext cx="3141083" cy="2520000"/>
          </a:xfrm>
          <a:prstGeom prst="rect">
            <a:avLst/>
          </a:prstGeom>
        </p:spPr>
      </p:pic>
      <p:pic>
        <p:nvPicPr>
          <p:cNvPr id="4" name="图片 3" descr="Full unedited gel for fig.6C CHX CER+AICAR caspase-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440" y="107950"/>
            <a:ext cx="3141083" cy="2520000"/>
          </a:xfrm>
          <a:prstGeom prst="rect">
            <a:avLst/>
          </a:prstGeom>
        </p:spPr>
      </p:pic>
      <p:pic>
        <p:nvPicPr>
          <p:cNvPr id="5" name="图片 4" descr="Full unedited gel for fig.6C CHX CER+AICAR gapd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440" y="3341370"/>
            <a:ext cx="3141083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31340" y="2628265"/>
            <a:ext cx="41211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fig.6C CHX CER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caspase-8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 (4790,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70430" y="5861685"/>
            <a:ext cx="32010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fig.6C CHX CER</a:t>
            </a:r>
            <a:r>
              <a:rPr lang="en-US" altLang="zh-CN"/>
              <a:t>: </a:t>
            </a:r>
            <a:r>
              <a:rPr lang="zh-CN" altLang="en-US"/>
              <a:t> </a:t>
            </a:r>
            <a:r>
              <a:rPr lang="en-US" altLang="zh-CN">
                <a:sym typeface="+mn-ea"/>
              </a:rPr>
              <a:t>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487795" y="2628265"/>
            <a:ext cx="402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fig.6C CHX CER+AICAR</a:t>
            </a:r>
            <a:r>
              <a:rPr lang="en-US" altLang="zh-CN"/>
              <a:t>: </a:t>
            </a:r>
            <a:r>
              <a:rPr lang="zh-CN" altLang="en-US"/>
              <a:t> caspase-8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 (4790,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695440" y="5861685"/>
            <a:ext cx="321246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fig.6C CHX CER+AICAR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en-US" altLang="zh-CN">
                <a:sym typeface="+mn-ea"/>
              </a:rPr>
              <a:t>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76600" y="969010"/>
            <a:ext cx="871855" cy="2921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40735" y="147574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008620" y="100139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442335" y="431038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903210" y="4310380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ull unedited gel for fig.6E MG132 caspase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5455" y="74930"/>
            <a:ext cx="3140015" cy="2520000"/>
          </a:xfrm>
          <a:prstGeom prst="rect">
            <a:avLst/>
          </a:prstGeom>
        </p:spPr>
      </p:pic>
      <p:pic>
        <p:nvPicPr>
          <p:cNvPr id="3" name="图片 2" descr="Full unedited gel for fig.6E MG132 gapd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455" y="3304540"/>
            <a:ext cx="3140015" cy="252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50360" y="5824855"/>
            <a:ext cx="32651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fig.6E MG132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en-US" altLang="zh-CN">
                <a:sym typeface="+mn-ea"/>
              </a:rPr>
              <a:t>GAPDH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GAPDH (10494-1-AP, Proteintech, USA) </a:t>
            </a:r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955415" y="2595245"/>
            <a:ext cx="46920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fig.6E MG132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caspase-8</a:t>
            </a:r>
            <a:endParaRPr lang="zh-CN" altLang="en-US"/>
          </a:p>
          <a:p>
            <a:r>
              <a:rPr lang="zh-CN" altLang="en-US">
                <a:sym typeface="+mn-ea"/>
              </a:rPr>
              <a:t>Antibodies against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caspase-8 (4790, </a:t>
            </a:r>
            <a:r>
              <a:rPr lang="en-US" altLang="zh-CN">
                <a:sym typeface="+mn-ea"/>
              </a:rPr>
              <a:t>CST</a:t>
            </a:r>
            <a:r>
              <a:rPr lang="zh-CN" altLang="en-US">
                <a:sym typeface="+mn-ea"/>
              </a:rPr>
              <a:t>)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384165" y="1087120"/>
            <a:ext cx="797560" cy="16383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84165" y="1616075"/>
            <a:ext cx="797560" cy="19621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541645" y="4515485"/>
            <a:ext cx="797560" cy="22796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zhhMjgzZjkzMGNjNDI0ODUyNDJhMWY5NmFhMTEyZjMifQ=="/>
  <p:tag name="KSO_WPP_MARK_KEY" val="6fc079fa-b420-4eba-8473-8902988cf4b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3083</Words>
  <Application>WPS 演示</Application>
  <PresentationFormat>宽屏</PresentationFormat>
  <Paragraphs>172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王坤雷</dc:creator>
  <cp:lastModifiedBy>听说名字太长太长不容易被记住^O^</cp:lastModifiedBy>
  <cp:revision>6</cp:revision>
  <dcterms:created xsi:type="dcterms:W3CDTF">2022-11-30T09:29:00Z</dcterms:created>
  <dcterms:modified xsi:type="dcterms:W3CDTF">2022-11-30T13:26:23Z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76118B7CD1C749D0BCFA43F58A86E9DD</vt:lpwstr>
  </property>
  <property fmtid="{D5CDD505-2E9C-101B-9397-08002B2CF9AE}" pid="3" name="KSOProductBuildVer">
    <vt:lpwstr>2052-11.1.0.12763</vt:lpwstr>
  </property>
</Properties>
</file>