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2" d="100"/>
          <a:sy n="82" d="100"/>
        </p:scale>
        <p:origin x="211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F4C5E9E-E02A-8C71-2ACE-0BC4FC0015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C8363AA-FAC1-1F43-AF99-172D063B2F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0DDDC0-F13D-FCF1-D3E7-67ADA47A1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E0C720B-C367-4549-6968-1A4CBFBC1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D65CE1-4DE0-F511-6087-7BC349D48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5403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B19C00-1C35-DEBF-C1D9-EEF0153F7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C71DBE1-C70B-2708-78A2-E7D0BCF9C4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961C8B-A6B7-365F-F758-13665A97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0A8E61B-873F-6C0B-84EC-334F4DF26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D9018C-5CA2-4FC1-F83A-5E154722C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136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246557B-D8AB-82AB-7BA3-281C8C1F6A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928DB4E-D498-414F-DCA5-4AB33A387E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F3699B2-7833-F906-A694-6E5E7BB3B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1D6FB3-2934-4146-4E86-5FBCFB3EA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8B2C1D2-202B-35C0-9D8E-54B9F3A06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166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66909E-72F8-2597-E2B4-89410ED3E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00E1B4F-6B5A-0B51-5CF5-40485437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4FB0A8-F21A-4DDE-4229-3BAF6B33E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C801FF3-1D99-A5E8-0C7C-12C0DFB5A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420822E-A6C2-7D4B-5C43-3E701A1EB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4734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CDEB92-F5D2-24C5-F7E6-B3CAF224E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CC7F4BA-610C-A87D-A528-9514704626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F37383-CD7F-C698-A056-33F3E4E2D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8C65B55-8B26-951B-BFB8-2A87A6601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37F5A2-9EA7-A066-B743-429EDCAF3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797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D2D1977-CAA5-1192-7750-D0ED22E95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4485C99-78C6-D8CB-CF71-D22585468B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4F1DC52-A767-97E1-9BE0-D0C3B341C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5834A0A-4524-DDC7-C13A-B0578E134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202461D-3E54-F9B2-1146-41251B120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CC84FE4-E15E-0EB0-F87B-464D5F531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062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5CCC66-BAFC-1212-19B7-B3AB711A5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8787F9-0D31-8E48-13E1-EB4AE604C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D241A45-02E9-D39D-BB6C-CA819EF7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EDA7FC3-9141-41B6-F82A-1A63DD33E3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0676114-2BFF-9BB9-29F2-D8270F7CDF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F58E908-4E2A-9DFD-67D0-17EA49C6E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622FD78-1C98-F90D-B537-7DA947B90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641D6FA-1A1A-05B9-FB3D-8B78086DE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33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D57B46-469C-9F29-D47D-DB1000BDE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9717A8F-0127-7B6D-9AC8-F4ED646DD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88E6303-4C79-6243-4614-9E9EB2CB5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54D842E-C12B-8CB4-F8B3-8FEC455EC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690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DCDA769-2EDF-F119-9B9D-AD8CFB0F4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A284280-E22D-2B24-0AEC-B335BCD3A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DBD207-3A5A-D7B2-810E-60DFD159E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78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918A72-C4A5-7E96-1224-F8FB50A3C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3EC56B-0C98-1AE1-DAD9-50BC94568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FDE195A-1C6E-EEB6-5A36-FD3640050B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E89F9FF-0DDB-902D-7DAE-C587C03AE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ECB3889-290E-82B7-C982-CE5581384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5B14CE6-74F0-E134-3EA6-71EC8827B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066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09F8F2-C34D-0D83-85B2-50368DD55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2B58AE-2A64-7A97-D815-087FCEB765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0330F64-FC92-69BA-5086-344500B72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6CB3B8-6F35-E153-F6DB-DB6628525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DD46811-6384-F26D-A803-ECD1A50FE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398042C-C1F0-08EB-1A9F-E80C46710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25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62437C4-5EFB-0C3E-6FA9-1D58053D0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90D1E08-1276-9476-7C7D-99BFF355B1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EB1D3A-82CB-0C6B-5A66-7E3115C990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41D5-9C01-451E-888D-02BF3B292FA8}" type="datetimeFigureOut">
              <a:rPr lang="zh-CN" altLang="en-US" smtClean="0"/>
              <a:t>2022/12/10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87FB82-DB44-ED06-F36F-D748A62FB3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246E0D-94D0-2697-9AD3-DD86CB74C1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17768-B92A-4DFB-9D80-C13C8A8E325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8292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tif"/><Relationship Id="rId4" Type="http://schemas.openxmlformats.org/officeDocument/2006/relationships/image" Target="../media/image7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B85C5D9-1D0E-9614-2820-53FA54652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675" y="808691"/>
            <a:ext cx="1009650" cy="27622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5569ADB-E977-A901-35C3-4BFBD8769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675" y="451504"/>
            <a:ext cx="1009650" cy="27622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31820A6-C08B-E48D-B916-C229044F0E27}"/>
              </a:ext>
            </a:extLst>
          </p:cNvPr>
          <p:cNvSpPr txBox="1"/>
          <p:nvPr/>
        </p:nvSpPr>
        <p:spPr>
          <a:xfrm>
            <a:off x="4124325" y="287159"/>
            <a:ext cx="1101584" cy="8811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/>
              <a:t>DNMT3A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β-actin</a:t>
            </a:r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53E361B-FFB3-E708-8FC1-5DA2A693CBA3}"/>
              </a:ext>
            </a:extLst>
          </p:cNvPr>
          <p:cNvSpPr txBox="1"/>
          <p:nvPr/>
        </p:nvSpPr>
        <p:spPr>
          <a:xfrm>
            <a:off x="2813050" y="80448"/>
            <a:ext cx="161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IH   0h   12h</a:t>
            </a:r>
            <a:endParaRPr lang="zh-CN" altLang="en-US" dirty="0"/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66D0D183-5677-6529-5EB8-D3384489A171}"/>
              </a:ext>
            </a:extLst>
          </p:cNvPr>
          <p:cNvCxnSpPr/>
          <p:nvPr/>
        </p:nvCxnSpPr>
        <p:spPr>
          <a:xfrm>
            <a:off x="5753099" y="2518474"/>
            <a:ext cx="9715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2734F15F-5B1B-4B47-F6B1-E0E2CA80DFFF}"/>
              </a:ext>
            </a:extLst>
          </p:cNvPr>
          <p:cNvGrpSpPr/>
          <p:nvPr/>
        </p:nvGrpSpPr>
        <p:grpSpPr>
          <a:xfrm>
            <a:off x="2830406" y="1497306"/>
            <a:ext cx="5948027" cy="4445802"/>
            <a:chOff x="3257885" y="1459983"/>
            <a:chExt cx="5948027" cy="4445802"/>
          </a:xfrm>
        </p:grpSpPr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id="{D0B02E67-A4F7-9135-5CD0-C341E16D5C87}"/>
                </a:ext>
              </a:extLst>
            </p:cNvPr>
            <p:cNvGrpSpPr/>
            <p:nvPr/>
          </p:nvGrpSpPr>
          <p:grpSpPr>
            <a:xfrm>
              <a:off x="3257885" y="1459983"/>
              <a:ext cx="5948027" cy="2364642"/>
              <a:chOff x="3257885" y="1459983"/>
              <a:chExt cx="5948027" cy="2364642"/>
            </a:xfrm>
          </p:grpSpPr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57E028B5-2CB2-352C-B883-1A5D7A11BCF6}"/>
                  </a:ext>
                </a:extLst>
              </p:cNvPr>
              <p:cNvSpPr txBox="1"/>
              <p:nvPr/>
            </p:nvSpPr>
            <p:spPr>
              <a:xfrm>
                <a:off x="3257885" y="2274590"/>
                <a:ext cx="16129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/>
                  <a:t>DNMT3A(90kDd)</a:t>
                </a:r>
                <a:endParaRPr lang="zh-CN" altLang="en-US" sz="1400" b="1" dirty="0"/>
              </a:p>
            </p:txBody>
          </p:sp>
          <p:pic>
            <p:nvPicPr>
              <p:cNvPr id="12" name="图片 11">
                <a:extLst>
                  <a:ext uri="{FF2B5EF4-FFF2-40B4-BE49-F238E27FC236}">
                    <a16:creationId xmlns:a16="http://schemas.microsoft.com/office/drawing/2014/main" id="{1988E21F-CAE6-FA5E-ECAB-B18C667E628E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187" t="79496" r="33812"/>
              <a:stretch/>
            </p:blipFill>
            <p:spPr>
              <a:xfrm>
                <a:off x="5290844" y="1743465"/>
                <a:ext cx="3053055" cy="2081160"/>
              </a:xfrm>
              <a:prstGeom prst="rect">
                <a:avLst/>
              </a:prstGeom>
            </p:spPr>
          </p:pic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6E970795-1202-D626-5634-88BD39FCFB97}"/>
                  </a:ext>
                </a:extLst>
              </p:cNvPr>
              <p:cNvSpPr txBox="1"/>
              <p:nvPr/>
            </p:nvSpPr>
            <p:spPr>
              <a:xfrm>
                <a:off x="5459018" y="2150109"/>
                <a:ext cx="600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/>
                  <a:t>100</a:t>
                </a:r>
                <a:endParaRPr lang="zh-CN" altLang="en-US" sz="1400" dirty="0"/>
              </a:p>
            </p:txBody>
          </p:sp>
          <p:cxnSp>
            <p:nvCxnSpPr>
              <p:cNvPr id="39" name="直接箭头连接符 38">
                <a:extLst>
                  <a:ext uri="{FF2B5EF4-FFF2-40B4-BE49-F238E27FC236}">
                    <a16:creationId xmlns:a16="http://schemas.microsoft.com/office/drawing/2014/main" id="{3E2644A7-5462-1499-939D-7D6B9F3D7F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45484" y="2458680"/>
                <a:ext cx="1187302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DE009874-4B10-3D69-D924-139118532677}"/>
                  </a:ext>
                </a:extLst>
              </p:cNvPr>
              <p:cNvSpPr txBox="1"/>
              <p:nvPr/>
            </p:nvSpPr>
            <p:spPr>
              <a:xfrm>
                <a:off x="5310186" y="1459983"/>
                <a:ext cx="389572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kern="100" dirty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Primary genioglossus muscle cells</a:t>
                </a:r>
                <a:endParaRPr lang="zh-CN" altLang="en-US" sz="1600" dirty="0"/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58633A0E-45B4-2D2A-28EA-23F7A67A8CFA}"/>
                  </a:ext>
                </a:extLst>
              </p:cNvPr>
              <p:cNvSpPr txBox="1"/>
              <p:nvPr/>
            </p:nvSpPr>
            <p:spPr>
              <a:xfrm>
                <a:off x="5602155" y="1946764"/>
                <a:ext cx="13857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/>
                  <a:t>IH   0h   12h</a:t>
                </a:r>
                <a:endParaRPr lang="zh-CN" altLang="en-US" sz="1600" dirty="0"/>
              </a:p>
            </p:txBody>
          </p:sp>
        </p:grpSp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90867E9C-3AF9-B905-8F12-6B67D476A5B1}"/>
                </a:ext>
              </a:extLst>
            </p:cNvPr>
            <p:cNvGrpSpPr/>
            <p:nvPr/>
          </p:nvGrpSpPr>
          <p:grpSpPr>
            <a:xfrm>
              <a:off x="3485931" y="3824625"/>
              <a:ext cx="4857969" cy="2081160"/>
              <a:chOff x="3485931" y="3824625"/>
              <a:chExt cx="4857969" cy="2081160"/>
            </a:xfrm>
          </p:grpSpPr>
          <p:pic>
            <p:nvPicPr>
              <p:cNvPr id="45" name="图片 44">
                <a:extLst>
                  <a:ext uri="{FF2B5EF4-FFF2-40B4-BE49-F238E27FC236}">
                    <a16:creationId xmlns:a16="http://schemas.microsoft.com/office/drawing/2014/main" id="{5782BDA4-5ED8-F7FE-875F-71065A801B54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113" t="59852" r="40809" b="17431"/>
              <a:stretch/>
            </p:blipFill>
            <p:spPr>
              <a:xfrm>
                <a:off x="5290845" y="3824625"/>
                <a:ext cx="3053055" cy="2081160"/>
              </a:xfrm>
              <a:prstGeom prst="rect">
                <a:avLst/>
              </a:prstGeom>
            </p:spPr>
          </p:pic>
          <p:cxnSp>
            <p:nvCxnSpPr>
              <p:cNvPr id="25" name="直接箭头连接符 24">
                <a:extLst>
                  <a:ext uri="{FF2B5EF4-FFF2-40B4-BE49-F238E27FC236}">
                    <a16:creationId xmlns:a16="http://schemas.microsoft.com/office/drawing/2014/main" id="{C2E69ADC-C0B1-FE55-574F-76369C3B30EF}"/>
                  </a:ext>
                </a:extLst>
              </p:cNvPr>
              <p:cNvCxnSpPr/>
              <p:nvPr/>
            </p:nvCxnSpPr>
            <p:spPr>
              <a:xfrm>
                <a:off x="4824983" y="4448197"/>
                <a:ext cx="1333500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3B05A719-39F1-E810-8498-287BCAE146AA}"/>
                  </a:ext>
                </a:extLst>
              </p:cNvPr>
              <p:cNvSpPr txBox="1"/>
              <p:nvPr/>
            </p:nvSpPr>
            <p:spPr>
              <a:xfrm>
                <a:off x="3485931" y="4275634"/>
                <a:ext cx="16129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/>
                  <a:t>β-actin(42kDd)</a:t>
                </a:r>
                <a:endParaRPr lang="zh-CN" altLang="en-US" sz="1400" b="1" dirty="0"/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38362125-E216-BE25-6D1C-DC48E9A339C2}"/>
                  </a:ext>
                </a:extLst>
              </p:cNvPr>
              <p:cNvSpPr txBox="1"/>
              <p:nvPr/>
            </p:nvSpPr>
            <p:spPr>
              <a:xfrm>
                <a:off x="5815911" y="3868374"/>
                <a:ext cx="13857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/>
                  <a:t>IH   0h   12h</a:t>
                </a:r>
                <a:endParaRPr lang="zh-CN" altLang="en-US" sz="1600" dirty="0"/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3275810A-D883-3312-B056-F320C2F9260E}"/>
                  </a:ext>
                </a:extLst>
              </p:cNvPr>
              <p:cNvSpPr txBox="1"/>
              <p:nvPr/>
            </p:nvSpPr>
            <p:spPr>
              <a:xfrm>
                <a:off x="5515873" y="4133551"/>
                <a:ext cx="600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/>
                  <a:t>50</a:t>
                </a:r>
                <a:endParaRPr lang="zh-CN" altLang="en-US" sz="1400" dirty="0"/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1E8CD950-A84F-8C98-BFE2-FCC97BBF653A}"/>
                  </a:ext>
                </a:extLst>
              </p:cNvPr>
              <p:cNvSpPr txBox="1"/>
              <p:nvPr/>
            </p:nvSpPr>
            <p:spPr>
              <a:xfrm>
                <a:off x="5514979" y="4397525"/>
                <a:ext cx="600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/>
                  <a:t>40</a:t>
                </a:r>
                <a:endParaRPr lang="zh-CN" altLang="en-US" sz="1400" dirty="0"/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401CD986-B9E4-F653-8DC4-E6F326CC48D0}"/>
                  </a:ext>
                </a:extLst>
              </p:cNvPr>
              <p:cNvSpPr txBox="1"/>
              <p:nvPr/>
            </p:nvSpPr>
            <p:spPr>
              <a:xfrm>
                <a:off x="5514978" y="4653557"/>
                <a:ext cx="600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/>
                  <a:t>35</a:t>
                </a:r>
                <a:endParaRPr lang="zh-CN" altLang="en-US" sz="1400" dirty="0"/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B884302B-2D52-F554-2C9B-286CDF463DEB}"/>
                  </a:ext>
                </a:extLst>
              </p:cNvPr>
              <p:cNvSpPr txBox="1"/>
              <p:nvPr/>
            </p:nvSpPr>
            <p:spPr>
              <a:xfrm>
                <a:off x="5495925" y="4990855"/>
                <a:ext cx="600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/>
                  <a:t>25</a:t>
                </a:r>
                <a:endParaRPr lang="zh-CN" altLang="en-US" sz="1400" dirty="0"/>
              </a:p>
            </p:txBody>
          </p:sp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5A2C5F93-1482-8A64-732F-C5C725E3CDA1}"/>
                  </a:ext>
                </a:extLst>
              </p:cNvPr>
              <p:cNvSpPr txBox="1"/>
              <p:nvPr/>
            </p:nvSpPr>
            <p:spPr>
              <a:xfrm>
                <a:off x="5495925" y="5275980"/>
                <a:ext cx="60007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dirty="0"/>
                  <a:t>15</a:t>
                </a:r>
                <a:endParaRPr lang="zh-CN" altLang="en-US" sz="1400" dirty="0"/>
              </a:p>
            </p:txBody>
          </p:sp>
        </p:grpSp>
      </p:grpSp>
      <p:sp>
        <p:nvSpPr>
          <p:cNvPr id="52" name="文本框 51">
            <a:extLst>
              <a:ext uri="{FF2B5EF4-FFF2-40B4-BE49-F238E27FC236}">
                <a16:creationId xmlns:a16="http://schemas.microsoft.com/office/drawing/2014/main" id="{F046DC52-7BB4-F69D-4945-8B6B80F2705E}"/>
              </a:ext>
            </a:extLst>
          </p:cNvPr>
          <p:cNvSpPr txBox="1"/>
          <p:nvPr/>
        </p:nvSpPr>
        <p:spPr>
          <a:xfrm>
            <a:off x="1568450" y="171450"/>
            <a:ext cx="1266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Fig. 1D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65433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6054A752-6599-3D7A-FBDA-FD215671EBE1}"/>
              </a:ext>
            </a:extLst>
          </p:cNvPr>
          <p:cNvGrpSpPr/>
          <p:nvPr/>
        </p:nvGrpSpPr>
        <p:grpSpPr>
          <a:xfrm>
            <a:off x="2463283" y="183067"/>
            <a:ext cx="2002544" cy="1050911"/>
            <a:chOff x="4620814" y="2119566"/>
            <a:chExt cx="2002544" cy="1050911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3E9088A9-1739-0F8F-E7D2-11DD74149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46710" y="2861917"/>
              <a:ext cx="975360" cy="3048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F28AB2B-4AAE-048D-4C8C-0CAAE4ECF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20814" y="2520158"/>
              <a:ext cx="975360" cy="304800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924B6D86-A6CE-F47D-6FF2-7C04D6D6A09A}"/>
                </a:ext>
              </a:extLst>
            </p:cNvPr>
            <p:cNvSpPr txBox="1"/>
            <p:nvPr/>
          </p:nvSpPr>
          <p:spPr>
            <a:xfrm>
              <a:off x="5591894" y="2475735"/>
              <a:ext cx="1031464" cy="694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400" dirty="0"/>
                <a:t>DNMT3A</a:t>
              </a:r>
            </a:p>
            <a:p>
              <a:pPr>
                <a:lnSpc>
                  <a:spcPct val="150000"/>
                </a:lnSpc>
              </a:pPr>
              <a:r>
                <a:rPr lang="en-US" altLang="zh-CN" sz="1400" dirty="0"/>
                <a:t>β-actin</a:t>
              </a:r>
              <a:endParaRPr lang="zh-CN" altLang="en-US" sz="1400" dirty="0"/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D821742A-6E12-FA67-72C6-8AFC44E0FC6D}"/>
                </a:ext>
              </a:extLst>
            </p:cNvPr>
            <p:cNvSpPr txBox="1"/>
            <p:nvPr/>
          </p:nvSpPr>
          <p:spPr>
            <a:xfrm>
              <a:off x="4620814" y="2119566"/>
              <a:ext cx="19750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dirty="0"/>
                <a:t>NC  miR145-5p mimic</a:t>
              </a:r>
              <a:endParaRPr lang="zh-CN" altLang="en-US" sz="1200" dirty="0"/>
            </a:p>
          </p:txBody>
        </p:sp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7C318548-7EA6-042B-71B5-9D8205E0D465}"/>
              </a:ext>
            </a:extLst>
          </p:cNvPr>
          <p:cNvSpPr txBox="1"/>
          <p:nvPr/>
        </p:nvSpPr>
        <p:spPr>
          <a:xfrm>
            <a:off x="1568450" y="171450"/>
            <a:ext cx="1266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Fig. 2B</a:t>
            </a:r>
            <a:endParaRPr lang="zh-CN" altLang="en-US" dirty="0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D31B9A1-FA67-2094-062B-58E5A73659C3}"/>
              </a:ext>
            </a:extLst>
          </p:cNvPr>
          <p:cNvGrpSpPr/>
          <p:nvPr/>
        </p:nvGrpSpPr>
        <p:grpSpPr>
          <a:xfrm>
            <a:off x="1718722" y="1562174"/>
            <a:ext cx="6769921" cy="4523214"/>
            <a:chOff x="1718722" y="1562174"/>
            <a:chExt cx="6769921" cy="4523214"/>
          </a:xfrm>
        </p:grpSpPr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B2F2FBF4-34A9-B559-E3EC-116B8F3C7A72}"/>
                </a:ext>
              </a:extLst>
            </p:cNvPr>
            <p:cNvSpPr txBox="1"/>
            <p:nvPr/>
          </p:nvSpPr>
          <p:spPr>
            <a:xfrm>
              <a:off x="4592917" y="1562174"/>
              <a:ext cx="38957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kern="100" dirty="0">
                  <a:effectLst/>
                  <a:latin typeface="Times New Roman" panose="02020603050405020304" pitchFamily="18" charset="0"/>
                  <a:ea typeface="宋体" panose="02010600030101010101" pitchFamily="2" charset="-122"/>
                </a:rPr>
                <a:t>Primary genioglossus muscle cells</a:t>
              </a:r>
              <a:endParaRPr lang="zh-CN" altLang="en-US" sz="1600" dirty="0"/>
            </a:p>
          </p:txBody>
        </p: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CCB6F6DB-7D4C-07D1-5C4B-F1AC6C33A17A}"/>
                </a:ext>
              </a:extLst>
            </p:cNvPr>
            <p:cNvGrpSpPr/>
            <p:nvPr/>
          </p:nvGrpSpPr>
          <p:grpSpPr>
            <a:xfrm>
              <a:off x="1718722" y="1900728"/>
              <a:ext cx="6678830" cy="4184660"/>
              <a:chOff x="1690730" y="1876467"/>
              <a:chExt cx="6678830" cy="4184660"/>
            </a:xfrm>
          </p:grpSpPr>
          <p:grpSp>
            <p:nvGrpSpPr>
              <p:cNvPr id="32" name="组合 31">
                <a:extLst>
                  <a:ext uri="{FF2B5EF4-FFF2-40B4-BE49-F238E27FC236}">
                    <a16:creationId xmlns:a16="http://schemas.microsoft.com/office/drawing/2014/main" id="{DAD06479-0407-442D-C4D3-4FC3761570C8}"/>
                  </a:ext>
                </a:extLst>
              </p:cNvPr>
              <p:cNvGrpSpPr/>
              <p:nvPr/>
            </p:nvGrpSpPr>
            <p:grpSpPr>
              <a:xfrm>
                <a:off x="1690730" y="1876467"/>
                <a:ext cx="6678830" cy="4184660"/>
                <a:chOff x="1653407" y="1933829"/>
                <a:chExt cx="6678830" cy="4184660"/>
              </a:xfrm>
            </p:grpSpPr>
            <p:grpSp>
              <p:nvGrpSpPr>
                <p:cNvPr id="29" name="组合 28">
                  <a:extLst>
                    <a:ext uri="{FF2B5EF4-FFF2-40B4-BE49-F238E27FC236}">
                      <a16:creationId xmlns:a16="http://schemas.microsoft.com/office/drawing/2014/main" id="{501CDE00-E659-BBBD-2B66-3B020D42D2F6}"/>
                    </a:ext>
                  </a:extLst>
                </p:cNvPr>
                <p:cNvGrpSpPr/>
                <p:nvPr/>
              </p:nvGrpSpPr>
              <p:grpSpPr>
                <a:xfrm>
                  <a:off x="1653407" y="1933829"/>
                  <a:ext cx="6303442" cy="4184660"/>
                  <a:chOff x="1902940" y="1336670"/>
                  <a:chExt cx="6303442" cy="4184660"/>
                </a:xfrm>
              </p:grpSpPr>
              <p:pic>
                <p:nvPicPr>
                  <p:cNvPr id="14" name="图片 13">
                    <a:extLst>
                      <a:ext uri="{FF2B5EF4-FFF2-40B4-BE49-F238E27FC236}">
                        <a16:creationId xmlns:a16="http://schemas.microsoft.com/office/drawing/2014/main" id="{938B6E70-BCFB-31B3-B841-903746EA5978}"/>
                      </a:ext>
                    </a:extLst>
                  </p:cNvPr>
                  <p:cNvPicPr>
                    <a:picLocks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38155" t="48191" r="46419" b="28234"/>
                  <a:stretch/>
                </p:blipFill>
                <p:spPr>
                  <a:xfrm>
                    <a:off x="4578546" y="3429000"/>
                    <a:ext cx="3627836" cy="2092330"/>
                  </a:xfrm>
                  <a:prstGeom prst="rect">
                    <a:avLst/>
                  </a:prstGeom>
                </p:spPr>
              </p:pic>
              <p:pic>
                <p:nvPicPr>
                  <p:cNvPr id="16" name="图片 15">
                    <a:extLst>
                      <a:ext uri="{FF2B5EF4-FFF2-40B4-BE49-F238E27FC236}">
                        <a16:creationId xmlns:a16="http://schemas.microsoft.com/office/drawing/2014/main" id="{3755B8D6-FD3E-868F-655E-6B21F2EE3D14}"/>
                      </a:ext>
                    </a:extLst>
                  </p:cNvPr>
                  <p:cNvPicPr>
                    <a:picLocks/>
                  </p:cNvPicPr>
                  <p:nvPr/>
                </p:nvPicPr>
                <p:blipFill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4818" t="63002" r="37565" b="22873"/>
                  <a:stretch/>
                </p:blipFill>
                <p:spPr>
                  <a:xfrm>
                    <a:off x="4578546" y="1336670"/>
                    <a:ext cx="3627836" cy="2092330"/>
                  </a:xfrm>
                  <a:prstGeom prst="rect">
                    <a:avLst/>
                  </a:prstGeom>
                </p:spPr>
              </p:pic>
              <p:sp>
                <p:nvSpPr>
                  <p:cNvPr id="18" name="文本框 17">
                    <a:extLst>
                      <a:ext uri="{FF2B5EF4-FFF2-40B4-BE49-F238E27FC236}">
                        <a16:creationId xmlns:a16="http://schemas.microsoft.com/office/drawing/2014/main" id="{ECC315DA-F8F3-D5C8-954E-86BECF52572D}"/>
                      </a:ext>
                    </a:extLst>
                  </p:cNvPr>
                  <p:cNvSpPr txBox="1"/>
                  <p:nvPr/>
                </p:nvSpPr>
                <p:spPr>
                  <a:xfrm>
                    <a:off x="4578546" y="3452327"/>
                    <a:ext cx="61582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dirty="0"/>
                      <a:t>50</a:t>
                    </a:r>
                    <a:endParaRPr lang="zh-CN" altLang="en-US" dirty="0"/>
                  </a:p>
                </p:txBody>
              </p:sp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10C5A005-A62B-55D3-158B-79BC7DCE586E}"/>
                      </a:ext>
                    </a:extLst>
                  </p:cNvPr>
                  <p:cNvSpPr txBox="1"/>
                  <p:nvPr/>
                </p:nvSpPr>
                <p:spPr>
                  <a:xfrm>
                    <a:off x="4578546" y="3821659"/>
                    <a:ext cx="61582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dirty="0"/>
                      <a:t>40</a:t>
                    </a:r>
                    <a:endParaRPr lang="zh-CN" altLang="en-US" dirty="0"/>
                  </a:p>
                </p:txBody>
              </p:sp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6358E8A5-E3EB-03ED-E49A-7B561ACDD966}"/>
                      </a:ext>
                    </a:extLst>
                  </p:cNvPr>
                  <p:cNvSpPr txBox="1"/>
                  <p:nvPr/>
                </p:nvSpPr>
                <p:spPr>
                  <a:xfrm>
                    <a:off x="4578545" y="4244596"/>
                    <a:ext cx="61582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dirty="0"/>
                      <a:t>35</a:t>
                    </a:r>
                    <a:endParaRPr lang="zh-CN" altLang="en-US" dirty="0"/>
                  </a:p>
                </p:txBody>
              </p:sp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7BAB8435-0111-68C5-3107-17E5AF304F56}"/>
                      </a:ext>
                    </a:extLst>
                  </p:cNvPr>
                  <p:cNvSpPr txBox="1"/>
                  <p:nvPr/>
                </p:nvSpPr>
                <p:spPr>
                  <a:xfrm>
                    <a:off x="4578544" y="4821921"/>
                    <a:ext cx="61582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dirty="0"/>
                      <a:t>25</a:t>
                    </a:r>
                    <a:endParaRPr lang="zh-CN" altLang="en-US" dirty="0"/>
                  </a:p>
                </p:txBody>
              </p:sp>
              <p:cxnSp>
                <p:nvCxnSpPr>
                  <p:cNvPr id="23" name="直接箭头连接符 22">
                    <a:extLst>
                      <a:ext uri="{FF2B5EF4-FFF2-40B4-BE49-F238E27FC236}">
                        <a16:creationId xmlns:a16="http://schemas.microsoft.com/office/drawing/2014/main" id="{2DF78EF3-431C-D413-D217-7934A817286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18857" y="3946849"/>
                    <a:ext cx="1676724" cy="0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5" name="文本框 24">
                    <a:extLst>
                      <a:ext uri="{FF2B5EF4-FFF2-40B4-BE49-F238E27FC236}">
                        <a16:creationId xmlns:a16="http://schemas.microsoft.com/office/drawing/2014/main" id="{CC906A64-2F32-9BC8-B214-E50AC704D63D}"/>
                      </a:ext>
                    </a:extLst>
                  </p:cNvPr>
                  <p:cNvSpPr txBox="1"/>
                  <p:nvPr/>
                </p:nvSpPr>
                <p:spPr>
                  <a:xfrm>
                    <a:off x="2248679" y="3762183"/>
                    <a:ext cx="168670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b="1" dirty="0"/>
                      <a:t>β-actin(42kDa</a:t>
                    </a:r>
                    <a:r>
                      <a:rPr lang="en-US" altLang="zh-CN" dirty="0"/>
                      <a:t>)</a:t>
                    </a:r>
                    <a:endParaRPr lang="zh-CN" altLang="en-US" dirty="0"/>
                  </a:p>
                </p:txBody>
              </p:sp>
              <p:sp>
                <p:nvSpPr>
                  <p:cNvPr id="26" name="文本框 25">
                    <a:extLst>
                      <a:ext uri="{FF2B5EF4-FFF2-40B4-BE49-F238E27FC236}">
                        <a16:creationId xmlns:a16="http://schemas.microsoft.com/office/drawing/2014/main" id="{14AFAAF1-2B23-2B9A-14BD-5EF633BD22C5}"/>
                      </a:ext>
                    </a:extLst>
                  </p:cNvPr>
                  <p:cNvSpPr txBox="1"/>
                  <p:nvPr/>
                </p:nvSpPr>
                <p:spPr>
                  <a:xfrm>
                    <a:off x="4490039" y="1752656"/>
                    <a:ext cx="61582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dirty="0"/>
                      <a:t>100</a:t>
                    </a:r>
                    <a:endParaRPr lang="zh-CN" altLang="en-US" dirty="0"/>
                  </a:p>
                </p:txBody>
              </p:sp>
              <p:cxnSp>
                <p:nvCxnSpPr>
                  <p:cNvPr id="27" name="直接箭头连接符 26">
                    <a:extLst>
                      <a:ext uri="{FF2B5EF4-FFF2-40B4-BE49-F238E27FC236}">
                        <a16:creationId xmlns:a16="http://schemas.microsoft.com/office/drawing/2014/main" id="{5A8AD918-7332-6A43-0287-943651B71A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35381" y="2252551"/>
                    <a:ext cx="1676724" cy="0"/>
                  </a:xfrm>
                  <a:prstGeom prst="straightConnector1">
                    <a:avLst/>
                  </a:prstGeom>
                  <a:ln>
                    <a:solidFill>
                      <a:srgbClr val="FF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8" name="文本框 27">
                    <a:extLst>
                      <a:ext uri="{FF2B5EF4-FFF2-40B4-BE49-F238E27FC236}">
                        <a16:creationId xmlns:a16="http://schemas.microsoft.com/office/drawing/2014/main" id="{7F5D1E6D-BD7D-6A16-6E6C-91337C41816F}"/>
                      </a:ext>
                    </a:extLst>
                  </p:cNvPr>
                  <p:cNvSpPr txBox="1"/>
                  <p:nvPr/>
                </p:nvSpPr>
                <p:spPr>
                  <a:xfrm>
                    <a:off x="1902940" y="2067885"/>
                    <a:ext cx="2048965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b="1" dirty="0"/>
                      <a:t>DNMT3A(90kDa</a:t>
                    </a:r>
                    <a:r>
                      <a:rPr lang="en-US" altLang="zh-CN" dirty="0"/>
                      <a:t>)</a:t>
                    </a:r>
                    <a:endParaRPr lang="zh-CN" altLang="en-US" dirty="0"/>
                  </a:p>
                </p:txBody>
              </p:sp>
            </p:grpSp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6ED1550D-0A90-DC83-DE19-81BF71A1CD27}"/>
                    </a:ext>
                  </a:extLst>
                </p:cNvPr>
                <p:cNvSpPr txBox="1"/>
                <p:nvPr/>
              </p:nvSpPr>
              <p:spPr>
                <a:xfrm>
                  <a:off x="5373578" y="2174033"/>
                  <a:ext cx="295865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dirty="0"/>
                    <a:t>NC      miR145-5p mimic</a:t>
                  </a:r>
                  <a:endParaRPr lang="zh-CN" altLang="en-US" sz="1600" dirty="0"/>
                </a:p>
              </p:txBody>
            </p:sp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4CDDEC21-88C0-2311-3E78-CAA8B0BDE2E5}"/>
                    </a:ext>
                  </a:extLst>
                </p:cNvPr>
                <p:cNvSpPr txBox="1"/>
                <p:nvPr/>
              </p:nvSpPr>
              <p:spPr>
                <a:xfrm>
                  <a:off x="5373578" y="3946529"/>
                  <a:ext cx="295865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600" dirty="0"/>
                    <a:t>NC      miR145-5p mimic</a:t>
                  </a:r>
                  <a:endParaRPr lang="zh-CN" altLang="en-US" sz="1600" dirty="0"/>
                </a:p>
              </p:txBody>
            </p:sp>
          </p:grpSp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FE1C008-FBBE-62C1-5147-8BD0FF6EEB9C}"/>
                  </a:ext>
                </a:extLst>
              </p:cNvPr>
              <p:cNvSpPr txBox="1"/>
              <p:nvPr/>
            </p:nvSpPr>
            <p:spPr>
              <a:xfrm>
                <a:off x="4319288" y="3000342"/>
                <a:ext cx="6158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70</a:t>
                </a:r>
                <a:endParaRPr lang="zh-CN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7445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64</Words>
  <Application>Microsoft Office PowerPoint</Application>
  <PresentationFormat>宽屏</PresentationFormat>
  <Paragraphs>30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等线 Light</vt:lpstr>
      <vt:lpstr>Arial</vt:lpstr>
      <vt:lpstr>Times New Roman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Ming Xiaoping</dc:creator>
  <cp:lastModifiedBy>Ming Xiaoping</cp:lastModifiedBy>
  <cp:revision>5</cp:revision>
  <dcterms:created xsi:type="dcterms:W3CDTF">2022-12-09T14:11:20Z</dcterms:created>
  <dcterms:modified xsi:type="dcterms:W3CDTF">2022-12-10T03:08:31Z</dcterms:modified>
</cp:coreProperties>
</file>