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FF5C0F-4FC9-4761-94D4-3769CEDBE13F}" v="16" dt="2022-05-19T06:37:53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10" y="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内野泰" userId="3d05c7b2-05af-49cd-8dfe-9c784207cfb4" providerId="ADAL" clId="{4FFF5C0F-4FC9-4761-94D4-3769CEDBE13F}"/>
    <pc:docChg chg="modSld">
      <pc:chgData name="内野泰" userId="3d05c7b2-05af-49cd-8dfe-9c784207cfb4" providerId="ADAL" clId="{4FFF5C0F-4FC9-4761-94D4-3769CEDBE13F}" dt="2022-05-19T06:37:53.430" v="15" actId="6549"/>
      <pc:docMkLst>
        <pc:docMk/>
      </pc:docMkLst>
      <pc:sldChg chg="modSp">
        <pc:chgData name="内野泰" userId="3d05c7b2-05af-49cd-8dfe-9c784207cfb4" providerId="ADAL" clId="{4FFF5C0F-4FC9-4761-94D4-3769CEDBE13F}" dt="2022-05-19T06:37:53.430" v="15" actId="6549"/>
        <pc:sldMkLst>
          <pc:docMk/>
          <pc:sldMk cId="59884228" sldId="256"/>
        </pc:sldMkLst>
        <pc:spChg chg="mod">
          <ac:chgData name="内野泰" userId="3d05c7b2-05af-49cd-8dfe-9c784207cfb4" providerId="ADAL" clId="{4FFF5C0F-4FC9-4761-94D4-3769CEDBE13F}" dt="2022-05-19T06:37:53.430" v="15" actId="6549"/>
          <ac:spMkLst>
            <pc:docMk/>
            <pc:sldMk cId="59884228" sldId="256"/>
            <ac:spMk id="25" creationId="{936D491B-E595-431E-AE3C-5BDA9AF0A74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74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7192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8505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735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601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3235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971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32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85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958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946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1A872-40DA-4037-81C2-949AA6EACF93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18681-3D56-4309-BB99-167FED1245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63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36D491B-E595-431E-AE3C-5BDA9AF0A74C}"/>
              </a:ext>
            </a:extLst>
          </p:cNvPr>
          <p:cNvSpPr txBox="1"/>
          <p:nvPr/>
        </p:nvSpPr>
        <p:spPr>
          <a:xfrm>
            <a:off x="211832" y="612707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kumimoji="1" lang="en-US" altLang="ja-JP" b="1">
                <a:solidFill>
                  <a:prstClr val="black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Supplement</a:t>
            </a:r>
            <a:endParaRPr kumimoji="1" lang="ja-JP" altLang="en-US" b="1" dirty="0">
              <a:solidFill>
                <a:prstClr val="black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D0904F7C-D89B-421F-A616-D224026EEF7A}"/>
              </a:ext>
            </a:extLst>
          </p:cNvPr>
          <p:cNvGrpSpPr/>
          <p:nvPr/>
        </p:nvGrpSpPr>
        <p:grpSpPr>
          <a:xfrm>
            <a:off x="141085" y="1462089"/>
            <a:ext cx="9002915" cy="3575616"/>
            <a:chOff x="34332" y="1488492"/>
            <a:chExt cx="9002915" cy="3575616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3A85F95D-562E-4961-9C46-DBD2E00D3A7C}"/>
                </a:ext>
              </a:extLst>
            </p:cNvPr>
            <p:cNvGrpSpPr/>
            <p:nvPr/>
          </p:nvGrpSpPr>
          <p:grpSpPr>
            <a:xfrm>
              <a:off x="34332" y="1488492"/>
              <a:ext cx="9002915" cy="3575616"/>
              <a:chOff x="128182" y="1737874"/>
              <a:chExt cx="9002915" cy="3575616"/>
            </a:xfrm>
          </p:grpSpPr>
          <p:grpSp>
            <p:nvGrpSpPr>
              <p:cNvPr id="5" name="グループ化 4">
                <a:extLst>
                  <a:ext uri="{FF2B5EF4-FFF2-40B4-BE49-F238E27FC236}">
                    <a16:creationId xmlns:a16="http://schemas.microsoft.com/office/drawing/2014/main" id="{E7AAE912-9A9F-45ED-B519-B0FE5724A7B0}"/>
                  </a:ext>
                </a:extLst>
              </p:cNvPr>
              <p:cNvGrpSpPr/>
              <p:nvPr/>
            </p:nvGrpSpPr>
            <p:grpSpPr>
              <a:xfrm>
                <a:off x="1125453" y="2607938"/>
                <a:ext cx="7550698" cy="478397"/>
                <a:chOff x="257450" y="2177049"/>
                <a:chExt cx="6723530" cy="478397"/>
              </a:xfrm>
            </p:grpSpPr>
            <p:sp>
              <p:nvSpPr>
                <p:cNvPr id="23" name="正方形/長方形 22">
                  <a:extLst>
                    <a:ext uri="{FF2B5EF4-FFF2-40B4-BE49-F238E27FC236}">
                      <a16:creationId xmlns:a16="http://schemas.microsoft.com/office/drawing/2014/main" id="{E4C7762A-0C73-46A9-BA07-8BBCDE99408C}"/>
                    </a:ext>
                  </a:extLst>
                </p:cNvPr>
                <p:cNvSpPr/>
                <p:nvPr/>
              </p:nvSpPr>
              <p:spPr>
                <a:xfrm>
                  <a:off x="257450" y="2177049"/>
                  <a:ext cx="6723530" cy="478397"/>
                </a:xfrm>
                <a:prstGeom prst="rect">
                  <a:avLst/>
                </a:prstGeom>
                <a:solidFill>
                  <a:schemeClr val="accent2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66047CB9-7C93-4B8A-9CA3-48D7A1615E81}"/>
                    </a:ext>
                  </a:extLst>
                </p:cNvPr>
                <p:cNvSpPr txBox="1"/>
                <p:nvPr/>
              </p:nvSpPr>
              <p:spPr>
                <a:xfrm>
                  <a:off x="268941" y="2263977"/>
                  <a:ext cx="452085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 defTabSz="914400">
                    <a:defRPr/>
                  </a:pP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Control</a:t>
                  </a:r>
                  <a:r>
                    <a:rPr kumimoji="1" lang="ja-JP" altLang="en-US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diet</a:t>
                  </a:r>
                  <a:r>
                    <a:rPr kumimoji="1" lang="ja-JP" altLang="en-US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+ 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SGLT2i (canagliflozin</a:t>
                  </a:r>
                  <a:r>
                    <a:rPr kumimoji="1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100</a:t>
                  </a:r>
                  <a:r>
                    <a:rPr kumimoji="1" lang="ja-JP" altLang="en-US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mg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/day, n=8)</a:t>
                  </a:r>
                  <a:endParaRPr kumimoji="1" lang="ja-JP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835C84C6-7895-4748-93A6-9EBEB6898201}"/>
                  </a:ext>
                </a:extLst>
              </p:cNvPr>
              <p:cNvGrpSpPr/>
              <p:nvPr/>
            </p:nvGrpSpPr>
            <p:grpSpPr>
              <a:xfrm>
                <a:off x="1110988" y="3463262"/>
                <a:ext cx="7553031" cy="478397"/>
                <a:chOff x="256066" y="2974510"/>
                <a:chExt cx="6723530" cy="478397"/>
              </a:xfrm>
            </p:grpSpPr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DCE3F425-2EF4-4575-A366-820FC5493301}"/>
                    </a:ext>
                  </a:extLst>
                </p:cNvPr>
                <p:cNvSpPr/>
                <p:nvPr/>
              </p:nvSpPr>
              <p:spPr>
                <a:xfrm>
                  <a:off x="256066" y="2974510"/>
                  <a:ext cx="6723530" cy="478397"/>
                </a:xfrm>
                <a:prstGeom prst="rect">
                  <a:avLst/>
                </a:prstGeom>
                <a:solidFill>
                  <a:schemeClr val="accent3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131D4C65-40E4-4374-BB1B-0A6FDCD21391}"/>
                    </a:ext>
                  </a:extLst>
                </p:cNvPr>
                <p:cNvSpPr txBox="1"/>
                <p:nvPr/>
              </p:nvSpPr>
              <p:spPr>
                <a:xfrm>
                  <a:off x="268942" y="3007787"/>
                  <a:ext cx="421408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ja-JP" altLang="ja-JP" sz="1600" kern="0" dirty="0">
                      <a:effectLst/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  <a:r>
                    <a:rPr lang="en-US" altLang="ja-JP" sz="1600" kern="0" dirty="0">
                      <a:effectLst/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RIC</a:t>
                  </a:r>
                  <a:r>
                    <a:rPr lang="ja-JP" altLang="ja-JP" sz="1600" kern="0" dirty="0">
                      <a:effectLst/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rPr>
                    <a:t> diet</a:t>
                  </a:r>
                  <a:r>
                    <a:rPr kumimoji="1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(25 kcal/kg, C:F:P (%)</a:t>
                  </a:r>
                  <a:r>
                    <a:rPr kumimoji="1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＝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54</a:t>
                  </a: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:29:17, 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n=7)</a:t>
                  </a:r>
                  <a:r>
                    <a:rPr kumimoji="1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</a:p>
              </p:txBody>
            </p:sp>
          </p:grpSp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9F4A9978-F2EB-4A22-8778-CC82096541F0}"/>
                  </a:ext>
                </a:extLst>
              </p:cNvPr>
              <p:cNvGrpSpPr/>
              <p:nvPr/>
            </p:nvGrpSpPr>
            <p:grpSpPr>
              <a:xfrm>
                <a:off x="1125453" y="1737874"/>
                <a:ext cx="8005644" cy="478397"/>
                <a:chOff x="257409" y="1392485"/>
                <a:chExt cx="7153836" cy="478397"/>
              </a:xfrm>
            </p:grpSpPr>
            <p:sp>
              <p:nvSpPr>
                <p:cNvPr id="19" name="正方形/長方形 18">
                  <a:extLst>
                    <a:ext uri="{FF2B5EF4-FFF2-40B4-BE49-F238E27FC236}">
                      <a16:creationId xmlns:a16="http://schemas.microsoft.com/office/drawing/2014/main" id="{F637539A-C7B9-49F2-98A9-0B11EFA9E670}"/>
                    </a:ext>
                  </a:extLst>
                </p:cNvPr>
                <p:cNvSpPr/>
                <p:nvPr/>
              </p:nvSpPr>
              <p:spPr>
                <a:xfrm>
                  <a:off x="257409" y="1392485"/>
                  <a:ext cx="6723530" cy="478397"/>
                </a:xfrm>
                <a:prstGeom prst="rect">
                  <a:avLst/>
                </a:prstGeom>
                <a:solidFill>
                  <a:schemeClr val="accent5"/>
                </a:solidFill>
                <a:ln w="25400" cap="flat" cmpd="sng" algn="ctr">
                  <a:solidFill>
                    <a:schemeClr val="accent5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テキスト ボックス 19">
                  <a:extLst>
                    <a:ext uri="{FF2B5EF4-FFF2-40B4-BE49-F238E27FC236}">
                      <a16:creationId xmlns:a16="http://schemas.microsoft.com/office/drawing/2014/main" id="{11FFCEF4-4297-48AE-B6BA-C77A521DFF37}"/>
                    </a:ext>
                  </a:extLst>
                </p:cNvPr>
                <p:cNvSpPr txBox="1"/>
                <p:nvPr/>
              </p:nvSpPr>
              <p:spPr>
                <a:xfrm>
                  <a:off x="257409" y="1471469"/>
                  <a:ext cx="7153836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Control</a:t>
                  </a:r>
                  <a:r>
                    <a:rPr kumimoji="1" lang="ja-JP" altLang="en-US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kern="0" dirty="0">
                      <a:solidFill>
                        <a:prstClr val="black"/>
                      </a:solidFill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diet</a:t>
                  </a:r>
                  <a:r>
                    <a:rPr kumimoji="1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 </a:t>
                  </a:r>
                  <a:r>
                    <a:rPr kumimoji="1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(</a:t>
                  </a:r>
                  <a:r>
                    <a:rPr kumimoji="0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28 kcal/kg, C:F:P (%)</a:t>
                  </a:r>
                  <a:r>
                    <a:rPr kumimoji="0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＝</a:t>
                  </a:r>
                  <a:r>
                    <a:rPr kumimoji="0" lang="en-US" altLang="ja-JP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60:25:15, n=8) </a:t>
                  </a:r>
                  <a:r>
                    <a:rPr kumimoji="0" lang="ja-JP" altLang="en-US" sz="16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　　　　　　　　　　　　　　　　　　　　　</a:t>
                  </a:r>
                  <a:endParaRPr kumimoji="1" lang="ja-JP" alt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B38A86C9-F204-400E-AC06-D81EE4955977}"/>
                  </a:ext>
                </a:extLst>
              </p:cNvPr>
              <p:cNvGrpSpPr/>
              <p:nvPr/>
            </p:nvGrpSpPr>
            <p:grpSpPr>
              <a:xfrm>
                <a:off x="886123" y="4376751"/>
                <a:ext cx="8110825" cy="936739"/>
                <a:chOff x="127546" y="3655816"/>
                <a:chExt cx="7158434" cy="936739"/>
              </a:xfrm>
            </p:grpSpPr>
            <p:sp>
              <p:nvSpPr>
                <p:cNvPr id="13" name="上矢印 11">
                  <a:extLst>
                    <a:ext uri="{FF2B5EF4-FFF2-40B4-BE49-F238E27FC236}">
                      <a16:creationId xmlns:a16="http://schemas.microsoft.com/office/drawing/2014/main" id="{5F23C9E0-37EE-4EA6-AC83-01BE651D446D}"/>
                    </a:ext>
                  </a:extLst>
                </p:cNvPr>
                <p:cNvSpPr/>
                <p:nvPr/>
              </p:nvSpPr>
              <p:spPr>
                <a:xfrm>
                  <a:off x="147917" y="3655817"/>
                  <a:ext cx="389965" cy="443753"/>
                </a:xfrm>
                <a:prstGeom prst="upArrow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上矢印 14">
                  <a:extLst>
                    <a:ext uri="{FF2B5EF4-FFF2-40B4-BE49-F238E27FC236}">
                      <a16:creationId xmlns:a16="http://schemas.microsoft.com/office/drawing/2014/main" id="{22D67E19-3162-43C2-8542-09AD15291B6D}"/>
                    </a:ext>
                  </a:extLst>
                </p:cNvPr>
                <p:cNvSpPr/>
                <p:nvPr/>
              </p:nvSpPr>
              <p:spPr>
                <a:xfrm>
                  <a:off x="770964" y="3655816"/>
                  <a:ext cx="389965" cy="443753"/>
                </a:xfrm>
                <a:prstGeom prst="upArrow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上矢印 15">
                  <a:extLst>
                    <a:ext uri="{FF2B5EF4-FFF2-40B4-BE49-F238E27FC236}">
                      <a16:creationId xmlns:a16="http://schemas.microsoft.com/office/drawing/2014/main" id="{19529FA9-5058-43F9-953A-2E2AF3A068C4}"/>
                    </a:ext>
                  </a:extLst>
                </p:cNvPr>
                <p:cNvSpPr/>
                <p:nvPr/>
              </p:nvSpPr>
              <p:spPr>
                <a:xfrm>
                  <a:off x="6817269" y="3655816"/>
                  <a:ext cx="389965" cy="443753"/>
                </a:xfrm>
                <a:prstGeom prst="upArrow">
                  <a:avLst/>
                </a:prstGeom>
                <a:solidFill>
                  <a:sysClr val="windowText" lastClr="000000"/>
                </a:solidFill>
                <a:ln w="25400" cap="flat" cmpd="sng" algn="ctr">
                  <a:solidFill>
                    <a:sysClr val="windowText" lastClr="000000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ja-JP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テキスト ボックス 15">
                  <a:extLst>
                    <a:ext uri="{FF2B5EF4-FFF2-40B4-BE49-F238E27FC236}">
                      <a16:creationId xmlns:a16="http://schemas.microsoft.com/office/drawing/2014/main" id="{A1930A09-B346-44BF-BE6E-E80996483329}"/>
                    </a:ext>
                  </a:extLst>
                </p:cNvPr>
                <p:cNvSpPr txBox="1"/>
                <p:nvPr/>
              </p:nvSpPr>
              <p:spPr>
                <a:xfrm>
                  <a:off x="127546" y="4223223"/>
                  <a:ext cx="4233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0w</a:t>
                  </a:r>
                  <a:endParaRPr kumimoji="1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テキスト ボックス 16">
                  <a:extLst>
                    <a:ext uri="{FF2B5EF4-FFF2-40B4-BE49-F238E27FC236}">
                      <a16:creationId xmlns:a16="http://schemas.microsoft.com/office/drawing/2014/main" id="{AD04923E-1395-4F0C-BDFF-D9C624149576}"/>
                    </a:ext>
                  </a:extLst>
                </p:cNvPr>
                <p:cNvSpPr txBox="1"/>
                <p:nvPr/>
              </p:nvSpPr>
              <p:spPr>
                <a:xfrm>
                  <a:off x="753571" y="4223223"/>
                  <a:ext cx="4233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1w</a:t>
                  </a:r>
                  <a:endParaRPr kumimoji="1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テキスト ボックス 17">
                  <a:extLst>
                    <a:ext uri="{FF2B5EF4-FFF2-40B4-BE49-F238E27FC236}">
                      <a16:creationId xmlns:a16="http://schemas.microsoft.com/office/drawing/2014/main" id="{EB77AAF6-A3C8-4C2C-97F6-D6DC10802DC7}"/>
                    </a:ext>
                  </a:extLst>
                </p:cNvPr>
                <p:cNvSpPr txBox="1"/>
                <p:nvPr/>
              </p:nvSpPr>
              <p:spPr>
                <a:xfrm>
                  <a:off x="6749497" y="4223223"/>
                  <a:ext cx="5364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1" lang="en-US" altLang="ja-JP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Meiryo UI" panose="020B0604030504040204" pitchFamily="50" charset="-128"/>
                      <a:cs typeface="Arial" panose="020B0604020202020204" pitchFamily="34" charset="0"/>
                    </a:rPr>
                    <a:t>12w</a:t>
                  </a:r>
                  <a:endParaRPr kumimoji="1" lang="ja-JP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B1A37D49-02E4-47C2-976C-CE4C64DFA107}"/>
                  </a:ext>
                </a:extLst>
              </p:cNvPr>
              <p:cNvSpPr txBox="1"/>
              <p:nvPr/>
            </p:nvSpPr>
            <p:spPr>
              <a:xfrm>
                <a:off x="176272" y="1788798"/>
                <a:ext cx="6976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CON</a:t>
                </a:r>
                <a:endParaRPr kumimoji="1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55B7980C-A576-45AC-9BDA-23FB99D65A8D}"/>
                  </a:ext>
                </a:extLst>
              </p:cNvPr>
              <p:cNvSpPr txBox="1"/>
              <p:nvPr/>
            </p:nvSpPr>
            <p:spPr>
              <a:xfrm>
                <a:off x="128182" y="2689105"/>
                <a:ext cx="9669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SGLT2i</a:t>
                </a:r>
                <a:endParaRPr kumimoji="1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448D3B2F-B9D2-421B-9132-FA0A1399D1CD}"/>
                  </a:ext>
                </a:extLst>
              </p:cNvPr>
              <p:cNvSpPr txBox="1"/>
              <p:nvPr/>
            </p:nvSpPr>
            <p:spPr>
              <a:xfrm>
                <a:off x="128182" y="3517795"/>
                <a:ext cx="74571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CRIC</a:t>
                </a:r>
                <a:endParaRPr kumimoji="1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E78289C6-F88F-464F-8B97-035F348C89F1}"/>
                </a:ext>
              </a:extLst>
            </p:cNvPr>
            <p:cNvSpPr txBox="1"/>
            <p:nvPr/>
          </p:nvSpPr>
          <p:spPr>
            <a:xfrm>
              <a:off x="3991744" y="4694776"/>
              <a:ext cx="19415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Arial" panose="020B0604020202020204" pitchFamily="34" charset="0"/>
                  <a:cs typeface="Arial" panose="020B0604020202020204" pitchFamily="34" charset="0"/>
                </a:rPr>
                <a:t>Evaluation points</a:t>
              </a:r>
              <a:endParaRPr kumimoji="1" lang="ja-JP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88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87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Meiryo UI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内野泰</cp:lastModifiedBy>
  <cp:revision>5</cp:revision>
  <dcterms:created xsi:type="dcterms:W3CDTF">2021-11-10T23:49:25Z</dcterms:created>
  <dcterms:modified xsi:type="dcterms:W3CDTF">2022-05-19T06:37:54Z</dcterms:modified>
</cp:coreProperties>
</file>