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7" r:id="rId2"/>
    <p:sldId id="269" r:id="rId3"/>
    <p:sldId id="277" r:id="rId4"/>
    <p:sldId id="276" r:id="rId5"/>
    <p:sldId id="282" r:id="rId6"/>
  </p:sldIdLst>
  <p:sldSz cx="7772400" cy="10058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tsukawa, Toshihiro (NIH/NCI) [F]" initials="MT([" lastIdx="1" clrIdx="0">
    <p:extLst>
      <p:ext uri="{19B8F6BF-5375-455C-9EA6-DF929625EA0E}">
        <p15:presenceInfo xmlns:p15="http://schemas.microsoft.com/office/powerpoint/2012/main" userId="S::matsukawat2@nih.gov::55e02b82-40ad-4227-9521-e67101d9f7d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822" autoAdjust="0"/>
    <p:restoredTop sz="94660"/>
  </p:normalViewPr>
  <p:slideViewPr>
    <p:cSldViewPr snapToGrid="0">
      <p:cViewPr varScale="1">
        <p:scale>
          <a:sx n="59" d="100"/>
          <a:sy n="59" d="100"/>
        </p:scale>
        <p:origin x="2919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04D0B-9225-450E-98BE-92F42F8466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1550" y="1646133"/>
            <a:ext cx="5829300" cy="3501813"/>
          </a:xfrm>
        </p:spPr>
        <p:txBody>
          <a:bodyPr anchor="b"/>
          <a:lstStyle>
            <a:lvl1pPr algn="ctr">
              <a:defRPr sz="382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9C9617-2C5A-40C2-921B-9EE90B3A6D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1530"/>
            </a:lvl1pPr>
            <a:lvl2pPr marL="291465" indent="0" algn="ctr">
              <a:buNone/>
              <a:defRPr sz="1275"/>
            </a:lvl2pPr>
            <a:lvl3pPr marL="582930" indent="0" algn="ctr">
              <a:buNone/>
              <a:defRPr sz="1148"/>
            </a:lvl3pPr>
            <a:lvl4pPr marL="874395" indent="0" algn="ctr">
              <a:buNone/>
              <a:defRPr sz="1020"/>
            </a:lvl4pPr>
            <a:lvl5pPr marL="1165860" indent="0" algn="ctr">
              <a:buNone/>
              <a:defRPr sz="1020"/>
            </a:lvl5pPr>
            <a:lvl6pPr marL="1457325" indent="0" algn="ctr">
              <a:buNone/>
              <a:defRPr sz="1020"/>
            </a:lvl6pPr>
            <a:lvl7pPr marL="1748790" indent="0" algn="ctr">
              <a:buNone/>
              <a:defRPr sz="1020"/>
            </a:lvl7pPr>
            <a:lvl8pPr marL="2040255" indent="0" algn="ctr">
              <a:buNone/>
              <a:defRPr sz="1020"/>
            </a:lvl8pPr>
            <a:lvl9pPr marL="2331720" indent="0" algn="ctr">
              <a:buNone/>
              <a:defRPr sz="102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61E474-A75B-4E02-A374-1BFBC17D7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B11C3-C99D-4CF8-937E-6C4A9CB8B931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6AE7DF-886B-4AA4-BF62-055A09D30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CCF988-CF78-4E0D-AB92-8D86A6290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4FD0-5683-42E8-AA15-95662B1CA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545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FC528-6EF1-4893-BF09-179300B1A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0353C6-A171-4389-90F2-9DF14F91D4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CFBE09-62B4-43E8-86E4-0184E2833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B11C3-C99D-4CF8-937E-6C4A9CB8B931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51D510-8F5E-4BFE-B979-0955D05B7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C6D2CA-6DC6-4355-86F5-686B4401A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4FD0-5683-42E8-AA15-95662B1CA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243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1805B-E5BF-4CE8-9AEC-62FDD6B42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04" y="2507617"/>
            <a:ext cx="6703695" cy="4184014"/>
          </a:xfrm>
        </p:spPr>
        <p:txBody>
          <a:bodyPr anchor="b"/>
          <a:lstStyle>
            <a:lvl1pPr>
              <a:defRPr sz="382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39340F-00A3-42C3-8D7C-2F81A6874B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304" y="6731213"/>
            <a:ext cx="6703695" cy="2200274"/>
          </a:xfrm>
        </p:spPr>
        <p:txBody>
          <a:bodyPr/>
          <a:lstStyle>
            <a:lvl1pPr marL="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1pPr>
            <a:lvl2pPr marL="291465" indent="0">
              <a:buNone/>
              <a:defRPr sz="1275">
                <a:solidFill>
                  <a:schemeClr val="tx1">
                    <a:tint val="75000"/>
                  </a:schemeClr>
                </a:solidFill>
              </a:defRPr>
            </a:lvl2pPr>
            <a:lvl3pPr marL="582930" indent="0">
              <a:buNone/>
              <a:defRPr sz="1148">
                <a:solidFill>
                  <a:schemeClr val="tx1">
                    <a:tint val="75000"/>
                  </a:schemeClr>
                </a:solidFill>
              </a:defRPr>
            </a:lvl3pPr>
            <a:lvl4pPr marL="874395" indent="0">
              <a:buNone/>
              <a:defRPr sz="1020">
                <a:solidFill>
                  <a:schemeClr val="tx1">
                    <a:tint val="75000"/>
                  </a:schemeClr>
                </a:solidFill>
              </a:defRPr>
            </a:lvl4pPr>
            <a:lvl5pPr marL="1165860" indent="0">
              <a:buNone/>
              <a:defRPr sz="1020">
                <a:solidFill>
                  <a:schemeClr val="tx1">
                    <a:tint val="75000"/>
                  </a:schemeClr>
                </a:solidFill>
              </a:defRPr>
            </a:lvl5pPr>
            <a:lvl6pPr marL="1457325" indent="0">
              <a:buNone/>
              <a:defRPr sz="1020">
                <a:solidFill>
                  <a:schemeClr val="tx1">
                    <a:tint val="75000"/>
                  </a:schemeClr>
                </a:solidFill>
              </a:defRPr>
            </a:lvl6pPr>
            <a:lvl7pPr marL="1748790" indent="0">
              <a:buNone/>
              <a:defRPr sz="1020">
                <a:solidFill>
                  <a:schemeClr val="tx1">
                    <a:tint val="75000"/>
                  </a:schemeClr>
                </a:solidFill>
              </a:defRPr>
            </a:lvl7pPr>
            <a:lvl8pPr marL="2040255" indent="0">
              <a:buNone/>
              <a:defRPr sz="1020">
                <a:solidFill>
                  <a:schemeClr val="tx1">
                    <a:tint val="75000"/>
                  </a:schemeClr>
                </a:solidFill>
              </a:defRPr>
            </a:lvl8pPr>
            <a:lvl9pPr marL="2331720" indent="0">
              <a:buNone/>
              <a:defRPr sz="10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28B853-5493-4B11-8B53-23B46E814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B11C3-C99D-4CF8-937E-6C4A9CB8B931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853968-4F5F-4F5A-9AEB-5AF57EF26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63623B-0CBE-430A-BB72-DAF8CE30D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4FD0-5683-42E8-AA15-95662B1CA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784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9A1D0-9C66-4B8E-AB62-C5FEDC551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A68D5D-835F-46BC-9A5C-1CF5B1EA4A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954816-794D-4289-A240-92561F0635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CA6209-20E6-4180-9A67-B393CCEC6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B11C3-C99D-4CF8-937E-6C4A9CB8B931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1A6F08-E8CC-4537-83AC-28E069846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4E545D-71CE-4536-8887-924DE8222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4FD0-5683-42E8-AA15-95662B1CA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871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FCDB8-ADAD-4FD9-9B28-0147EB22B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365" y="535517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F53587-DEFA-47B0-A914-E2C190811B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5365" y="2465706"/>
            <a:ext cx="3288089" cy="1208404"/>
          </a:xfrm>
        </p:spPr>
        <p:txBody>
          <a:bodyPr anchor="b"/>
          <a:lstStyle>
            <a:lvl1pPr marL="0" indent="0">
              <a:buNone/>
              <a:defRPr sz="1530" b="1"/>
            </a:lvl1pPr>
            <a:lvl2pPr marL="291465" indent="0">
              <a:buNone/>
              <a:defRPr sz="1275" b="1"/>
            </a:lvl2pPr>
            <a:lvl3pPr marL="582930" indent="0">
              <a:buNone/>
              <a:defRPr sz="1148" b="1"/>
            </a:lvl3pPr>
            <a:lvl4pPr marL="874395" indent="0">
              <a:buNone/>
              <a:defRPr sz="1020" b="1"/>
            </a:lvl4pPr>
            <a:lvl5pPr marL="1165860" indent="0">
              <a:buNone/>
              <a:defRPr sz="1020" b="1"/>
            </a:lvl5pPr>
            <a:lvl6pPr marL="1457325" indent="0">
              <a:buNone/>
              <a:defRPr sz="1020" b="1"/>
            </a:lvl6pPr>
            <a:lvl7pPr marL="1748790" indent="0">
              <a:buNone/>
              <a:defRPr sz="1020" b="1"/>
            </a:lvl7pPr>
            <a:lvl8pPr marL="2040255" indent="0">
              <a:buNone/>
              <a:defRPr sz="1020" b="1"/>
            </a:lvl8pPr>
            <a:lvl9pPr marL="2331720" indent="0">
              <a:buNone/>
              <a:defRPr sz="10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D645CA-7247-42AC-909D-F3004285CD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5365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520859-B98B-4ABF-9585-003F97E8FA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1530" b="1"/>
            </a:lvl1pPr>
            <a:lvl2pPr marL="291465" indent="0">
              <a:buNone/>
              <a:defRPr sz="1275" b="1"/>
            </a:lvl2pPr>
            <a:lvl3pPr marL="582930" indent="0">
              <a:buNone/>
              <a:defRPr sz="1148" b="1"/>
            </a:lvl3pPr>
            <a:lvl4pPr marL="874395" indent="0">
              <a:buNone/>
              <a:defRPr sz="1020" b="1"/>
            </a:lvl4pPr>
            <a:lvl5pPr marL="1165860" indent="0">
              <a:buNone/>
              <a:defRPr sz="1020" b="1"/>
            </a:lvl5pPr>
            <a:lvl6pPr marL="1457325" indent="0">
              <a:buNone/>
              <a:defRPr sz="1020" b="1"/>
            </a:lvl6pPr>
            <a:lvl7pPr marL="1748790" indent="0">
              <a:buNone/>
              <a:defRPr sz="1020" b="1"/>
            </a:lvl7pPr>
            <a:lvl8pPr marL="2040255" indent="0">
              <a:buNone/>
              <a:defRPr sz="1020" b="1"/>
            </a:lvl8pPr>
            <a:lvl9pPr marL="2331720" indent="0">
              <a:buNone/>
              <a:defRPr sz="10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7705A0-B6EF-435C-B7DA-600AF5CC8D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E2A815-38E0-4D76-BF0E-649D39266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B11C3-C99D-4CF8-937E-6C4A9CB8B931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536D5E-8E33-46FF-AD59-BAD37DD30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E3D27F-3F88-4E98-9222-D08071ADF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4FD0-5683-42E8-AA15-95662B1CA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587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2C076-6299-4D6B-933B-6ED75C02E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194DEE-00A0-4C90-BF29-9F18B8C59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B11C3-C99D-4CF8-937E-6C4A9CB8B931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9BBD32-3620-45EB-A29A-5870A424E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41BEB7-D808-4046-8FE0-26C87F47E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4FD0-5683-42E8-AA15-95662B1CA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841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4E4F79-44C6-4483-9910-AB24DA561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B11C3-C99D-4CF8-937E-6C4A9CB8B931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494EC1-3D43-4356-B07C-1F07BC3B4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956D5C-C171-4052-9AE9-A5EC0B104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4FD0-5683-42E8-AA15-95662B1CA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752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D7AE8-7E7E-4DFE-888D-D39C84602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04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69DFC5-7B8C-445E-A4B8-20770F6116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4282" y="1448224"/>
            <a:ext cx="3934778" cy="7147983"/>
          </a:xfrm>
        </p:spPr>
        <p:txBody>
          <a:bodyPr/>
          <a:lstStyle>
            <a:lvl1pPr>
              <a:defRPr sz="2040"/>
            </a:lvl1pPr>
            <a:lvl2pPr>
              <a:defRPr sz="1785"/>
            </a:lvl2pPr>
            <a:lvl3pPr>
              <a:defRPr sz="1530"/>
            </a:lvl3pPr>
            <a:lvl4pPr>
              <a:defRPr sz="1275"/>
            </a:lvl4pPr>
            <a:lvl5pPr>
              <a:defRPr sz="1275"/>
            </a:lvl5pPr>
            <a:lvl6pPr>
              <a:defRPr sz="1275"/>
            </a:lvl6pPr>
            <a:lvl7pPr>
              <a:defRPr sz="1275"/>
            </a:lvl7pPr>
            <a:lvl8pPr>
              <a:defRPr sz="1275"/>
            </a:lvl8pPr>
            <a:lvl9pPr>
              <a:defRPr sz="12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FC5EFE-BD10-4569-8EF9-468521411F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020"/>
            </a:lvl1pPr>
            <a:lvl2pPr marL="291465" indent="0">
              <a:buNone/>
              <a:defRPr sz="893"/>
            </a:lvl2pPr>
            <a:lvl3pPr marL="582930" indent="0">
              <a:buNone/>
              <a:defRPr sz="765"/>
            </a:lvl3pPr>
            <a:lvl4pPr marL="874395" indent="0">
              <a:buNone/>
              <a:defRPr sz="638"/>
            </a:lvl4pPr>
            <a:lvl5pPr marL="1165860" indent="0">
              <a:buNone/>
              <a:defRPr sz="638"/>
            </a:lvl5pPr>
            <a:lvl6pPr marL="1457325" indent="0">
              <a:buNone/>
              <a:defRPr sz="638"/>
            </a:lvl6pPr>
            <a:lvl7pPr marL="1748790" indent="0">
              <a:buNone/>
              <a:defRPr sz="638"/>
            </a:lvl7pPr>
            <a:lvl8pPr marL="2040255" indent="0">
              <a:buNone/>
              <a:defRPr sz="638"/>
            </a:lvl8pPr>
            <a:lvl9pPr marL="2331720" indent="0">
              <a:buNone/>
              <a:defRPr sz="63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8911EB-E51B-455B-9F9A-4C0BFE990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B11C3-C99D-4CF8-937E-6C4A9CB8B931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B09EA6-86B2-4821-AC9E-E00B9BE1D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C66081-1182-4CF2-B078-77D5ACC00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4FD0-5683-42E8-AA15-95662B1CA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973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3E346-FCDA-4FC9-B6E1-B04BF8EAE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04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EDD8C70-7AED-4D84-BB71-F00CEE03FF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304282" y="1448224"/>
            <a:ext cx="3934778" cy="7147983"/>
          </a:xfrm>
        </p:spPr>
        <p:txBody>
          <a:bodyPr/>
          <a:lstStyle>
            <a:lvl1pPr marL="0" indent="0">
              <a:buNone/>
              <a:defRPr sz="2040"/>
            </a:lvl1pPr>
            <a:lvl2pPr marL="291465" indent="0">
              <a:buNone/>
              <a:defRPr sz="1785"/>
            </a:lvl2pPr>
            <a:lvl3pPr marL="582930" indent="0">
              <a:buNone/>
              <a:defRPr sz="1530"/>
            </a:lvl3pPr>
            <a:lvl4pPr marL="874395" indent="0">
              <a:buNone/>
              <a:defRPr sz="1275"/>
            </a:lvl4pPr>
            <a:lvl5pPr marL="1165860" indent="0">
              <a:buNone/>
              <a:defRPr sz="1275"/>
            </a:lvl5pPr>
            <a:lvl6pPr marL="1457325" indent="0">
              <a:buNone/>
              <a:defRPr sz="1275"/>
            </a:lvl6pPr>
            <a:lvl7pPr marL="1748790" indent="0">
              <a:buNone/>
              <a:defRPr sz="1275"/>
            </a:lvl7pPr>
            <a:lvl8pPr marL="2040255" indent="0">
              <a:buNone/>
              <a:defRPr sz="1275"/>
            </a:lvl8pPr>
            <a:lvl9pPr marL="2331720" indent="0">
              <a:buNone/>
              <a:defRPr sz="1275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DDECC2-00F6-4CA2-A83C-FC801E99F0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020"/>
            </a:lvl1pPr>
            <a:lvl2pPr marL="291465" indent="0">
              <a:buNone/>
              <a:defRPr sz="893"/>
            </a:lvl2pPr>
            <a:lvl3pPr marL="582930" indent="0">
              <a:buNone/>
              <a:defRPr sz="765"/>
            </a:lvl3pPr>
            <a:lvl4pPr marL="874395" indent="0">
              <a:buNone/>
              <a:defRPr sz="638"/>
            </a:lvl4pPr>
            <a:lvl5pPr marL="1165860" indent="0">
              <a:buNone/>
              <a:defRPr sz="638"/>
            </a:lvl5pPr>
            <a:lvl6pPr marL="1457325" indent="0">
              <a:buNone/>
              <a:defRPr sz="638"/>
            </a:lvl6pPr>
            <a:lvl7pPr marL="1748790" indent="0">
              <a:buNone/>
              <a:defRPr sz="638"/>
            </a:lvl7pPr>
            <a:lvl8pPr marL="2040255" indent="0">
              <a:buNone/>
              <a:defRPr sz="638"/>
            </a:lvl8pPr>
            <a:lvl9pPr marL="2331720" indent="0">
              <a:buNone/>
              <a:defRPr sz="63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1740AC-43CF-437E-AC64-23AC1F8AC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B11C3-C99D-4CF8-937E-6C4A9CB8B931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071F28-7000-432A-B88C-F781ADDFF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C9E784-F77A-4556-BC12-E34BA4BBD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4FD0-5683-42E8-AA15-95662B1CA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614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41AA9-0B41-4A7A-80CF-2E1BEED35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7BBADF-E844-4C42-B0FE-2AFC2377A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AECC45-B2A2-479F-8EB9-5B78028AC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B11C3-C99D-4CF8-937E-6C4A9CB8B931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302B69-57CB-495C-964F-9D2346EC3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73ED37-22ED-4D76-9BE6-3EFD14568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4FD0-5683-42E8-AA15-95662B1CA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90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BCA15D-0D65-471A-A700-96F0DE28D4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BCE16B-241B-4029-8F7F-44792E7ECE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FCC061-FCDA-499E-997D-726C6192A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B11C3-C99D-4CF8-937E-6C4A9CB8B931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FA55C2-7F87-4968-B348-350ED1B2F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D6D3CC-00D6-4266-A04D-3AB6ACF81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4FD0-5683-42E8-AA15-95662B1CA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942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2CE0A1-31D1-4E54-ABFA-64D191341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353" y="535517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F7C440-1EC9-482F-A469-78C3A940F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E29ED1-1083-45F7-82BD-9719CD77F2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34353" y="9322647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4B11C3-C99D-4CF8-937E-6C4A9CB8B931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9169F-F2A5-4713-B352-AA54751515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74608" y="9322647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E56190-7E71-47C5-A510-28BC9C638C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489258" y="9322647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64FD0-5683-42E8-AA15-95662B1CA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935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582930" rtl="0" eaLnBrk="1" latinLnBrk="0" hangingPunct="1">
        <a:lnSpc>
          <a:spcPct val="90000"/>
        </a:lnSpc>
        <a:spcBef>
          <a:spcPct val="0"/>
        </a:spcBef>
        <a:buNone/>
        <a:defRPr sz="280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5733" indent="-145733" algn="l" defTabSz="582930" rtl="0" eaLnBrk="1" latinLnBrk="0" hangingPunct="1">
        <a:lnSpc>
          <a:spcPct val="90000"/>
        </a:lnSpc>
        <a:spcBef>
          <a:spcPts val="638"/>
        </a:spcBef>
        <a:buFont typeface="Arial" panose="020B0604020202020204" pitchFamily="34" charset="0"/>
        <a:buChar char="•"/>
        <a:defRPr sz="1785" kern="1200">
          <a:solidFill>
            <a:schemeClr val="tx1"/>
          </a:solidFill>
          <a:latin typeface="+mn-lt"/>
          <a:ea typeface="+mn-ea"/>
          <a:cs typeface="+mn-cs"/>
        </a:defRPr>
      </a:lvl1pPr>
      <a:lvl2pPr marL="437198" indent="-145733" algn="l" defTabSz="58293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28663" indent="-145733" algn="l" defTabSz="58293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3pPr>
      <a:lvl4pPr marL="1020128" indent="-145733" algn="l" defTabSz="58293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48" kern="1200">
          <a:solidFill>
            <a:schemeClr val="tx1"/>
          </a:solidFill>
          <a:latin typeface="+mn-lt"/>
          <a:ea typeface="+mn-ea"/>
          <a:cs typeface="+mn-cs"/>
        </a:defRPr>
      </a:lvl4pPr>
      <a:lvl5pPr marL="1311593" indent="-145733" algn="l" defTabSz="58293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48" kern="1200">
          <a:solidFill>
            <a:schemeClr val="tx1"/>
          </a:solidFill>
          <a:latin typeface="+mn-lt"/>
          <a:ea typeface="+mn-ea"/>
          <a:cs typeface="+mn-cs"/>
        </a:defRPr>
      </a:lvl5pPr>
      <a:lvl6pPr marL="1603058" indent="-145733" algn="l" defTabSz="58293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48" kern="1200">
          <a:solidFill>
            <a:schemeClr val="tx1"/>
          </a:solidFill>
          <a:latin typeface="+mn-lt"/>
          <a:ea typeface="+mn-ea"/>
          <a:cs typeface="+mn-cs"/>
        </a:defRPr>
      </a:lvl6pPr>
      <a:lvl7pPr marL="1894523" indent="-145733" algn="l" defTabSz="58293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48" kern="1200">
          <a:solidFill>
            <a:schemeClr val="tx1"/>
          </a:solidFill>
          <a:latin typeface="+mn-lt"/>
          <a:ea typeface="+mn-ea"/>
          <a:cs typeface="+mn-cs"/>
        </a:defRPr>
      </a:lvl7pPr>
      <a:lvl8pPr marL="2185988" indent="-145733" algn="l" defTabSz="58293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48" kern="1200">
          <a:solidFill>
            <a:schemeClr val="tx1"/>
          </a:solidFill>
          <a:latin typeface="+mn-lt"/>
          <a:ea typeface="+mn-ea"/>
          <a:cs typeface="+mn-cs"/>
        </a:defRPr>
      </a:lvl8pPr>
      <a:lvl9pPr marL="2477453" indent="-145733" algn="l" defTabSz="58293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4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1pPr>
      <a:lvl2pPr marL="291465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2pPr>
      <a:lvl3pPr marL="58293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3pPr>
      <a:lvl4pPr marL="874395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4pPr>
      <a:lvl5pPr marL="116586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5pPr>
      <a:lvl6pPr marL="1457325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6pPr>
      <a:lvl7pPr marL="174879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7pPr>
      <a:lvl8pPr marL="2040255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png"/><Relationship Id="rId11" Type="http://schemas.openxmlformats.org/officeDocument/2006/relationships/oleObject" Target="../embeddings/oleObject2.bin"/><Relationship Id="rId5" Type="http://schemas.openxmlformats.org/officeDocument/2006/relationships/image" Target="../media/image5.pn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2DC8C8EA-AA07-49A6-9A40-57B099273887}"/>
              </a:ext>
            </a:extLst>
          </p:cNvPr>
          <p:cNvSpPr txBox="1"/>
          <p:nvPr/>
        </p:nvSpPr>
        <p:spPr>
          <a:xfrm>
            <a:off x="2933172" y="0"/>
            <a:ext cx="26548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Supplemental  Fig S1</a:t>
            </a: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583F39DA-855E-4555-8A12-34F092CCE47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4861847"/>
              </p:ext>
            </p:extLst>
          </p:nvPr>
        </p:nvGraphicFramePr>
        <p:xfrm>
          <a:off x="341195" y="548611"/>
          <a:ext cx="3545005" cy="24796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Prism 8" r:id="rId3" imgW="3832924" imgH="2680266" progId="Prism8.Document">
                  <p:embed/>
                </p:oleObj>
              </mc:Choice>
              <mc:Fallback>
                <p:oleObj name="Prism 8" r:id="rId3" imgW="3832924" imgH="2680266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1195" y="548611"/>
                        <a:ext cx="3545005" cy="24796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BB4FE811-47C8-4816-A003-3FD948C40669}"/>
              </a:ext>
            </a:extLst>
          </p:cNvPr>
          <p:cNvSpPr txBox="1"/>
          <p:nvPr/>
        </p:nvSpPr>
        <p:spPr>
          <a:xfrm>
            <a:off x="517891" y="3212538"/>
            <a:ext cx="6902505" cy="1036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Supplemental Figure. 1. No difference in survival of F1 generation 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NUP98::NSD1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and WT mice</a:t>
            </a:r>
            <a:endParaRPr lang="en-US" sz="1200" dirty="0">
              <a:effectLst/>
              <a:latin typeface="Calibri" panose="020F0502020204030204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Survival of F1 generation from the A10 founder shows no survival difference between 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NUP98::NSD1</a:t>
            </a:r>
            <a:r>
              <a:rPr lang="en-US" sz="12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transgenic mice and WT littermates.</a:t>
            </a:r>
            <a:endParaRPr lang="en-US" sz="1200" dirty="0">
              <a:effectLst/>
              <a:latin typeface="Calibri" panose="020F0502020204030204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64910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64E1D35-4ADB-4038-A076-E1EACE2AB9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402" y="940022"/>
            <a:ext cx="1336104" cy="133610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6DC5292-5CDF-43C7-B4FF-7C9F1E1ED5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5134" y="947244"/>
            <a:ext cx="1336104" cy="133610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0560FE0-91D5-4998-B767-7C63DC59A3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2719" y="951493"/>
            <a:ext cx="1336104" cy="133610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579E219-8D47-4840-8157-A17F30FB363F}"/>
              </a:ext>
            </a:extLst>
          </p:cNvPr>
          <p:cNvSpPr txBox="1"/>
          <p:nvPr/>
        </p:nvSpPr>
        <p:spPr>
          <a:xfrm>
            <a:off x="899894" y="2291040"/>
            <a:ext cx="1850992" cy="24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9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US" sz="990" baseline="300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990" dirty="0">
                <a:latin typeface="Arial" panose="020B0604020202020204" pitchFamily="34" charset="0"/>
                <a:cs typeface="Arial" panose="020B0604020202020204" pitchFamily="34" charset="0"/>
              </a:rPr>
              <a:t>    10</a:t>
            </a:r>
            <a:r>
              <a:rPr lang="en-US" sz="99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990" dirty="0">
                <a:latin typeface="Arial" panose="020B0604020202020204" pitchFamily="34" charset="0"/>
                <a:cs typeface="Arial" panose="020B0604020202020204" pitchFamily="34" charset="0"/>
              </a:rPr>
              <a:t>    10</a:t>
            </a:r>
            <a:r>
              <a:rPr lang="en-US" sz="99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990" dirty="0">
                <a:latin typeface="Arial" panose="020B0604020202020204" pitchFamily="34" charset="0"/>
                <a:cs typeface="Arial" panose="020B0604020202020204" pitchFamily="34" charset="0"/>
              </a:rPr>
              <a:t>    10</a:t>
            </a:r>
            <a:r>
              <a:rPr lang="en-US" sz="990" baseline="30000" dirty="0"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en-US" sz="990" dirty="0">
                <a:latin typeface="Arial" panose="020B0604020202020204" pitchFamily="34" charset="0"/>
                <a:cs typeface="Arial" panose="020B0604020202020204" pitchFamily="34" charset="0"/>
              </a:rPr>
              <a:t>   10</a:t>
            </a:r>
            <a:r>
              <a:rPr lang="en-US" sz="990" baseline="30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2D31763-2A3B-4C6A-AF24-532A99C06D1D}"/>
              </a:ext>
            </a:extLst>
          </p:cNvPr>
          <p:cNvSpPr txBox="1"/>
          <p:nvPr/>
        </p:nvSpPr>
        <p:spPr>
          <a:xfrm>
            <a:off x="1126036" y="660543"/>
            <a:ext cx="13290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Bone marrow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C21D499-F8F6-4124-AB91-F4651BC6B703}"/>
              </a:ext>
            </a:extLst>
          </p:cNvPr>
          <p:cNvSpPr txBox="1"/>
          <p:nvPr/>
        </p:nvSpPr>
        <p:spPr>
          <a:xfrm>
            <a:off x="735558" y="891637"/>
            <a:ext cx="431721" cy="1463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9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US" sz="990" baseline="30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  <a:p>
            <a:endParaRPr lang="en-US" sz="99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99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US" sz="99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sz="99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99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99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US" sz="99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99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99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99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US" sz="99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99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99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99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US" sz="990" baseline="300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9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99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A5ED9E3-1E3B-4112-AFA9-F05E768F4CB2}"/>
              </a:ext>
            </a:extLst>
          </p:cNvPr>
          <p:cNvSpPr txBox="1"/>
          <p:nvPr/>
        </p:nvSpPr>
        <p:spPr>
          <a:xfrm>
            <a:off x="2817056" y="660543"/>
            <a:ext cx="7946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Spleen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3DC0D45-7717-461A-B4B5-FB4F12B00C03}"/>
              </a:ext>
            </a:extLst>
          </p:cNvPr>
          <p:cNvSpPr txBox="1"/>
          <p:nvPr/>
        </p:nvSpPr>
        <p:spPr>
          <a:xfrm>
            <a:off x="4364420" y="672774"/>
            <a:ext cx="9646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Thymus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9DC814C-E150-42F4-BBD6-63B9B2F58F54}"/>
              </a:ext>
            </a:extLst>
          </p:cNvPr>
          <p:cNvSpPr txBox="1"/>
          <p:nvPr/>
        </p:nvSpPr>
        <p:spPr>
          <a:xfrm>
            <a:off x="2750886" y="0"/>
            <a:ext cx="26484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Supplemental Fig S2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4FACD38-9C09-47AC-BECF-B314C19CC59C}"/>
              </a:ext>
            </a:extLst>
          </p:cNvPr>
          <p:cNvSpPr txBox="1"/>
          <p:nvPr/>
        </p:nvSpPr>
        <p:spPr>
          <a:xfrm>
            <a:off x="585714" y="589188"/>
            <a:ext cx="3649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D99E051-2EC0-4377-847B-E91D5EABACBD}"/>
              </a:ext>
            </a:extLst>
          </p:cNvPr>
          <p:cNvSpPr txBox="1"/>
          <p:nvPr/>
        </p:nvSpPr>
        <p:spPr>
          <a:xfrm>
            <a:off x="2391293" y="2700108"/>
            <a:ext cx="3649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3017E1C-A023-44AB-BCAA-18ADBD007966}"/>
              </a:ext>
            </a:extLst>
          </p:cNvPr>
          <p:cNvSpPr txBox="1"/>
          <p:nvPr/>
        </p:nvSpPr>
        <p:spPr>
          <a:xfrm>
            <a:off x="578587" y="2807810"/>
            <a:ext cx="3649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0C44C145-9642-4772-AFD8-99C5576435A8}"/>
              </a:ext>
            </a:extLst>
          </p:cNvPr>
          <p:cNvCxnSpPr>
            <a:cxnSpLocks/>
          </p:cNvCxnSpPr>
          <p:nvPr/>
        </p:nvCxnSpPr>
        <p:spPr>
          <a:xfrm flipH="1" flipV="1">
            <a:off x="735558" y="2115285"/>
            <a:ext cx="1" cy="444383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7380EF74-FE7D-475D-BB7E-F8D2E0A30AC1}"/>
              </a:ext>
            </a:extLst>
          </p:cNvPr>
          <p:cNvSpPr txBox="1"/>
          <p:nvPr/>
        </p:nvSpPr>
        <p:spPr>
          <a:xfrm>
            <a:off x="735558" y="2590366"/>
            <a:ext cx="762157" cy="231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7" dirty="0">
                <a:latin typeface="Arial" panose="020B0604020202020204" pitchFamily="34" charset="0"/>
                <a:cs typeface="Arial" panose="020B0604020202020204" pitchFamily="34" charset="0"/>
              </a:rPr>
              <a:t>Gr1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6FD88EE-FB5B-4D03-89F4-3B2BB78F8926}"/>
              </a:ext>
            </a:extLst>
          </p:cNvPr>
          <p:cNvSpPr txBox="1"/>
          <p:nvPr/>
        </p:nvSpPr>
        <p:spPr>
          <a:xfrm rot="16200000">
            <a:off x="225076" y="2063316"/>
            <a:ext cx="762157" cy="231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7" dirty="0">
                <a:latin typeface="Arial" panose="020B0604020202020204" pitchFamily="34" charset="0"/>
                <a:cs typeface="Arial" panose="020B0604020202020204" pitchFamily="34" charset="0"/>
              </a:rPr>
              <a:t>Mac1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85A5769D-1C1F-4A2A-979B-BFB8D96C2CF9}"/>
              </a:ext>
            </a:extLst>
          </p:cNvPr>
          <p:cNvCxnSpPr>
            <a:cxnSpLocks/>
          </p:cNvCxnSpPr>
          <p:nvPr/>
        </p:nvCxnSpPr>
        <p:spPr>
          <a:xfrm flipV="1">
            <a:off x="735559" y="2559668"/>
            <a:ext cx="434763" cy="618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A231E10B-ABE7-4915-8526-2ABB7A26F761}"/>
              </a:ext>
            </a:extLst>
          </p:cNvPr>
          <p:cNvSpPr txBox="1"/>
          <p:nvPr/>
        </p:nvSpPr>
        <p:spPr>
          <a:xfrm>
            <a:off x="685067" y="5041253"/>
            <a:ext cx="14537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B6E6A68-55D4-44D9-AE73-869515359E36}"/>
              </a:ext>
            </a:extLst>
          </p:cNvPr>
          <p:cNvGrpSpPr/>
          <p:nvPr/>
        </p:nvGrpSpPr>
        <p:grpSpPr>
          <a:xfrm>
            <a:off x="2614383" y="2697611"/>
            <a:ext cx="3228623" cy="2540195"/>
            <a:chOff x="2962046" y="5631311"/>
            <a:chExt cx="3228623" cy="2540195"/>
          </a:xfrm>
        </p:grpSpPr>
        <p:pic>
          <p:nvPicPr>
            <p:cNvPr id="9" name="Picture 8" descr="A picture containing text, fabric&#10;&#10;Description automatically generated">
              <a:extLst>
                <a:ext uri="{FF2B5EF4-FFF2-40B4-BE49-F238E27FC236}">
                  <a16:creationId xmlns:a16="http://schemas.microsoft.com/office/drawing/2014/main" id="{15AF1683-48E5-4F80-B251-3DC8B950214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02838" y="5902072"/>
              <a:ext cx="1336102" cy="1046578"/>
            </a:xfrm>
            <a:prstGeom prst="rect">
              <a:avLst/>
            </a:prstGeom>
          </p:spPr>
        </p:pic>
        <p:pic>
          <p:nvPicPr>
            <p:cNvPr id="16" name="Picture 15" descr="A picture containing sugar&#10;&#10;Description automatically generated">
              <a:extLst>
                <a:ext uri="{FF2B5EF4-FFF2-40B4-BE49-F238E27FC236}">
                  <a16:creationId xmlns:a16="http://schemas.microsoft.com/office/drawing/2014/main" id="{43EDC133-559C-4CCE-8375-9D2F139D76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801268" y="5887787"/>
              <a:ext cx="1336103" cy="1046578"/>
            </a:xfrm>
            <a:prstGeom prst="rect">
              <a:avLst/>
            </a:prstGeom>
          </p:spPr>
        </p:pic>
        <p:pic>
          <p:nvPicPr>
            <p:cNvPr id="55" name="Picture 54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8B86E937-C6DC-4129-AE21-CCB53C5706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257"/>
            <a:stretch/>
          </p:blipFill>
          <p:spPr>
            <a:xfrm>
              <a:off x="3299313" y="7150343"/>
              <a:ext cx="1332788" cy="1021163"/>
            </a:xfrm>
            <a:prstGeom prst="rect">
              <a:avLst/>
            </a:prstGeom>
          </p:spPr>
        </p:pic>
        <p:pic>
          <p:nvPicPr>
            <p:cNvPr id="57" name="Picture 56" descr="A picture containing ground&#10;&#10;Description automatically generated">
              <a:extLst>
                <a:ext uri="{FF2B5EF4-FFF2-40B4-BE49-F238E27FC236}">
                  <a16:creationId xmlns:a16="http://schemas.microsoft.com/office/drawing/2014/main" id="{D05A844A-FB21-4106-8875-45B25F6D73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731"/>
            <a:stretch/>
          </p:blipFill>
          <p:spPr>
            <a:xfrm>
              <a:off x="4796097" y="7136675"/>
              <a:ext cx="1394572" cy="1021163"/>
            </a:xfrm>
            <a:prstGeom prst="rect">
              <a:avLst/>
            </a:prstGeom>
          </p:spPr>
        </p:pic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9A951DA-CB08-4CEF-8990-0B12998A61AE}"/>
                </a:ext>
              </a:extLst>
            </p:cNvPr>
            <p:cNvSpPr txBox="1"/>
            <p:nvPr/>
          </p:nvSpPr>
          <p:spPr>
            <a:xfrm rot="16200000">
              <a:off x="2723400" y="7412951"/>
              <a:ext cx="7621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Liver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F5AF42E0-454C-40C0-944D-94C45DECD3E1}"/>
                </a:ext>
              </a:extLst>
            </p:cNvPr>
            <p:cNvSpPr txBox="1"/>
            <p:nvPr/>
          </p:nvSpPr>
          <p:spPr>
            <a:xfrm rot="16200000">
              <a:off x="2719467" y="6103940"/>
              <a:ext cx="7621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Lung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2C191CAC-393F-46AF-BC75-FA691D2D3201}"/>
                </a:ext>
              </a:extLst>
            </p:cNvPr>
            <p:cNvSpPr txBox="1"/>
            <p:nvPr/>
          </p:nvSpPr>
          <p:spPr>
            <a:xfrm>
              <a:off x="3704555" y="5633217"/>
              <a:ext cx="7621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H&amp;E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D3D89767-2F14-478D-B582-D246AB33251E}"/>
                </a:ext>
              </a:extLst>
            </p:cNvPr>
            <p:cNvSpPr txBox="1"/>
            <p:nvPr/>
          </p:nvSpPr>
          <p:spPr>
            <a:xfrm>
              <a:off x="5216375" y="5631311"/>
              <a:ext cx="7621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MPO</a:t>
              </a: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C132D6D4-1C5C-4498-BAFF-FF08FF87FEE2}"/>
                </a:ext>
              </a:extLst>
            </p:cNvPr>
            <p:cNvCxnSpPr>
              <a:cxnSpLocks/>
            </p:cNvCxnSpPr>
            <p:nvPr/>
          </p:nvCxnSpPr>
          <p:spPr>
            <a:xfrm>
              <a:off x="4313355" y="6888170"/>
              <a:ext cx="306714" cy="319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53305AE3-44A1-4175-A42B-43827D8BA3EA}"/>
                </a:ext>
              </a:extLst>
            </p:cNvPr>
            <p:cNvCxnSpPr>
              <a:cxnSpLocks/>
            </p:cNvCxnSpPr>
            <p:nvPr/>
          </p:nvCxnSpPr>
          <p:spPr>
            <a:xfrm>
              <a:off x="4264685" y="8097845"/>
              <a:ext cx="306714" cy="319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536C94A0-DE5D-4F3C-B328-CA31567ADE85}"/>
                </a:ext>
              </a:extLst>
            </p:cNvPr>
            <p:cNvCxnSpPr>
              <a:cxnSpLocks/>
            </p:cNvCxnSpPr>
            <p:nvPr/>
          </p:nvCxnSpPr>
          <p:spPr>
            <a:xfrm>
              <a:off x="5825175" y="6884967"/>
              <a:ext cx="306714" cy="319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B3AF21E1-35F9-48C2-98FA-52BE79951F02}"/>
                </a:ext>
              </a:extLst>
            </p:cNvPr>
            <p:cNvCxnSpPr>
              <a:cxnSpLocks/>
            </p:cNvCxnSpPr>
            <p:nvPr/>
          </p:nvCxnSpPr>
          <p:spPr>
            <a:xfrm>
              <a:off x="5812601" y="8094642"/>
              <a:ext cx="306714" cy="319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664435D9-7711-4655-AED0-C4543E5750B9}"/>
              </a:ext>
            </a:extLst>
          </p:cNvPr>
          <p:cNvGrpSpPr/>
          <p:nvPr/>
        </p:nvGrpSpPr>
        <p:grpSpPr>
          <a:xfrm>
            <a:off x="994993" y="2982437"/>
            <a:ext cx="1059148" cy="1043694"/>
            <a:chOff x="1133106" y="5882800"/>
            <a:chExt cx="1059148" cy="1043694"/>
          </a:xfrm>
        </p:grpSpPr>
        <p:pic>
          <p:nvPicPr>
            <p:cNvPr id="3" name="Picture 2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AB4963FA-B6B9-4F48-AB0A-5C7E183800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33106" y="5882800"/>
              <a:ext cx="1059148" cy="1043694"/>
            </a:xfrm>
            <a:prstGeom prst="rect">
              <a:avLst/>
            </a:prstGeom>
          </p:spPr>
        </p:pic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1858C999-1978-4CD1-87B1-666FCE81825A}"/>
                </a:ext>
              </a:extLst>
            </p:cNvPr>
            <p:cNvCxnSpPr>
              <a:cxnSpLocks/>
            </p:cNvCxnSpPr>
            <p:nvPr/>
          </p:nvCxnSpPr>
          <p:spPr>
            <a:xfrm>
              <a:off x="1167279" y="6898544"/>
              <a:ext cx="31089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6" name="Object 35">
            <a:extLst>
              <a:ext uri="{FF2B5EF4-FFF2-40B4-BE49-F238E27FC236}">
                <a16:creationId xmlns:a16="http://schemas.microsoft.com/office/drawing/2014/main" id="{CECD49A7-1C3A-4548-910E-E2EEDB28099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5743142"/>
              </p:ext>
            </p:extLst>
          </p:nvPr>
        </p:nvGraphicFramePr>
        <p:xfrm>
          <a:off x="700481" y="5254843"/>
          <a:ext cx="3500570" cy="24477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Prism 8" r:id="rId11" imgW="3832924" imgH="2680266" progId="Prism8.Document">
                  <p:embed/>
                </p:oleObj>
              </mc:Choice>
              <mc:Fallback>
                <p:oleObj name="Prism 8" r:id="rId11" imgW="3832924" imgH="2680266" progId="Prism8.Document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4FD886D5-AA78-40B1-9FC5-515EAC8FB3D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00481" y="5254843"/>
                        <a:ext cx="3500570" cy="24477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TextBox 36">
            <a:extLst>
              <a:ext uri="{FF2B5EF4-FFF2-40B4-BE49-F238E27FC236}">
                <a16:creationId xmlns:a16="http://schemas.microsoft.com/office/drawing/2014/main" id="{E21CFA1B-8E3E-4ED0-A574-62147E1B327E}"/>
              </a:ext>
            </a:extLst>
          </p:cNvPr>
          <p:cNvSpPr txBox="1"/>
          <p:nvPr/>
        </p:nvSpPr>
        <p:spPr>
          <a:xfrm>
            <a:off x="517892" y="7590329"/>
            <a:ext cx="7048162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</a:pP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Supplemental Figure S2.   Generation of 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NUP98::NSD1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mice on a FVB/NJ background</a:t>
            </a:r>
            <a:endParaRPr lang="en-US" sz="1200" dirty="0">
              <a:effectLst/>
              <a:latin typeface="Calibri" panose="020F0502020204030204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</a:pPr>
            <a:r>
              <a:rPr lang="en-US" sz="12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A.	Invasion of Mac-1</a:t>
            </a:r>
            <a:r>
              <a:rPr lang="en-US" sz="1200" baseline="300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+</a:t>
            </a:r>
            <a:r>
              <a:rPr lang="en-US" sz="12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/Gr-1</a:t>
            </a:r>
            <a:r>
              <a:rPr lang="en-US" sz="1200" baseline="300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+</a:t>
            </a:r>
            <a:r>
              <a:rPr lang="en-US" sz="12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myeloblasts in bone marrow, spleen, and thymus from mouse MT1502.</a:t>
            </a:r>
            <a:endParaRPr lang="en-US" sz="1200" dirty="0">
              <a:effectLst/>
              <a:latin typeface="Calibri" panose="020F0502020204030204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</a:pPr>
            <a:r>
              <a:rPr lang="en-US" sz="12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B.	Bone marrow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cytospin</a:t>
            </a:r>
            <a:r>
              <a:rPr lang="en-US" sz="12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from mouse MT1502 showing myeloblasts with high nuclear/cytoplasmic ratio. Scale bar = 50 µm  </a:t>
            </a:r>
            <a:endParaRPr lang="en-US" sz="1200" dirty="0">
              <a:effectLst/>
              <a:latin typeface="Calibri" panose="020F0502020204030204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</a:pPr>
            <a:r>
              <a:rPr lang="en-US" sz="12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C.	Invasion of liver and lung with MPO-positive myeloblasts. Scale bar = 500 µm</a:t>
            </a:r>
            <a:endParaRPr lang="en-US" sz="1200" dirty="0">
              <a:effectLst/>
              <a:latin typeface="Calibri" panose="020F0502020204030204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</a:pPr>
            <a:r>
              <a:rPr lang="en-US" sz="12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D.	Survival of MT1502 F1 generation shows no difference between 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NUP98::NSD1</a:t>
            </a:r>
            <a:r>
              <a:rPr lang="en-US" sz="12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transgenic mice (n = 39) and WT littermates (n = 39).</a:t>
            </a:r>
            <a:endParaRPr lang="en-US" sz="1200" dirty="0">
              <a:effectLst/>
              <a:latin typeface="Calibri" panose="020F0502020204030204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</a:pPr>
            <a:r>
              <a:rPr lang="en-US" sz="12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.</a:t>
            </a:r>
            <a:endParaRPr lang="en-US" sz="1200" dirty="0">
              <a:effectLst/>
              <a:latin typeface="Calibri" panose="020F0502020204030204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2701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7E6F8329-FF64-45F1-88C8-A415D7620773}"/>
              </a:ext>
            </a:extLst>
          </p:cNvPr>
          <p:cNvSpPr txBox="1"/>
          <p:nvPr/>
        </p:nvSpPr>
        <p:spPr>
          <a:xfrm>
            <a:off x="3480489" y="0"/>
            <a:ext cx="30375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Supplemental Fig S3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3D1B54C-FC73-4DFE-B994-F34E78B7248A}"/>
              </a:ext>
            </a:extLst>
          </p:cNvPr>
          <p:cNvSpPr txBox="1"/>
          <p:nvPr/>
        </p:nvSpPr>
        <p:spPr>
          <a:xfrm>
            <a:off x="251587" y="1407777"/>
            <a:ext cx="364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8604A7D-FFFA-4894-B5BB-999F27C50E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6627090"/>
              </p:ext>
            </p:extLst>
          </p:nvPr>
        </p:nvGraphicFramePr>
        <p:xfrm>
          <a:off x="241076" y="715606"/>
          <a:ext cx="7287717" cy="422346"/>
        </p:xfrm>
        <a:graphic>
          <a:graphicData uri="http://schemas.openxmlformats.org/drawingml/2006/table">
            <a:tbl>
              <a:tblPr/>
              <a:tblGrid>
                <a:gridCol w="386167">
                  <a:extLst>
                    <a:ext uri="{9D8B030D-6E8A-4147-A177-3AD203B41FA5}">
                      <a16:colId xmlns:a16="http://schemas.microsoft.com/office/drawing/2014/main" val="700794105"/>
                    </a:ext>
                  </a:extLst>
                </a:gridCol>
                <a:gridCol w="255367">
                  <a:extLst>
                    <a:ext uri="{9D8B030D-6E8A-4147-A177-3AD203B41FA5}">
                      <a16:colId xmlns:a16="http://schemas.microsoft.com/office/drawing/2014/main" val="3821968374"/>
                    </a:ext>
                  </a:extLst>
                </a:gridCol>
                <a:gridCol w="566792">
                  <a:extLst>
                    <a:ext uri="{9D8B030D-6E8A-4147-A177-3AD203B41FA5}">
                      <a16:colId xmlns:a16="http://schemas.microsoft.com/office/drawing/2014/main" val="664245155"/>
                    </a:ext>
                  </a:extLst>
                </a:gridCol>
                <a:gridCol w="591704">
                  <a:extLst>
                    <a:ext uri="{9D8B030D-6E8A-4147-A177-3AD203B41FA5}">
                      <a16:colId xmlns:a16="http://schemas.microsoft.com/office/drawing/2014/main" val="3640382830"/>
                    </a:ext>
                  </a:extLst>
                </a:gridCol>
                <a:gridCol w="250141">
                  <a:extLst>
                    <a:ext uri="{9D8B030D-6E8A-4147-A177-3AD203B41FA5}">
                      <a16:colId xmlns:a16="http://schemas.microsoft.com/office/drawing/2014/main" val="800348745"/>
                    </a:ext>
                  </a:extLst>
                </a:gridCol>
                <a:gridCol w="241905">
                  <a:extLst>
                    <a:ext uri="{9D8B030D-6E8A-4147-A177-3AD203B41FA5}">
                      <a16:colId xmlns:a16="http://schemas.microsoft.com/office/drawing/2014/main" val="188403065"/>
                    </a:ext>
                  </a:extLst>
                </a:gridCol>
                <a:gridCol w="512550">
                  <a:extLst>
                    <a:ext uri="{9D8B030D-6E8A-4147-A177-3AD203B41FA5}">
                      <a16:colId xmlns:a16="http://schemas.microsoft.com/office/drawing/2014/main" val="488249760"/>
                    </a:ext>
                  </a:extLst>
                </a:gridCol>
                <a:gridCol w="670860">
                  <a:extLst>
                    <a:ext uri="{9D8B030D-6E8A-4147-A177-3AD203B41FA5}">
                      <a16:colId xmlns:a16="http://schemas.microsoft.com/office/drawing/2014/main" val="775590544"/>
                    </a:ext>
                  </a:extLst>
                </a:gridCol>
                <a:gridCol w="703818">
                  <a:extLst>
                    <a:ext uri="{9D8B030D-6E8A-4147-A177-3AD203B41FA5}">
                      <a16:colId xmlns:a16="http://schemas.microsoft.com/office/drawing/2014/main" val="3799573983"/>
                    </a:ext>
                  </a:extLst>
                </a:gridCol>
                <a:gridCol w="678904">
                  <a:extLst>
                    <a:ext uri="{9D8B030D-6E8A-4147-A177-3AD203B41FA5}">
                      <a16:colId xmlns:a16="http://schemas.microsoft.com/office/drawing/2014/main" val="2437236688"/>
                    </a:ext>
                  </a:extLst>
                </a:gridCol>
                <a:gridCol w="828385">
                  <a:extLst>
                    <a:ext uri="{9D8B030D-6E8A-4147-A177-3AD203B41FA5}">
                      <a16:colId xmlns:a16="http://schemas.microsoft.com/office/drawing/2014/main" val="2547497584"/>
                    </a:ext>
                  </a:extLst>
                </a:gridCol>
                <a:gridCol w="946729">
                  <a:extLst>
                    <a:ext uri="{9D8B030D-6E8A-4147-A177-3AD203B41FA5}">
                      <a16:colId xmlns:a16="http://schemas.microsoft.com/office/drawing/2014/main" val="3704532103"/>
                    </a:ext>
                  </a:extLst>
                </a:gridCol>
                <a:gridCol w="654395">
                  <a:extLst>
                    <a:ext uri="{9D8B030D-6E8A-4147-A177-3AD203B41FA5}">
                      <a16:colId xmlns:a16="http://schemas.microsoft.com/office/drawing/2014/main" val="953181839"/>
                    </a:ext>
                  </a:extLst>
                </a:gridCol>
              </a:tblGrid>
              <a:tr h="9799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Sample</a:t>
                      </a:r>
                    </a:p>
                  </a:txBody>
                  <a:tcPr marL="3622" marR="3622" marT="3622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Chr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22" marR="3622" marT="3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Start</a:t>
                      </a:r>
                    </a:p>
                  </a:txBody>
                  <a:tcPr marL="3622" marR="3622" marT="3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End</a:t>
                      </a:r>
                    </a:p>
                  </a:txBody>
                  <a:tcPr marL="3622" marR="3622" marT="3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REF</a:t>
                      </a:r>
                    </a:p>
                  </a:txBody>
                  <a:tcPr marL="3622" marR="3622" marT="3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ALT</a:t>
                      </a:r>
                    </a:p>
                  </a:txBody>
                  <a:tcPr marL="3622" marR="3622" marT="3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Gene</a:t>
                      </a:r>
                    </a:p>
                  </a:txBody>
                  <a:tcPr marL="3622" marR="3622" marT="3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HGVS.c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22" marR="3622" marT="3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HGVS.p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22" marR="3622" marT="3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Feature_ID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22" marR="3622" marT="3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Annotation</a:t>
                      </a:r>
                    </a:p>
                  </a:txBody>
                  <a:tcPr marL="3622" marR="3622" marT="3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Annotation_Impact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22" marR="3622" marT="3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AF_TUMOR</a:t>
                      </a:r>
                    </a:p>
                  </a:txBody>
                  <a:tcPr marL="3622" marR="3622" marT="3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6250310"/>
                  </a:ext>
                </a:extLst>
              </a:tr>
              <a:tr h="72433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K704</a:t>
                      </a:r>
                    </a:p>
                  </a:txBody>
                  <a:tcPr marL="3622" marR="3622" marT="3622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chr2</a:t>
                      </a:r>
                    </a:p>
                  </a:txBody>
                  <a:tcPr marL="3622" marR="3622" marT="3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26467702</a:t>
                      </a:r>
                    </a:p>
                  </a:txBody>
                  <a:tcPr marL="3622" marR="3622" marT="3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26467702</a:t>
                      </a:r>
                    </a:p>
                  </a:txBody>
                  <a:tcPr marL="3622" marR="3622" marT="3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</a:t>
                      </a:r>
                    </a:p>
                  </a:txBody>
                  <a:tcPr marL="3622" marR="3622" marT="3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</a:t>
                      </a:r>
                    </a:p>
                  </a:txBody>
                  <a:tcPr marL="3622" marR="3622" marT="3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Notch1</a:t>
                      </a:r>
                    </a:p>
                  </a:txBody>
                  <a:tcPr marL="3622" marR="3622" marT="3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c.4915G&gt;A</a:t>
                      </a:r>
                    </a:p>
                  </a:txBody>
                  <a:tcPr marL="3622" marR="3622" marT="3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p.Ala1639Thr</a:t>
                      </a:r>
                    </a:p>
                  </a:txBody>
                  <a:tcPr marL="3622" marR="3622" marT="3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NM_008714.3</a:t>
                      </a:r>
                    </a:p>
                  </a:txBody>
                  <a:tcPr marL="3622" marR="3622" marT="3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missense_variant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22" marR="3622" marT="3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MODERATE</a:t>
                      </a:r>
                    </a:p>
                  </a:txBody>
                  <a:tcPr marL="3622" marR="3622" marT="3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0.545</a:t>
                      </a:r>
                    </a:p>
                  </a:txBody>
                  <a:tcPr marL="3622" marR="3622" marT="3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7813049"/>
                  </a:ext>
                </a:extLst>
              </a:tr>
              <a:tr h="72433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K717</a:t>
                      </a:r>
                    </a:p>
                  </a:txBody>
                  <a:tcPr marL="3622" marR="3622" marT="3622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chr4</a:t>
                      </a:r>
                    </a:p>
                  </a:txBody>
                  <a:tcPr marL="3622" marR="3622" marT="3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101163691</a:t>
                      </a:r>
                    </a:p>
                  </a:txBody>
                  <a:tcPr marL="3622" marR="3622" marT="3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101163691</a:t>
                      </a:r>
                    </a:p>
                  </a:txBody>
                  <a:tcPr marL="3622" marR="3622" marT="3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</a:t>
                      </a:r>
                    </a:p>
                  </a:txBody>
                  <a:tcPr marL="3622" marR="3622" marT="3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</a:t>
                      </a:r>
                    </a:p>
                  </a:txBody>
                  <a:tcPr marL="3622" marR="3622" marT="3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Jak1</a:t>
                      </a:r>
                    </a:p>
                  </a:txBody>
                  <a:tcPr marL="3622" marR="3622" marT="3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c.1951T&gt;C</a:t>
                      </a:r>
                    </a:p>
                  </a:txBody>
                  <a:tcPr marL="3622" marR="3622" marT="3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p.Tyr651His</a:t>
                      </a:r>
                    </a:p>
                  </a:txBody>
                  <a:tcPr marL="3622" marR="3622" marT="3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NM_146145.2</a:t>
                      </a:r>
                    </a:p>
                  </a:txBody>
                  <a:tcPr marL="3622" marR="3622" marT="3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missense_variant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22" marR="3622" marT="3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MODERATE</a:t>
                      </a:r>
                    </a:p>
                  </a:txBody>
                  <a:tcPr marL="3622" marR="3622" marT="3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0.271</a:t>
                      </a:r>
                    </a:p>
                  </a:txBody>
                  <a:tcPr marL="3622" marR="3622" marT="3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8318212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C37E80C3-B111-4A2D-A12E-DBDEB1AFA92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4113" r="11722" b="16582"/>
          <a:stretch/>
        </p:blipFill>
        <p:spPr>
          <a:xfrm>
            <a:off x="835948" y="2006595"/>
            <a:ext cx="4488528" cy="105507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B2180C9-71FB-4340-B046-A00E79076C36}"/>
              </a:ext>
            </a:extLst>
          </p:cNvPr>
          <p:cNvSpPr txBox="1"/>
          <p:nvPr/>
        </p:nvSpPr>
        <p:spPr>
          <a:xfrm>
            <a:off x="1360253" y="1762126"/>
            <a:ext cx="3962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WT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F8E5E4-ABD5-4944-A26D-EE288A379C8A}"/>
              </a:ext>
            </a:extLst>
          </p:cNvPr>
          <p:cNvSpPr txBox="1"/>
          <p:nvPr/>
        </p:nvSpPr>
        <p:spPr>
          <a:xfrm>
            <a:off x="1717183" y="1593108"/>
            <a:ext cx="6719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N-NSD1</a:t>
            </a:r>
          </a:p>
          <a:p>
            <a:r>
              <a:rPr lang="en-US" sz="1200" i="1" dirty="0"/>
              <a:t>Flt3</a:t>
            </a:r>
            <a:r>
              <a:rPr lang="en-US" sz="1200" i="1" baseline="30000" dirty="0"/>
              <a:t>ITD/+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7F7DD6-9D6B-4716-BFF3-91D124878988}"/>
              </a:ext>
            </a:extLst>
          </p:cNvPr>
          <p:cNvSpPr txBox="1"/>
          <p:nvPr/>
        </p:nvSpPr>
        <p:spPr>
          <a:xfrm>
            <a:off x="2243129" y="1624005"/>
            <a:ext cx="5004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K628</a:t>
            </a:r>
          </a:p>
          <a:p>
            <a:r>
              <a:rPr lang="en-US" sz="1200" dirty="0"/>
              <a:t>BM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25650B8-2F88-4EAD-9254-44C6D3D7222C}"/>
              </a:ext>
            </a:extLst>
          </p:cNvPr>
          <p:cNvSpPr txBox="1"/>
          <p:nvPr/>
        </p:nvSpPr>
        <p:spPr>
          <a:xfrm>
            <a:off x="2676521" y="1624004"/>
            <a:ext cx="5004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K682</a:t>
            </a:r>
          </a:p>
          <a:p>
            <a:r>
              <a:rPr lang="en-US" sz="1200" dirty="0"/>
              <a:t>BM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EF42E1A-7306-4CEB-AD14-DA0779A66EF8}"/>
              </a:ext>
            </a:extLst>
          </p:cNvPr>
          <p:cNvSpPr txBox="1"/>
          <p:nvPr/>
        </p:nvSpPr>
        <p:spPr>
          <a:xfrm>
            <a:off x="3093239" y="1624001"/>
            <a:ext cx="5004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K731</a:t>
            </a:r>
          </a:p>
          <a:p>
            <a:r>
              <a:rPr lang="en-US" sz="1200" dirty="0"/>
              <a:t>BM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93BCF2D-4353-4BDB-A4CD-AFF37C69E4A6}"/>
              </a:ext>
            </a:extLst>
          </p:cNvPr>
          <p:cNvSpPr txBox="1"/>
          <p:nvPr/>
        </p:nvSpPr>
        <p:spPr>
          <a:xfrm>
            <a:off x="3526620" y="1624003"/>
            <a:ext cx="5004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K708</a:t>
            </a:r>
          </a:p>
          <a:p>
            <a:r>
              <a:rPr lang="en-US" sz="1200" dirty="0"/>
              <a:t>BM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3DB28F7C-825C-4EC3-A469-03610189C41D}"/>
              </a:ext>
            </a:extLst>
          </p:cNvPr>
          <p:cNvSpPr txBox="1"/>
          <p:nvPr/>
        </p:nvSpPr>
        <p:spPr>
          <a:xfrm>
            <a:off x="3933813" y="1626386"/>
            <a:ext cx="5004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K739</a:t>
            </a:r>
          </a:p>
          <a:p>
            <a:r>
              <a:rPr lang="en-US" sz="1200" dirty="0"/>
              <a:t>BM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290F8C62-2C5F-460E-93CF-D8B5AA7122A2}"/>
              </a:ext>
            </a:extLst>
          </p:cNvPr>
          <p:cNvSpPr txBox="1"/>
          <p:nvPr/>
        </p:nvSpPr>
        <p:spPr>
          <a:xfrm>
            <a:off x="4364822" y="1626383"/>
            <a:ext cx="5004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K693</a:t>
            </a:r>
          </a:p>
          <a:p>
            <a:r>
              <a:rPr lang="en-US" sz="1200" dirty="0"/>
              <a:t>BM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0CA350E-6DAB-437C-A3F6-75EC708CC42D}"/>
              </a:ext>
            </a:extLst>
          </p:cNvPr>
          <p:cNvSpPr txBox="1"/>
          <p:nvPr/>
        </p:nvSpPr>
        <p:spPr>
          <a:xfrm>
            <a:off x="4819645" y="1624001"/>
            <a:ext cx="5004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K824</a:t>
            </a:r>
          </a:p>
          <a:p>
            <a:r>
              <a:rPr lang="en-US" sz="1200" dirty="0"/>
              <a:t>BM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7553496-07EB-464C-A7E0-FC35D04988DC}"/>
              </a:ext>
            </a:extLst>
          </p:cNvPr>
          <p:cNvSpPr txBox="1"/>
          <p:nvPr/>
        </p:nvSpPr>
        <p:spPr>
          <a:xfrm>
            <a:off x="431565" y="2495551"/>
            <a:ext cx="4667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100-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DE0ACF89-005F-4C3A-B90A-593C4E59DC68}"/>
              </a:ext>
            </a:extLst>
          </p:cNvPr>
          <p:cNvSpPr txBox="1"/>
          <p:nvPr/>
        </p:nvSpPr>
        <p:spPr>
          <a:xfrm>
            <a:off x="431555" y="2024054"/>
            <a:ext cx="4667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200-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CBFBA62-C497-4A21-B5E5-E3C0F966E0A0}"/>
              </a:ext>
            </a:extLst>
          </p:cNvPr>
          <p:cNvSpPr txBox="1"/>
          <p:nvPr/>
        </p:nvSpPr>
        <p:spPr>
          <a:xfrm>
            <a:off x="998307" y="1762127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</a:t>
            </a:r>
          </a:p>
        </p:txBody>
      </p:sp>
      <p:pic>
        <p:nvPicPr>
          <p:cNvPr id="68" name="Picture 67" descr="A picture containing night, light, dark&#10;&#10;Description automatically generated">
            <a:extLst>
              <a:ext uri="{FF2B5EF4-FFF2-40B4-BE49-F238E27FC236}">
                <a16:creationId xmlns:a16="http://schemas.microsoft.com/office/drawing/2014/main" id="{6FEE5E0E-1DBF-49EF-ACD6-09C7F3990D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105" y="3167033"/>
            <a:ext cx="4531755" cy="576262"/>
          </a:xfrm>
          <a:prstGeom prst="rect">
            <a:avLst/>
          </a:prstGeom>
        </p:spPr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id="{4E5B0368-D027-4537-8A7B-99BC2AE29C23}"/>
              </a:ext>
            </a:extLst>
          </p:cNvPr>
          <p:cNvSpPr txBox="1"/>
          <p:nvPr/>
        </p:nvSpPr>
        <p:spPr>
          <a:xfrm>
            <a:off x="450601" y="3524263"/>
            <a:ext cx="4667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100-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7C8AEA8A-AF40-46BA-9851-2493739ADBB7}"/>
              </a:ext>
            </a:extLst>
          </p:cNvPr>
          <p:cNvSpPr txBox="1"/>
          <p:nvPr/>
        </p:nvSpPr>
        <p:spPr>
          <a:xfrm>
            <a:off x="431554" y="3109926"/>
            <a:ext cx="4667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500-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DF4E4E0-49A5-4CB1-B6D2-8BBCBD416557}"/>
              </a:ext>
            </a:extLst>
          </p:cNvPr>
          <p:cNvCxnSpPr>
            <a:cxnSpLocks/>
          </p:cNvCxnSpPr>
          <p:nvPr/>
        </p:nvCxnSpPr>
        <p:spPr>
          <a:xfrm flipH="1">
            <a:off x="5238756" y="2495542"/>
            <a:ext cx="214307" cy="114300"/>
          </a:xfrm>
          <a:prstGeom prst="straightConnector1">
            <a:avLst/>
          </a:prstGeom>
          <a:ln w="28575">
            <a:solidFill>
              <a:schemeClr val="bg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EDDB6EBC-006C-469F-8D10-B8C559EA6127}"/>
              </a:ext>
            </a:extLst>
          </p:cNvPr>
          <p:cNvSpPr txBox="1"/>
          <p:nvPr/>
        </p:nvSpPr>
        <p:spPr>
          <a:xfrm>
            <a:off x="5479561" y="3217115"/>
            <a:ext cx="7457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NUP98-</a:t>
            </a:r>
          </a:p>
          <a:p>
            <a:r>
              <a:rPr lang="en-US" sz="1400" i="1" dirty="0"/>
              <a:t>NSD1</a:t>
            </a:r>
          </a:p>
        </p:txBody>
      </p: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318BDDE3-FCE7-4027-AD79-53B0D2FC1B5A}"/>
              </a:ext>
            </a:extLst>
          </p:cNvPr>
          <p:cNvCxnSpPr>
            <a:cxnSpLocks/>
          </p:cNvCxnSpPr>
          <p:nvPr/>
        </p:nvCxnSpPr>
        <p:spPr>
          <a:xfrm flipH="1">
            <a:off x="5310194" y="3490905"/>
            <a:ext cx="247644" cy="0"/>
          </a:xfrm>
          <a:prstGeom prst="straightConnector1">
            <a:avLst/>
          </a:prstGeom>
          <a:ln w="28575">
            <a:solidFill>
              <a:schemeClr val="bg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0BC484CB-6826-4BDF-85C2-FFB079DAB6A9}"/>
              </a:ext>
            </a:extLst>
          </p:cNvPr>
          <p:cNvSpPr txBox="1"/>
          <p:nvPr/>
        </p:nvSpPr>
        <p:spPr>
          <a:xfrm>
            <a:off x="5398605" y="2350343"/>
            <a:ext cx="6222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Flt3</a:t>
            </a:r>
            <a:r>
              <a:rPr lang="en-US" sz="1400" i="1" baseline="30000" dirty="0"/>
              <a:t>ITD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C76BA576-5157-45BD-8F24-C50FAEDEE02A}"/>
              </a:ext>
            </a:extLst>
          </p:cNvPr>
          <p:cNvSpPr txBox="1"/>
          <p:nvPr/>
        </p:nvSpPr>
        <p:spPr>
          <a:xfrm>
            <a:off x="5427166" y="2698003"/>
            <a:ext cx="6238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Flt3</a:t>
            </a:r>
            <a:r>
              <a:rPr lang="en-US" sz="1400" i="1" baseline="30000" dirty="0"/>
              <a:t>WT</a:t>
            </a:r>
          </a:p>
        </p:txBody>
      </p: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C00D9FD9-7DDF-43E1-AC30-6CDA956254DF}"/>
              </a:ext>
            </a:extLst>
          </p:cNvPr>
          <p:cNvCxnSpPr>
            <a:cxnSpLocks/>
          </p:cNvCxnSpPr>
          <p:nvPr/>
        </p:nvCxnSpPr>
        <p:spPr>
          <a:xfrm flipH="1" flipV="1">
            <a:off x="5238743" y="2728901"/>
            <a:ext cx="266707" cy="114304"/>
          </a:xfrm>
          <a:prstGeom prst="straightConnector1">
            <a:avLst/>
          </a:prstGeom>
          <a:ln w="28575">
            <a:solidFill>
              <a:schemeClr val="bg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7577B4C1-7788-4EC0-BE30-528A58B17A80}"/>
              </a:ext>
            </a:extLst>
          </p:cNvPr>
          <p:cNvSpPr txBox="1"/>
          <p:nvPr/>
        </p:nvSpPr>
        <p:spPr>
          <a:xfrm>
            <a:off x="208724" y="402898"/>
            <a:ext cx="364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38EB189C-FF56-416C-A344-56D9B42A201D}"/>
              </a:ext>
            </a:extLst>
          </p:cNvPr>
          <p:cNvCxnSpPr/>
          <p:nvPr/>
        </p:nvCxnSpPr>
        <p:spPr>
          <a:xfrm>
            <a:off x="2366965" y="1666884"/>
            <a:ext cx="27908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1E7E1D03-083D-48EB-B0D1-70AAB7818DB7}"/>
              </a:ext>
            </a:extLst>
          </p:cNvPr>
          <p:cNvSpPr txBox="1"/>
          <p:nvPr/>
        </p:nvSpPr>
        <p:spPr>
          <a:xfrm>
            <a:off x="3222136" y="1421652"/>
            <a:ext cx="5180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AML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3C01EC7-3F82-4F7C-92CF-667D5FC7A201}"/>
              </a:ext>
            </a:extLst>
          </p:cNvPr>
          <p:cNvSpPr txBox="1"/>
          <p:nvPr/>
        </p:nvSpPr>
        <p:spPr>
          <a:xfrm>
            <a:off x="479454" y="4051611"/>
            <a:ext cx="7151336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</a:pP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Supplemental Figure S3. Acquired SNV are rare in 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NUP98::NSD1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/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FLT3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-ITD leukemia.</a:t>
            </a:r>
            <a:endParaRPr lang="en-US" sz="1200" dirty="0">
              <a:effectLst/>
              <a:latin typeface="Calibri" panose="020F0502020204030204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</a:pPr>
            <a:r>
              <a:rPr lang="en-US" sz="12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A.	No recurrent Tier 1 somatic mutations were identified; one leukemia each had a mutation in 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Notch1</a:t>
            </a:r>
            <a:r>
              <a:rPr lang="en-US" sz="12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or 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Jak1</a:t>
            </a:r>
            <a:r>
              <a:rPr lang="en-US" sz="12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.</a:t>
            </a:r>
            <a:endParaRPr lang="en-US" sz="1200" dirty="0">
              <a:effectLst/>
              <a:latin typeface="Calibri" panose="020F0502020204030204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</a:pPr>
            <a:r>
              <a:rPr lang="en-US" sz="12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B.	Loss of WT 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Flt3</a:t>
            </a:r>
            <a:r>
              <a:rPr lang="en-US" sz="12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allele in AML samples. Samples K731, K708, and K693 have lost the WT 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Flt3</a:t>
            </a:r>
            <a:r>
              <a:rPr lang="en-US" sz="12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allele in the AML sample. M; 100 bp ladder.</a:t>
            </a:r>
            <a:endParaRPr lang="en-US" sz="1200" dirty="0">
              <a:effectLst/>
              <a:latin typeface="Calibri" panose="020F0502020204030204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7657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6A96C8D-2D86-4E7A-B319-BF64D7408C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685" y="916076"/>
            <a:ext cx="4726251" cy="4572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FEF3789-5270-4202-99FE-2965076117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7463" y="1774394"/>
            <a:ext cx="291265" cy="75115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77F83F3-C375-41DD-9E5F-6BF324F1CF35}"/>
              </a:ext>
            </a:extLst>
          </p:cNvPr>
          <p:cNvSpPr txBox="1"/>
          <p:nvPr/>
        </p:nvSpPr>
        <p:spPr>
          <a:xfrm>
            <a:off x="4698421" y="2038630"/>
            <a:ext cx="8582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 Narrow" panose="020B0606020202030204" pitchFamily="34" charset="0"/>
              </a:rPr>
              <a:t>WT Whole BM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E3BFEB-4AAA-4556-A615-555B51B2DFCE}"/>
              </a:ext>
            </a:extLst>
          </p:cNvPr>
          <p:cNvSpPr txBox="1"/>
          <p:nvPr/>
        </p:nvSpPr>
        <p:spPr>
          <a:xfrm>
            <a:off x="4698420" y="1794418"/>
            <a:ext cx="1615431" cy="244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 Narrow" panose="020B0606020202030204" pitchFamily="34" charset="0"/>
              </a:rPr>
              <a:t>AML(NUP98-NSD1/FLT3-ITD)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F0CB9E-966D-40F2-ABF4-B683C28DF6F3}"/>
              </a:ext>
            </a:extLst>
          </p:cNvPr>
          <p:cNvSpPr txBox="1"/>
          <p:nvPr/>
        </p:nvSpPr>
        <p:spPr>
          <a:xfrm>
            <a:off x="4698421" y="2276569"/>
            <a:ext cx="1436368" cy="244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 Narrow" panose="020B0606020202030204" pitchFamily="34" charset="0"/>
              </a:rPr>
              <a:t>WT Lineage Negative BM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824CFF-82B3-4750-920C-D34BC7E60D33}"/>
              </a:ext>
            </a:extLst>
          </p:cNvPr>
          <p:cNvSpPr txBox="1"/>
          <p:nvPr/>
        </p:nvSpPr>
        <p:spPr>
          <a:xfrm>
            <a:off x="1365629" y="116115"/>
            <a:ext cx="28580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Supplemental  Fig. S4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B11857-7026-4AC0-8F59-EFAF779C9B23}"/>
              </a:ext>
            </a:extLst>
          </p:cNvPr>
          <p:cNvSpPr txBox="1"/>
          <p:nvPr/>
        </p:nvSpPr>
        <p:spPr>
          <a:xfrm>
            <a:off x="375557" y="5741351"/>
            <a:ext cx="68598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/>
              <a:t>Supplemental Figure S4.  Clear separation between AML, WT BM, and WT Lineage Negative BM cells.  </a:t>
            </a:r>
            <a:r>
              <a:rPr lang="en-US" sz="1200" dirty="0"/>
              <a:t>PCA plot was generated using normalized RNA-Seq gene expression for 7 AML NUP98-NSD1/FLT3-ITD, 4 WT BM, and 4 WT Lin Neg BM samples.</a:t>
            </a:r>
          </a:p>
        </p:txBody>
      </p:sp>
    </p:spTree>
    <p:extLst>
      <p:ext uri="{BB962C8B-B14F-4D97-AF65-F5344CB8AC3E}">
        <p14:creationId xmlns:p14="http://schemas.microsoft.com/office/powerpoint/2010/main" val="33628586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ams&#10;&#10;Description automatically generated">
            <a:extLst>
              <a:ext uri="{FF2B5EF4-FFF2-40B4-BE49-F238E27FC236}">
                <a16:creationId xmlns:a16="http://schemas.microsoft.com/office/drawing/2014/main" id="{EC39C0F1-AF6B-1314-1200-FB6B006DDD3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7226" y="1666875"/>
            <a:ext cx="6744946" cy="4468032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16131E6-0B5D-0E75-D6A6-5FBBDF9E47CA}"/>
              </a:ext>
            </a:extLst>
          </p:cNvPr>
          <p:cNvCxnSpPr/>
          <p:nvPr/>
        </p:nvCxnSpPr>
        <p:spPr>
          <a:xfrm flipV="1">
            <a:off x="847725" y="5029200"/>
            <a:ext cx="0" cy="68580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47BE0D0-268B-EB80-944D-6D1DA9C429D6}"/>
              </a:ext>
            </a:extLst>
          </p:cNvPr>
          <p:cNvCxnSpPr>
            <a:cxnSpLocks/>
          </p:cNvCxnSpPr>
          <p:nvPr/>
        </p:nvCxnSpPr>
        <p:spPr>
          <a:xfrm>
            <a:off x="847725" y="5715000"/>
            <a:ext cx="466725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19DCBDC-9D83-0F0A-112D-3BB0FF4C1C26}"/>
              </a:ext>
            </a:extLst>
          </p:cNvPr>
          <p:cNvCxnSpPr/>
          <p:nvPr/>
        </p:nvCxnSpPr>
        <p:spPr>
          <a:xfrm flipV="1">
            <a:off x="857250" y="1990725"/>
            <a:ext cx="0" cy="68580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FF89F8B-CCAB-9B0B-6E01-421FCCE0D66D}"/>
              </a:ext>
            </a:extLst>
          </p:cNvPr>
          <p:cNvCxnSpPr>
            <a:cxnSpLocks/>
          </p:cNvCxnSpPr>
          <p:nvPr/>
        </p:nvCxnSpPr>
        <p:spPr>
          <a:xfrm>
            <a:off x="857250" y="2676525"/>
            <a:ext cx="466725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E03F836-6AC3-C152-D2BA-1B5FFC8F3CC2}"/>
              </a:ext>
            </a:extLst>
          </p:cNvPr>
          <p:cNvCxnSpPr/>
          <p:nvPr/>
        </p:nvCxnSpPr>
        <p:spPr>
          <a:xfrm flipV="1">
            <a:off x="857250" y="3419475"/>
            <a:ext cx="0" cy="68580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F3E5222-45EB-90AC-5205-A87C1ABAC01D}"/>
              </a:ext>
            </a:extLst>
          </p:cNvPr>
          <p:cNvCxnSpPr>
            <a:cxnSpLocks/>
          </p:cNvCxnSpPr>
          <p:nvPr/>
        </p:nvCxnSpPr>
        <p:spPr>
          <a:xfrm>
            <a:off x="857250" y="4105275"/>
            <a:ext cx="466725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BDFC18B4-C78F-37E7-6E40-A81F6DC92DF6}"/>
              </a:ext>
            </a:extLst>
          </p:cNvPr>
          <p:cNvSpPr txBox="1"/>
          <p:nvPr/>
        </p:nvSpPr>
        <p:spPr>
          <a:xfrm rot="-5400000">
            <a:off x="309388" y="2157236"/>
            <a:ext cx="734498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Mac1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E49BE28-BFD7-6E8E-D56A-B3ADDE30F882}"/>
              </a:ext>
            </a:extLst>
          </p:cNvPr>
          <p:cNvSpPr txBox="1"/>
          <p:nvPr/>
        </p:nvSpPr>
        <p:spPr>
          <a:xfrm>
            <a:off x="828675" y="2658248"/>
            <a:ext cx="4138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Gr1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A53BDEF-FF43-7CF5-2232-CB441B979AB6}"/>
              </a:ext>
            </a:extLst>
          </p:cNvPr>
          <p:cNvSpPr txBox="1"/>
          <p:nvPr/>
        </p:nvSpPr>
        <p:spPr>
          <a:xfrm rot="-5400000">
            <a:off x="316607" y="3579079"/>
            <a:ext cx="734496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/>
              <a:t>CD16/32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BCB0696-D36F-AC75-245D-D7FB7BE4009D}"/>
              </a:ext>
            </a:extLst>
          </p:cNvPr>
          <p:cNvSpPr txBox="1"/>
          <p:nvPr/>
        </p:nvSpPr>
        <p:spPr>
          <a:xfrm>
            <a:off x="752475" y="4048898"/>
            <a:ext cx="5180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CD13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5CD1910-FD1C-C15A-41D2-7536F1B1FBFB}"/>
              </a:ext>
            </a:extLst>
          </p:cNvPr>
          <p:cNvSpPr txBox="1"/>
          <p:nvPr/>
        </p:nvSpPr>
        <p:spPr>
          <a:xfrm>
            <a:off x="736444" y="5668147"/>
            <a:ext cx="5501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F4/80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BBF7433-7ED1-C3E9-3722-E8DF89399D89}"/>
              </a:ext>
            </a:extLst>
          </p:cNvPr>
          <p:cNvSpPr txBox="1"/>
          <p:nvPr/>
        </p:nvSpPr>
        <p:spPr>
          <a:xfrm>
            <a:off x="1084998" y="1298702"/>
            <a:ext cx="662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K628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832EFE8-F9F8-289F-E286-C90AAE1FC962}"/>
              </a:ext>
            </a:extLst>
          </p:cNvPr>
          <p:cNvSpPr txBox="1"/>
          <p:nvPr/>
        </p:nvSpPr>
        <p:spPr>
          <a:xfrm>
            <a:off x="6474370" y="1306188"/>
            <a:ext cx="655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K747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DBD0A0F-F030-4F8C-D074-A8A26A31DFD2}"/>
              </a:ext>
            </a:extLst>
          </p:cNvPr>
          <p:cNvSpPr txBox="1"/>
          <p:nvPr/>
        </p:nvSpPr>
        <p:spPr>
          <a:xfrm>
            <a:off x="5199164" y="1298702"/>
            <a:ext cx="655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K742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AA64914-3B48-ED2A-D4EB-9F2FD90BB731}"/>
              </a:ext>
            </a:extLst>
          </p:cNvPr>
          <p:cNvSpPr txBox="1"/>
          <p:nvPr/>
        </p:nvSpPr>
        <p:spPr>
          <a:xfrm>
            <a:off x="3735668" y="1305505"/>
            <a:ext cx="655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K704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5F4DA7B-9F7D-B035-783A-69A8E41AA4EE}"/>
              </a:ext>
            </a:extLst>
          </p:cNvPr>
          <p:cNvSpPr txBox="1"/>
          <p:nvPr/>
        </p:nvSpPr>
        <p:spPr>
          <a:xfrm>
            <a:off x="2347578" y="1297543"/>
            <a:ext cx="655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K682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480425C-DEE4-4EB3-9803-724EB351F942}"/>
              </a:ext>
            </a:extLst>
          </p:cNvPr>
          <p:cNvSpPr txBox="1"/>
          <p:nvPr/>
        </p:nvSpPr>
        <p:spPr>
          <a:xfrm>
            <a:off x="1365629" y="116115"/>
            <a:ext cx="28580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Supplemental  Fig. S5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FC893FA-4839-4D7B-BE4B-0AF352250AC4}"/>
              </a:ext>
            </a:extLst>
          </p:cNvPr>
          <p:cNvSpPr txBox="1"/>
          <p:nvPr/>
        </p:nvSpPr>
        <p:spPr>
          <a:xfrm>
            <a:off x="663547" y="6303327"/>
            <a:ext cx="6971288" cy="8809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Supplemental Figure S5. 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NUP98::NSD1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/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FLT3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-ITD AML stain for myeloid and monocytic antigens.</a:t>
            </a:r>
            <a:endParaRPr lang="en-US" sz="1200" dirty="0">
              <a:effectLst/>
              <a:latin typeface="Calibri" panose="020F0502020204030204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AML blasts from the indicated mice stained with Mac-1, Gr-1, CD1/32, CD13, and F4/80.  </a:t>
            </a:r>
            <a:endParaRPr lang="en-US" sz="1200" dirty="0">
              <a:effectLst/>
              <a:latin typeface="Calibri" panose="020F0502020204030204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58489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hema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163F9B"/>
      </a:accent4>
      <a:accent5>
        <a:srgbClr val="F4D93F"/>
      </a:accent5>
      <a:accent6>
        <a:srgbClr val="0F2F6A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7452</TotalTime>
  <Words>472</Words>
  <Application>Microsoft Office PowerPoint</Application>
  <PresentationFormat>Custom</PresentationFormat>
  <Paragraphs>123</Paragraphs>
  <Slides>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Arial Narrow</vt:lpstr>
      <vt:lpstr>Calibri</vt:lpstr>
      <vt:lpstr>Calibri Light</vt:lpstr>
      <vt:lpstr>Times New Roman</vt:lpstr>
      <vt:lpstr>Office Theme</vt:lpstr>
      <vt:lpstr>Prism 8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Matsukawa, Toshihiro (NIH/NCI) [F]</dc:creator>
  <cp:lastModifiedBy>Aplan, Peter (NIH/NCI) [E]</cp:lastModifiedBy>
  <cp:revision>172</cp:revision>
  <dcterms:created xsi:type="dcterms:W3CDTF">2020-09-05T22:59:21Z</dcterms:created>
  <dcterms:modified xsi:type="dcterms:W3CDTF">2022-12-05T20:29:32Z</dcterms:modified>
</cp:coreProperties>
</file>