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73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60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03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YQSI\Desktop\&#26032;&#24314;%20Microsoft%20Excel%20&#24037;&#20316;&#34920;%20(5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'BLUP数据进行SW检验，符合正太分布'!$D$3:$D$20</c:f>
              <c:numCache>
                <c:formatCode>0.0_ </c:formatCode>
                <c:ptCount val="18"/>
                <c:pt idx="0">
                  <c:v>15.5</c:v>
                </c:pt>
                <c:pt idx="1">
                  <c:v>16</c:v>
                </c:pt>
                <c:pt idx="2">
                  <c:v>16.5</c:v>
                </c:pt>
                <c:pt idx="3">
                  <c:v>17</c:v>
                </c:pt>
                <c:pt idx="4">
                  <c:v>17.5</c:v>
                </c:pt>
                <c:pt idx="5">
                  <c:v>18</c:v>
                </c:pt>
                <c:pt idx="6">
                  <c:v>18.5</c:v>
                </c:pt>
                <c:pt idx="7">
                  <c:v>19</c:v>
                </c:pt>
                <c:pt idx="8">
                  <c:v>19.5</c:v>
                </c:pt>
                <c:pt idx="9">
                  <c:v>20</c:v>
                </c:pt>
                <c:pt idx="10">
                  <c:v>20.5</c:v>
                </c:pt>
                <c:pt idx="11">
                  <c:v>21</c:v>
                </c:pt>
                <c:pt idx="12">
                  <c:v>21.5</c:v>
                </c:pt>
                <c:pt idx="13">
                  <c:v>22</c:v>
                </c:pt>
                <c:pt idx="14">
                  <c:v>22.5</c:v>
                </c:pt>
                <c:pt idx="15">
                  <c:v>23</c:v>
                </c:pt>
                <c:pt idx="16">
                  <c:v>23.5</c:v>
                </c:pt>
                <c:pt idx="17">
                  <c:v>24</c:v>
                </c:pt>
              </c:numCache>
            </c:numRef>
          </c:cat>
          <c:val>
            <c:numRef>
              <c:f>'BLUP数据进行SW检验，符合正太分布'!$E$3:$E$20</c:f>
              <c:numCache>
                <c:formatCode>General</c:formatCode>
                <c:ptCount val="18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4</c:v>
                </c:pt>
                <c:pt idx="5">
                  <c:v>9</c:v>
                </c:pt>
                <c:pt idx="6">
                  <c:v>14</c:v>
                </c:pt>
                <c:pt idx="7">
                  <c:v>20</c:v>
                </c:pt>
                <c:pt idx="8">
                  <c:v>35</c:v>
                </c:pt>
                <c:pt idx="9">
                  <c:v>34</c:v>
                </c:pt>
                <c:pt idx="10">
                  <c:v>22</c:v>
                </c:pt>
                <c:pt idx="11">
                  <c:v>17</c:v>
                </c:pt>
                <c:pt idx="12">
                  <c:v>10</c:v>
                </c:pt>
                <c:pt idx="13">
                  <c:v>11</c:v>
                </c:pt>
                <c:pt idx="14">
                  <c:v>5</c:v>
                </c:pt>
                <c:pt idx="15">
                  <c:v>2</c:v>
                </c:pt>
                <c:pt idx="16">
                  <c:v>0</c:v>
                </c:pt>
                <c:pt idx="17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D1-4DCA-A24D-1145E1E74C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"/>
        <c:overlap val="25"/>
        <c:axId val="469578096"/>
        <c:axId val="469571024"/>
      </c:barChart>
      <c:lineChart>
        <c:grouping val="standard"/>
        <c:varyColors val="0"/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'BLUP数据进行SW检验，符合正太分布'!$D$3:$D$20</c:f>
              <c:numCache>
                <c:formatCode>0.0_ </c:formatCode>
                <c:ptCount val="18"/>
                <c:pt idx="0">
                  <c:v>15.5</c:v>
                </c:pt>
                <c:pt idx="1">
                  <c:v>16</c:v>
                </c:pt>
                <c:pt idx="2">
                  <c:v>16.5</c:v>
                </c:pt>
                <c:pt idx="3">
                  <c:v>17</c:v>
                </c:pt>
                <c:pt idx="4">
                  <c:v>17.5</c:v>
                </c:pt>
                <c:pt idx="5">
                  <c:v>18</c:v>
                </c:pt>
                <c:pt idx="6">
                  <c:v>18.5</c:v>
                </c:pt>
                <c:pt idx="7">
                  <c:v>19</c:v>
                </c:pt>
                <c:pt idx="8">
                  <c:v>19.5</c:v>
                </c:pt>
                <c:pt idx="9">
                  <c:v>20</c:v>
                </c:pt>
                <c:pt idx="10">
                  <c:v>20.5</c:v>
                </c:pt>
                <c:pt idx="11">
                  <c:v>21</c:v>
                </c:pt>
                <c:pt idx="12">
                  <c:v>21.5</c:v>
                </c:pt>
                <c:pt idx="13">
                  <c:v>22</c:v>
                </c:pt>
                <c:pt idx="14">
                  <c:v>22.5</c:v>
                </c:pt>
                <c:pt idx="15">
                  <c:v>23</c:v>
                </c:pt>
                <c:pt idx="16">
                  <c:v>23.5</c:v>
                </c:pt>
                <c:pt idx="17">
                  <c:v>24</c:v>
                </c:pt>
              </c:numCache>
            </c:numRef>
          </c:cat>
          <c:val>
            <c:numRef>
              <c:f>'BLUP数据进行SW检验，符合正太分布'!$F$3:$F$20</c:f>
              <c:numCache>
                <c:formatCode>General</c:formatCode>
                <c:ptCount val="18"/>
                <c:pt idx="0">
                  <c:v>9.261895943043141E-4</c:v>
                </c:pt>
                <c:pt idx="1">
                  <c:v>3.1464122589899999E-3</c:v>
                </c:pt>
                <c:pt idx="2">
                  <c:v>9.2476124571808198E-3</c:v>
                </c:pt>
                <c:pt idx="3">
                  <c:v>2.351483224973544E-2</c:v>
                </c:pt>
                <c:pt idx="4">
                  <c:v>5.1731183737936712E-2</c:v>
                </c:pt>
                <c:pt idx="5">
                  <c:v>9.8460313750526607E-2</c:v>
                </c:pt>
                <c:pt idx="6">
                  <c:v>0.16213182907725926</c:v>
                </c:pt>
                <c:pt idx="7">
                  <c:v>0.23097959566976092</c:v>
                </c:pt>
                <c:pt idx="8">
                  <c:v>0.28469328202537847</c:v>
                </c:pt>
                <c:pt idx="9">
                  <c:v>0.30358414701187991</c:v>
                </c:pt>
                <c:pt idx="10">
                  <c:v>0.28007814866489955</c:v>
                </c:pt>
                <c:pt idx="11">
                  <c:v>0.22355152284080779</c:v>
                </c:pt>
                <c:pt idx="12">
                  <c:v>0.15437405283370109</c:v>
                </c:pt>
                <c:pt idx="13">
                  <c:v>9.2229371063584462E-2</c:v>
                </c:pt>
                <c:pt idx="14">
                  <c:v>4.7671899397645559E-2</c:v>
                </c:pt>
                <c:pt idx="15">
                  <c:v>2.1318366907344351E-2</c:v>
                </c:pt>
                <c:pt idx="16">
                  <c:v>8.2479055088694204E-3</c:v>
                </c:pt>
                <c:pt idx="17">
                  <c:v>2.7607792933290022E-3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52D1-4DCA-A24D-1145E1E74C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87155311"/>
        <c:axId val="987153231"/>
      </c:lineChart>
      <c:catAx>
        <c:axId val="987155311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 sz="14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Spikelet number</a:t>
                </a:r>
                <a:r>
                  <a:rPr lang="en-US" altLang="zh-CN" sz="1400" b="1" baseline="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per spike</a:t>
                </a:r>
                <a:endParaRPr lang="zh-CN" altLang="en-US" sz="14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0.36386477973335185"/>
              <c:y val="0.9278386980562529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0.0_ " sourceLinked="1"/>
        <c:majorTickMark val="out"/>
        <c:minorTickMark val="none"/>
        <c:tickLblPos val="nextTo"/>
        <c:spPr>
          <a:noFill/>
          <a:ln w="19050" cap="flat" cmpd="sng" algn="ctr">
            <a:solidFill>
              <a:schemeClr val="dk1"/>
            </a:solidFill>
            <a:prstDash val="solid"/>
            <a:miter lim="800000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defRPr>
            </a:pPr>
            <a:endParaRPr lang="zh-CN"/>
          </a:p>
        </c:txPr>
        <c:crossAx val="987153231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987153231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altLang="zh-CN" sz="14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Density </a:t>
                </a:r>
                <a:endParaRPr lang="zh-CN" altLang="en-US" sz="14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zh-CN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19050" cap="flat" cmpd="sng" algn="ctr">
            <a:solidFill>
              <a:schemeClr val="dk1"/>
            </a:solidFill>
            <a:prstDash val="solid"/>
            <a:miter lim="800000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987155311"/>
        <c:crosses val="autoZero"/>
        <c:crossBetween val="between"/>
      </c:valAx>
      <c:valAx>
        <c:axId val="469571024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69578096"/>
        <c:crosses val="max"/>
        <c:crossBetween val="between"/>
      </c:valAx>
      <c:catAx>
        <c:axId val="469578096"/>
        <c:scaling>
          <c:orientation val="minMax"/>
        </c:scaling>
        <c:delete val="1"/>
        <c:axPos val="b"/>
        <c:numFmt formatCode="0.0_ " sourceLinked="1"/>
        <c:majorTickMark val="out"/>
        <c:minorTickMark val="none"/>
        <c:tickLblPos val="nextTo"/>
        <c:crossAx val="46957102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5F204-2B23-4B6F-BC4F-533EAD39A940}" type="datetimeFigureOut">
              <a:rPr lang="zh-CN" altLang="en-US" smtClean="0"/>
              <a:t>2022/11/30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C054E-2F9A-4D94-974D-B558A69633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8713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5F204-2B23-4B6F-BC4F-533EAD39A940}" type="datetimeFigureOut">
              <a:rPr lang="zh-CN" altLang="en-US" smtClean="0"/>
              <a:t>2022/11/30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C054E-2F9A-4D94-974D-B558A69633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8775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5F204-2B23-4B6F-BC4F-533EAD39A940}" type="datetimeFigureOut">
              <a:rPr lang="zh-CN" altLang="en-US" smtClean="0"/>
              <a:t>2022/11/30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C054E-2F9A-4D94-974D-B558A69633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6433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5F204-2B23-4B6F-BC4F-533EAD39A940}" type="datetimeFigureOut">
              <a:rPr lang="zh-CN" altLang="en-US" smtClean="0"/>
              <a:t>2022/11/30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C054E-2F9A-4D94-974D-B558A69633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33761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5F204-2B23-4B6F-BC4F-533EAD39A940}" type="datetimeFigureOut">
              <a:rPr lang="zh-CN" altLang="en-US" smtClean="0"/>
              <a:t>2022/11/30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C054E-2F9A-4D94-974D-B558A69633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385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5F204-2B23-4B6F-BC4F-533EAD39A940}" type="datetimeFigureOut">
              <a:rPr lang="zh-CN" altLang="en-US" smtClean="0"/>
              <a:t>2022/11/30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C054E-2F9A-4D94-974D-B558A69633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385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5F204-2B23-4B6F-BC4F-533EAD39A940}" type="datetimeFigureOut">
              <a:rPr lang="zh-CN" altLang="en-US" smtClean="0"/>
              <a:t>2022/11/30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C054E-2F9A-4D94-974D-B558A69633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924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5F204-2B23-4B6F-BC4F-533EAD39A940}" type="datetimeFigureOut">
              <a:rPr lang="zh-CN" altLang="en-US" smtClean="0"/>
              <a:t>2022/11/30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C054E-2F9A-4D94-974D-B558A69633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5741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5F204-2B23-4B6F-BC4F-533EAD39A940}" type="datetimeFigureOut">
              <a:rPr lang="zh-CN" altLang="en-US" smtClean="0"/>
              <a:t>2022/11/30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C054E-2F9A-4D94-974D-B558A69633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3112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5F204-2B23-4B6F-BC4F-533EAD39A940}" type="datetimeFigureOut">
              <a:rPr lang="zh-CN" altLang="en-US" smtClean="0"/>
              <a:t>2022/11/30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C054E-2F9A-4D94-974D-B558A69633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6175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5F204-2B23-4B6F-BC4F-533EAD39A940}" type="datetimeFigureOut">
              <a:rPr lang="zh-CN" altLang="en-US" smtClean="0"/>
              <a:t>2022/11/30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C054E-2F9A-4D94-974D-B558A69633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9988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75F204-2B23-4B6F-BC4F-533EAD39A940}" type="datetimeFigureOut">
              <a:rPr lang="zh-CN" altLang="en-US" smtClean="0"/>
              <a:t>2022/11/30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C054E-2F9A-4D94-974D-B558A69633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479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46675674"/>
              </p:ext>
            </p:extLst>
          </p:nvPr>
        </p:nvGraphicFramePr>
        <p:xfrm>
          <a:off x="2396860" y="1748252"/>
          <a:ext cx="5112281" cy="33614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矩形 2"/>
          <p:cNvSpPr/>
          <p:nvPr/>
        </p:nvSpPr>
        <p:spPr>
          <a:xfrm>
            <a:off x="5773013" y="1959422"/>
            <a:ext cx="17361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Shapiro-Wilk test</a:t>
            </a:r>
          </a:p>
          <a:p>
            <a:pPr algn="just"/>
            <a:r>
              <a:rPr lang="en-US" altLang="zh-CN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value: 0.2049</a:t>
            </a:r>
          </a:p>
        </p:txBody>
      </p:sp>
    </p:spTree>
    <p:extLst>
      <p:ext uri="{BB962C8B-B14F-4D97-AF65-F5344CB8AC3E}">
        <p14:creationId xmlns:p14="http://schemas.microsoft.com/office/powerpoint/2010/main" val="29762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6191</TotalTime>
  <Words>11</Words>
  <Application>Microsoft Office PowerPoint</Application>
  <PresentationFormat>A4 纸张(210x297 毫米)</PresentationFormat>
  <Paragraphs>4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等线</vt:lpstr>
      <vt:lpstr>等线 Light</vt:lpstr>
      <vt:lpstr>Arial</vt:lpstr>
      <vt:lpstr>Calibri</vt:lpstr>
      <vt:lpstr>Calibri Light</vt:lpstr>
      <vt:lpstr>Times New Roman</vt:lpstr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YQSI</dc:creator>
  <cp:lastModifiedBy>YQSI</cp:lastModifiedBy>
  <cp:revision>79</cp:revision>
  <dcterms:created xsi:type="dcterms:W3CDTF">2022-09-30T06:47:02Z</dcterms:created>
  <dcterms:modified xsi:type="dcterms:W3CDTF">2022-11-30T09:43:04Z</dcterms:modified>
</cp:coreProperties>
</file>