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</p:sldIdLst>
  <p:sldSz cx="6858000" cy="9906000" type="A4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1314" y="35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3D5D8-B93F-4486-9A67-150A74E76936}" type="datetimeFigureOut">
              <a:rPr lang="pt-BR" smtClean="0"/>
              <a:pPr/>
              <a:t>28/10/2022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3136D9-0FD7-4730-B434-66D93DCA15B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SREBP1 C62</a:t>
            </a:r>
          </a:p>
          <a:p>
            <a:r>
              <a:rPr lang="pt-BR" dirty="0" smtClean="0"/>
              <a:t>SREBP2 C62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136D9-0FD7-4730-B434-66D93DCA15B6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C46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136D9-0FD7-4730-B434-66D93DCA15B6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4CF48-CAD5-479B-A095-E0BBB773B4D1}" type="datetimeFigureOut">
              <a:rPr lang="pt-BR" smtClean="0"/>
              <a:pPr/>
              <a:t>28/10/2022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1B0D-611B-4136-A38D-448DB61414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4CF48-CAD5-479B-A095-E0BBB773B4D1}" type="datetimeFigureOut">
              <a:rPr lang="pt-BR" smtClean="0"/>
              <a:pPr/>
              <a:t>28/10/2022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1B0D-611B-4136-A38D-448DB61414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4CF48-CAD5-479B-A095-E0BBB773B4D1}" type="datetimeFigureOut">
              <a:rPr lang="pt-BR" smtClean="0"/>
              <a:pPr/>
              <a:t>28/10/2022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1B0D-611B-4136-A38D-448DB61414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71475" y="2311402"/>
            <a:ext cx="3286125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771900" y="2311402"/>
            <a:ext cx="3286125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4CF48-CAD5-479B-A095-E0BBB773B4D1}" type="datetimeFigureOut">
              <a:rPr lang="pt-BR" smtClean="0"/>
              <a:pPr/>
              <a:t>28/10/2022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1B0D-611B-4136-A38D-448DB61414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4CF48-CAD5-479B-A095-E0BBB773B4D1}" type="datetimeFigureOut">
              <a:rPr lang="pt-BR" smtClean="0"/>
              <a:pPr/>
              <a:t>28/10/2022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1B0D-611B-4136-A38D-448DB61414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4CF48-CAD5-479B-A095-E0BBB773B4D1}" type="datetimeFigureOut">
              <a:rPr lang="pt-BR" smtClean="0"/>
              <a:pPr/>
              <a:t>28/10/2022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1B0D-611B-4136-A38D-448DB61414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4CF48-CAD5-479B-A095-E0BBB773B4D1}" type="datetimeFigureOut">
              <a:rPr lang="pt-BR" smtClean="0"/>
              <a:pPr/>
              <a:t>28/10/2022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1B0D-611B-4136-A38D-448DB61414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4CF48-CAD5-479B-A095-E0BBB773B4D1}" type="datetimeFigureOut">
              <a:rPr lang="pt-BR" smtClean="0"/>
              <a:pPr/>
              <a:t>28/10/2022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1B0D-611B-4136-A38D-448DB61414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4CF48-CAD5-479B-A095-E0BBB773B4D1}" type="datetimeFigureOut">
              <a:rPr lang="pt-BR" smtClean="0"/>
              <a:pPr/>
              <a:t>28/10/2022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1B0D-611B-4136-A38D-448DB61414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4CF48-CAD5-479B-A095-E0BBB773B4D1}" type="datetimeFigureOut">
              <a:rPr lang="pt-BR" smtClean="0"/>
              <a:pPr/>
              <a:t>28/10/2022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1B0D-611B-4136-A38D-448DB61414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386387" y="396701"/>
            <a:ext cx="1671638" cy="8452203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71475" y="396701"/>
            <a:ext cx="4900613" cy="8452203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4CF48-CAD5-479B-A095-E0BBB773B4D1}" type="datetimeFigureOut">
              <a:rPr lang="pt-BR" smtClean="0"/>
              <a:pPr/>
              <a:t>28/10/2022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1B0D-611B-4136-A38D-448DB61414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4CF48-CAD5-479B-A095-E0BBB773B4D1}" type="datetimeFigureOut">
              <a:rPr lang="pt-BR" smtClean="0"/>
              <a:pPr/>
              <a:t>28/10/2022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B1B0D-611B-4136-A38D-448DB614143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f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tiff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272480"/>
            <a:ext cx="6858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SARS-CoV-2 engages replication and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inflammasome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activation through lipid remodeling via SREBPs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1164577"/>
            <a:ext cx="685800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Vinicius Cardoso Soares</a:t>
            </a:r>
            <a:r>
              <a:rPr kumimoji="0" lang="pt-BR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1,2</a:t>
            </a:r>
            <a:r>
              <a:rPr kumimoji="0" lang="pt-BR" sz="1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#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*, Suelen Silva Gomes Dias</a:t>
            </a:r>
            <a:r>
              <a:rPr kumimoji="0" lang="pt-BR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pt-BR" sz="1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#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Julia 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Cunha Santos</a:t>
            </a:r>
            <a:r>
              <a:rPr kumimoji="0" lang="pt-BR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pt-BR" sz="1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#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pt-B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Isaclaudia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G. Azevedo-Quintanilha</a:t>
            </a:r>
            <a:r>
              <a:rPr kumimoji="0" lang="pt-BR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Isabela Batista Gonçalves Moreira</a:t>
            </a:r>
            <a:r>
              <a:rPr kumimoji="0" lang="pt-BR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Carolina Q. Sacramento</a:t>
            </a:r>
            <a:r>
              <a:rPr kumimoji="0" lang="pt-BR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1,3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Natalia </a:t>
            </a:r>
            <a:r>
              <a:rPr kumimoji="0" lang="pt-B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Fintelman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-Rodrigues</a:t>
            </a:r>
            <a:r>
              <a:rPr kumimoji="0" lang="pt-BR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1,3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Jairo R. Temerozo</a:t>
            </a:r>
            <a:r>
              <a:rPr kumimoji="0" lang="pt-BR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Marcos Alexandre Nunes da Silva</a:t>
            </a:r>
            <a:r>
              <a:rPr kumimoji="0" lang="pt-BR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pt-B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Debora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Ferreira Barreto-Vieira</a:t>
            </a:r>
            <a:r>
              <a:rPr kumimoji="0" lang="pt-BR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Thiago M. L. Souza</a:t>
            </a:r>
            <a:r>
              <a:rPr kumimoji="0" lang="pt-BR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1,3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Patrícia T. Bozza</a:t>
            </a:r>
            <a:r>
              <a:rPr kumimoji="0" lang="pt-BR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*</a:t>
            </a:r>
            <a:endParaRPr kumimoji="0" lang="pt-BR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# - These authors contributed equally to this work</a:t>
            </a:r>
            <a:endParaRPr kumimoji="0" lang="pt-BR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0" y="2604737"/>
            <a:ext cx="6858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1- Laboratório de </a:t>
            </a:r>
            <a:r>
              <a:rPr kumimoji="0" lang="pt-BR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Imunofarmacologia</a:t>
            </a:r>
            <a:r>
              <a:rPr kumimoji="0" lang="pt-B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Instituto Oswaldo Cruz (IOC), Fundação Oswaldo Cruz (FIOCRUZ), Rio de Janeiro, RJ, </a:t>
            </a:r>
            <a:r>
              <a:rPr kumimoji="0" lang="pt-BR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Brazil</a:t>
            </a:r>
            <a:r>
              <a:rPr kumimoji="0" lang="pt-B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pt-BR" sz="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2- Programa de Imunologia e Inflamação, Universidade Federal do Rio de Janeiro, UFRJ, Rio de Janeiro, RJ, </a:t>
            </a:r>
            <a:r>
              <a:rPr kumimoji="0" lang="pt-BR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Brazil</a:t>
            </a:r>
            <a:r>
              <a:rPr kumimoji="0" lang="pt-B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pt-BR" sz="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pt-BR" sz="1400" dirty="0" smtClean="0">
                <a:latin typeface="Arial" pitchFamily="34" charset="0"/>
                <a:cs typeface="Arial" pitchFamily="34" charset="0"/>
              </a:rPr>
              <a:t>3 - Centro de Desenvolvimento Tecnológico em Saúde (CDTS) </a:t>
            </a:r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 Instituto Nacional de Ciência e Tecnologia em Inovação em Doenças de Populações Negligenciadas (INCT/IDNP), FIOCRUZ, Rio de Janeiro, Brasil. </a:t>
            </a:r>
          </a:p>
          <a:p>
            <a:r>
              <a:rPr lang="pt-BR" sz="1400" dirty="0" smtClean="0">
                <a:latin typeface="Arial" pitchFamily="34" charset="0"/>
                <a:cs typeface="Arial" pitchFamily="34" charset="0"/>
              </a:rPr>
              <a:t>4 - Laboratório de Pesquisas sobre o Timo </a:t>
            </a:r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 Instituto Nacional de Ciência e Tecnologia em </a:t>
            </a:r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Neuroimunomodulação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 (INCT/NIM), Instituto Oswaldo Cruz (FIOCRUZ), Rio de Janeiro, RJ, </a:t>
            </a:r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Brazil</a:t>
            </a:r>
            <a:r>
              <a:rPr kumimoji="0" lang="pt-B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pt-B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5 - Laboratório de Morfologia e Morfogênese Viral, Instituto Oswaldo Cruz (IOC), Fundação Oswaldo Cruz (FIOCRUZ), Rio de Janeiro, RJ, </a:t>
            </a:r>
            <a:r>
              <a:rPr kumimoji="0" lang="pt-BR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Brazil</a:t>
            </a:r>
            <a:r>
              <a:rPr kumimoji="0" lang="pt-B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pt-BR" sz="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0" y="5341041"/>
            <a:ext cx="6858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*Corresponding author</a:t>
            </a:r>
            <a:endParaRPr kumimoji="0" lang="pt-BR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Patricia T.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Bozza</a:t>
            </a:r>
            <a:endParaRPr kumimoji="0" lang="pt-BR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pbozza@ioc.fiocruz.br or pbozza@gmail.com</a:t>
            </a:r>
            <a:endParaRPr kumimoji="0" lang="pt-BR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Vinicius Cardoso Soares</a:t>
            </a:r>
            <a:endParaRPr lang="pt-BR" sz="500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cardosodante42@gmail.com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064568"/>
            <a:ext cx="685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Full-length blots used in the article are indicated according to each figure. Red squares represent the images selected as a representative </a:t>
            </a:r>
            <a:r>
              <a:rPr lang="en-US" b="1" dirty="0" smtClean="0"/>
              <a:t>blot.</a:t>
            </a:r>
            <a:endParaRPr lang="pt-BR" b="1" dirty="0"/>
          </a:p>
        </p:txBody>
      </p:sp>
      <p:pic>
        <p:nvPicPr>
          <p:cNvPr id="5" name="Picture 7" descr="C:\Users\Vinicius\Desktop\Fiocruz\Colaborações\SARS-Cov-2\Western blots\C44\GAPDH\2021.02.18 - GAPDH Calu-3 C44.tif"/>
          <p:cNvPicPr>
            <a:picLocks noChangeAspect="1" noChangeArrowheads="1"/>
          </p:cNvPicPr>
          <p:nvPr/>
        </p:nvPicPr>
        <p:blipFill>
          <a:blip r:embed="rId2" cstate="print"/>
          <a:srcRect l="14319" r="5497"/>
          <a:stretch>
            <a:fillRect/>
          </a:stretch>
        </p:blipFill>
        <p:spPr bwMode="auto">
          <a:xfrm>
            <a:off x="4005064" y="5601072"/>
            <a:ext cx="2160240" cy="165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Vinicius\Desktop\Fiocruz\Colaborações\SARS-Cov-2\Western blots\C44\SREBP2\2021.02.10 - SREBP2 Calu-3 C44.tif"/>
          <p:cNvPicPr>
            <a:picLocks noChangeAspect="1" noChangeArrowheads="1"/>
          </p:cNvPicPr>
          <p:nvPr/>
        </p:nvPicPr>
        <p:blipFill>
          <a:blip r:embed="rId3" cstate="print"/>
          <a:srcRect l="14285" t="16939"/>
          <a:stretch>
            <a:fillRect/>
          </a:stretch>
        </p:blipFill>
        <p:spPr bwMode="auto">
          <a:xfrm>
            <a:off x="4005064" y="3512840"/>
            <a:ext cx="2160240" cy="158417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aixaDeTexto 74"/>
          <p:cNvSpPr txBox="1">
            <a:spLocks noChangeArrowheads="1"/>
          </p:cNvSpPr>
          <p:nvPr/>
        </p:nvSpPr>
        <p:spPr bwMode="auto">
          <a:xfrm>
            <a:off x="6093296" y="3872880"/>
            <a:ext cx="5397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/>
              <a:t>mature</a:t>
            </a:r>
          </a:p>
        </p:txBody>
      </p:sp>
      <p:sp>
        <p:nvSpPr>
          <p:cNvPr id="12" name="CaixaDeTexto 75"/>
          <p:cNvSpPr txBox="1">
            <a:spLocks noChangeArrowheads="1"/>
          </p:cNvSpPr>
          <p:nvPr/>
        </p:nvSpPr>
        <p:spPr bwMode="auto">
          <a:xfrm>
            <a:off x="6093296" y="3657104"/>
            <a:ext cx="6492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/>
              <a:t>precursor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5013176" y="3656856"/>
            <a:ext cx="360040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5013176" y="6249144"/>
            <a:ext cx="36004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75"/>
          <p:cNvSpPr txBox="1">
            <a:spLocks noChangeArrowheads="1"/>
          </p:cNvSpPr>
          <p:nvPr/>
        </p:nvSpPr>
        <p:spPr bwMode="auto">
          <a:xfrm>
            <a:off x="4901485" y="3008784"/>
            <a:ext cx="543739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SREBP2</a:t>
            </a:r>
            <a:endParaRPr lang="pt-BR" sz="900" b="1" dirty="0"/>
          </a:p>
        </p:txBody>
      </p:sp>
      <p:sp>
        <p:nvSpPr>
          <p:cNvPr id="16" name="CaixaDeTexto 75"/>
          <p:cNvSpPr txBox="1">
            <a:spLocks noChangeArrowheads="1"/>
          </p:cNvSpPr>
          <p:nvPr/>
        </p:nvSpPr>
        <p:spPr bwMode="auto">
          <a:xfrm>
            <a:off x="4911103" y="5097016"/>
            <a:ext cx="53412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GAPDH</a:t>
            </a:r>
            <a:endParaRPr lang="pt-BR" sz="900" b="1" dirty="0"/>
          </a:p>
        </p:txBody>
      </p:sp>
      <p:sp>
        <p:nvSpPr>
          <p:cNvPr id="17" name="CaixaDeTexto 96"/>
          <p:cNvSpPr txBox="1">
            <a:spLocks noChangeArrowheads="1"/>
          </p:cNvSpPr>
          <p:nvPr/>
        </p:nvSpPr>
        <p:spPr bwMode="auto">
          <a:xfrm>
            <a:off x="4485340" y="3224808"/>
            <a:ext cx="59984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 smtClean="0"/>
              <a:t>Unifected</a:t>
            </a:r>
            <a:endParaRPr lang="pt-BR" sz="800" b="1" dirty="0"/>
          </a:p>
        </p:txBody>
      </p:sp>
      <p:sp>
        <p:nvSpPr>
          <p:cNvPr id="18" name="CaixaDeTexto 97"/>
          <p:cNvSpPr txBox="1">
            <a:spLocks noChangeArrowheads="1"/>
          </p:cNvSpPr>
          <p:nvPr/>
        </p:nvSpPr>
        <p:spPr bwMode="auto">
          <a:xfrm>
            <a:off x="5301208" y="3224808"/>
            <a:ext cx="687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SARS-CoV-2</a:t>
            </a:r>
          </a:p>
        </p:txBody>
      </p:sp>
      <p:cxnSp>
        <p:nvCxnSpPr>
          <p:cNvPr id="20" name="Conector reto 19"/>
          <p:cNvCxnSpPr/>
          <p:nvPr/>
        </p:nvCxnSpPr>
        <p:spPr>
          <a:xfrm>
            <a:off x="4365104" y="3440832"/>
            <a:ext cx="7920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5229200" y="3440832"/>
            <a:ext cx="7920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96"/>
          <p:cNvSpPr txBox="1">
            <a:spLocks noChangeArrowheads="1"/>
          </p:cNvSpPr>
          <p:nvPr/>
        </p:nvSpPr>
        <p:spPr bwMode="auto">
          <a:xfrm>
            <a:off x="4485340" y="5313040"/>
            <a:ext cx="59984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 smtClean="0"/>
              <a:t>Unifected</a:t>
            </a:r>
            <a:endParaRPr lang="pt-BR" sz="800" b="1" dirty="0"/>
          </a:p>
        </p:txBody>
      </p:sp>
      <p:sp>
        <p:nvSpPr>
          <p:cNvPr id="23" name="CaixaDeTexto 97"/>
          <p:cNvSpPr txBox="1">
            <a:spLocks noChangeArrowheads="1"/>
          </p:cNvSpPr>
          <p:nvPr/>
        </p:nvSpPr>
        <p:spPr bwMode="auto">
          <a:xfrm>
            <a:off x="5301208" y="5313040"/>
            <a:ext cx="687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SARS-CoV-2</a:t>
            </a:r>
          </a:p>
        </p:txBody>
      </p:sp>
      <p:cxnSp>
        <p:nvCxnSpPr>
          <p:cNvPr id="24" name="Conector reto 23"/>
          <p:cNvCxnSpPr/>
          <p:nvPr/>
        </p:nvCxnSpPr>
        <p:spPr>
          <a:xfrm>
            <a:off x="4365104" y="5529064"/>
            <a:ext cx="7920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>
            <a:off x="5229200" y="5529064"/>
            <a:ext cx="7920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/>
          <p:cNvSpPr txBox="1"/>
          <p:nvPr/>
        </p:nvSpPr>
        <p:spPr>
          <a:xfrm>
            <a:off x="188640" y="2432720"/>
            <a:ext cx="106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Figure 1A</a:t>
            </a:r>
            <a:endParaRPr lang="pt-BR" dirty="0"/>
          </a:p>
        </p:txBody>
      </p:sp>
      <p:pic>
        <p:nvPicPr>
          <p:cNvPr id="29" name="Picture 2" descr="C:\Users\Vinicius\Desktop\Fiocruz\Colaborações\SARS-Cov-2\Western blots\C62\SREBP1\Calu-3 SREBP1 C62 20210601_09003054.jpg"/>
          <p:cNvPicPr>
            <a:picLocks noChangeAspect="1" noChangeArrowheads="1"/>
          </p:cNvPicPr>
          <p:nvPr/>
        </p:nvPicPr>
        <p:blipFill>
          <a:blip r:embed="rId4" cstate="print"/>
          <a:srcRect l="22908" t="14002" r="20483" b="67996"/>
          <a:stretch>
            <a:fillRect/>
          </a:stretch>
        </p:blipFill>
        <p:spPr bwMode="auto">
          <a:xfrm>
            <a:off x="980728" y="3584848"/>
            <a:ext cx="2232248" cy="1527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" descr="C:\Users\Vinicius\Desktop\Fiocruz\Colaborações\SARS-Cov-2\Western blots\C62\GAPDH\Calu-3 C62 GAPDH 02.06.2021 600dpi.tif"/>
          <p:cNvPicPr>
            <a:picLocks noChangeAspect="1" noChangeArrowheads="1"/>
          </p:cNvPicPr>
          <p:nvPr/>
        </p:nvPicPr>
        <p:blipFill>
          <a:blip r:embed="rId5" cstate="print"/>
          <a:srcRect l="9512" t="19628" r="14998" b="13256"/>
          <a:stretch>
            <a:fillRect/>
          </a:stretch>
        </p:blipFill>
        <p:spPr bwMode="auto">
          <a:xfrm>
            <a:off x="980728" y="5817096"/>
            <a:ext cx="2232248" cy="1464397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CaixaDeTexto 75"/>
          <p:cNvSpPr txBox="1">
            <a:spLocks noChangeArrowheads="1"/>
          </p:cNvSpPr>
          <p:nvPr/>
        </p:nvSpPr>
        <p:spPr bwMode="auto">
          <a:xfrm>
            <a:off x="1844824" y="3111653"/>
            <a:ext cx="543739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SREBP1</a:t>
            </a:r>
            <a:endParaRPr lang="pt-BR" sz="900" b="1" dirty="0"/>
          </a:p>
        </p:txBody>
      </p:sp>
      <p:sp>
        <p:nvSpPr>
          <p:cNvPr id="32" name="CaixaDeTexto 96"/>
          <p:cNvSpPr txBox="1">
            <a:spLocks noChangeArrowheads="1"/>
          </p:cNvSpPr>
          <p:nvPr/>
        </p:nvSpPr>
        <p:spPr bwMode="auto">
          <a:xfrm>
            <a:off x="1052736" y="3327677"/>
            <a:ext cx="54854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Unifected</a:t>
            </a:r>
            <a:endParaRPr lang="pt-BR" sz="700" b="1" dirty="0"/>
          </a:p>
        </p:txBody>
      </p:sp>
      <p:cxnSp>
        <p:nvCxnSpPr>
          <p:cNvPr id="33" name="Conector reto 32"/>
          <p:cNvCxnSpPr/>
          <p:nvPr/>
        </p:nvCxnSpPr>
        <p:spPr>
          <a:xfrm>
            <a:off x="1124744" y="3543701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/>
          <p:cNvCxnSpPr/>
          <p:nvPr/>
        </p:nvCxnSpPr>
        <p:spPr>
          <a:xfrm>
            <a:off x="1628800" y="3543701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>
            <a:off x="2132856" y="3543701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/>
          <p:cNvCxnSpPr/>
          <p:nvPr/>
        </p:nvCxnSpPr>
        <p:spPr>
          <a:xfrm>
            <a:off x="2636912" y="3543701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ixaDeTexto 96"/>
          <p:cNvSpPr txBox="1">
            <a:spLocks noChangeArrowheads="1"/>
          </p:cNvSpPr>
          <p:nvPr/>
        </p:nvSpPr>
        <p:spPr bwMode="auto">
          <a:xfrm>
            <a:off x="1584308" y="3327677"/>
            <a:ext cx="56137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38" name="CaixaDeTexto 96"/>
          <p:cNvSpPr txBox="1">
            <a:spLocks noChangeArrowheads="1"/>
          </p:cNvSpPr>
          <p:nvPr/>
        </p:nvSpPr>
        <p:spPr bwMode="auto">
          <a:xfrm>
            <a:off x="2060848" y="3327677"/>
            <a:ext cx="622286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</a:t>
            </a:r>
            <a:endParaRPr lang="pt-BR" sz="700" b="1" dirty="0"/>
          </a:p>
        </p:txBody>
      </p:sp>
      <p:sp>
        <p:nvSpPr>
          <p:cNvPr id="39" name="CaixaDeTexto 96"/>
          <p:cNvSpPr txBox="1">
            <a:spLocks noChangeArrowheads="1"/>
          </p:cNvSpPr>
          <p:nvPr/>
        </p:nvSpPr>
        <p:spPr bwMode="auto">
          <a:xfrm>
            <a:off x="2524967" y="3255669"/>
            <a:ext cx="6880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 +</a:t>
            </a:r>
          </a:p>
          <a:p>
            <a:pPr algn="ctr"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40" name="CaixaDeTexto 75"/>
          <p:cNvSpPr txBox="1">
            <a:spLocks noChangeArrowheads="1"/>
          </p:cNvSpPr>
          <p:nvPr/>
        </p:nvSpPr>
        <p:spPr bwMode="auto">
          <a:xfrm>
            <a:off x="1844824" y="5317532"/>
            <a:ext cx="53412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GAPDH</a:t>
            </a:r>
            <a:endParaRPr lang="pt-BR" sz="900" b="1" dirty="0"/>
          </a:p>
        </p:txBody>
      </p:sp>
      <p:sp>
        <p:nvSpPr>
          <p:cNvPr id="41" name="CaixaDeTexto 96"/>
          <p:cNvSpPr txBox="1">
            <a:spLocks noChangeArrowheads="1"/>
          </p:cNvSpPr>
          <p:nvPr/>
        </p:nvSpPr>
        <p:spPr bwMode="auto">
          <a:xfrm>
            <a:off x="1052736" y="5533556"/>
            <a:ext cx="54854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Unifected</a:t>
            </a:r>
            <a:endParaRPr lang="pt-BR" sz="700" b="1" dirty="0"/>
          </a:p>
        </p:txBody>
      </p:sp>
      <p:cxnSp>
        <p:nvCxnSpPr>
          <p:cNvPr id="42" name="Conector reto 41"/>
          <p:cNvCxnSpPr/>
          <p:nvPr/>
        </p:nvCxnSpPr>
        <p:spPr>
          <a:xfrm>
            <a:off x="1124744" y="5749580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/>
          <p:cNvCxnSpPr/>
          <p:nvPr/>
        </p:nvCxnSpPr>
        <p:spPr>
          <a:xfrm>
            <a:off x="1628800" y="5749580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/>
          <p:cNvCxnSpPr/>
          <p:nvPr/>
        </p:nvCxnSpPr>
        <p:spPr>
          <a:xfrm>
            <a:off x="2132856" y="5749580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/>
          <p:cNvCxnSpPr/>
          <p:nvPr/>
        </p:nvCxnSpPr>
        <p:spPr>
          <a:xfrm>
            <a:off x="2636912" y="5749580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aixaDeTexto 96"/>
          <p:cNvSpPr txBox="1">
            <a:spLocks noChangeArrowheads="1"/>
          </p:cNvSpPr>
          <p:nvPr/>
        </p:nvSpPr>
        <p:spPr bwMode="auto">
          <a:xfrm>
            <a:off x="1584308" y="5533556"/>
            <a:ext cx="56137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47" name="CaixaDeTexto 96"/>
          <p:cNvSpPr txBox="1">
            <a:spLocks noChangeArrowheads="1"/>
          </p:cNvSpPr>
          <p:nvPr/>
        </p:nvSpPr>
        <p:spPr bwMode="auto">
          <a:xfrm>
            <a:off x="2060848" y="5533556"/>
            <a:ext cx="622286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</a:t>
            </a:r>
            <a:endParaRPr lang="pt-BR" sz="700" b="1" dirty="0"/>
          </a:p>
        </p:txBody>
      </p:sp>
      <p:sp>
        <p:nvSpPr>
          <p:cNvPr id="48" name="CaixaDeTexto 96"/>
          <p:cNvSpPr txBox="1">
            <a:spLocks noChangeArrowheads="1"/>
          </p:cNvSpPr>
          <p:nvPr/>
        </p:nvSpPr>
        <p:spPr bwMode="auto">
          <a:xfrm>
            <a:off x="2524967" y="5461548"/>
            <a:ext cx="6880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 +</a:t>
            </a:r>
          </a:p>
          <a:p>
            <a:pPr algn="ctr"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50" name="Retângulo 49"/>
          <p:cNvSpPr/>
          <p:nvPr/>
        </p:nvSpPr>
        <p:spPr>
          <a:xfrm>
            <a:off x="1268760" y="3687717"/>
            <a:ext cx="216024" cy="5452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Retângulo 51"/>
          <p:cNvSpPr/>
          <p:nvPr/>
        </p:nvSpPr>
        <p:spPr>
          <a:xfrm>
            <a:off x="1196752" y="6777437"/>
            <a:ext cx="21602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Retângulo 52"/>
          <p:cNvSpPr/>
          <p:nvPr/>
        </p:nvSpPr>
        <p:spPr>
          <a:xfrm>
            <a:off x="2060848" y="6777437"/>
            <a:ext cx="21602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CaixaDeTexto 74"/>
          <p:cNvSpPr txBox="1">
            <a:spLocks noChangeArrowheads="1"/>
          </p:cNvSpPr>
          <p:nvPr/>
        </p:nvSpPr>
        <p:spPr bwMode="auto">
          <a:xfrm>
            <a:off x="512986" y="3975749"/>
            <a:ext cx="5397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/>
              <a:t>mature</a:t>
            </a:r>
          </a:p>
        </p:txBody>
      </p:sp>
      <p:sp>
        <p:nvSpPr>
          <p:cNvPr id="56" name="CaixaDeTexto 75"/>
          <p:cNvSpPr txBox="1">
            <a:spLocks noChangeArrowheads="1"/>
          </p:cNvSpPr>
          <p:nvPr/>
        </p:nvSpPr>
        <p:spPr bwMode="auto">
          <a:xfrm>
            <a:off x="404664" y="3687717"/>
            <a:ext cx="64807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pt-BR" sz="900" b="1" dirty="0"/>
              <a:t>precursor</a:t>
            </a:r>
          </a:p>
        </p:txBody>
      </p:sp>
      <p:sp>
        <p:nvSpPr>
          <p:cNvPr id="57" name="Retângulo 56"/>
          <p:cNvSpPr/>
          <p:nvPr/>
        </p:nvSpPr>
        <p:spPr>
          <a:xfrm>
            <a:off x="2060848" y="3687717"/>
            <a:ext cx="216024" cy="5452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Vinicius\Desktop\Fiocruz\Colaborações\SARS-Cov-2\Western blots\C45\PLIN2\2021.02.18 - PLIN2 Calu-3 C45.tif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01008" y="1938934"/>
            <a:ext cx="3056510" cy="2149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" descr="C:\Users\Vinicius\Desktop\Fiocruz\Colaborações\SARS-Cov-2\Western blots\C45\GAPDH\2021.02.18 - GAPDH Calu-3 C44.tif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01008" y="4808984"/>
            <a:ext cx="3087382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5" descr="C:\Users\Vinicius\Desktop\Fiocruz\Colaborações\SARS-Cov-2\Western blots\C39\DGAT1\2021.02.05 - DGAT-1 Calu-3 C39.tif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91394" y="1678538"/>
            <a:ext cx="2018545" cy="2770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Vinicius\Desktop\Fiocruz\Colaborações\SARS-Cov-2\Western blots\C39\GAPDH\01.02.21 - C39 - GAPDH.tif"/>
          <p:cNvPicPr>
            <a:picLocks noChangeAspect="1" noChangeArrowheads="1"/>
          </p:cNvPicPr>
          <p:nvPr/>
        </p:nvPicPr>
        <p:blipFill>
          <a:blip r:embed="rId5" cstate="print"/>
          <a:srcRect l="10178"/>
          <a:stretch>
            <a:fillRect/>
          </a:stretch>
        </p:blipFill>
        <p:spPr bwMode="auto">
          <a:xfrm>
            <a:off x="548680" y="5500262"/>
            <a:ext cx="2027036" cy="269309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/>
          <p:cNvSpPr txBox="1"/>
          <p:nvPr/>
        </p:nvSpPr>
        <p:spPr>
          <a:xfrm>
            <a:off x="260648" y="416496"/>
            <a:ext cx="1061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Figure 1B</a:t>
            </a:r>
            <a:endParaRPr lang="pt-BR" dirty="0"/>
          </a:p>
        </p:txBody>
      </p:sp>
      <p:sp>
        <p:nvSpPr>
          <p:cNvPr id="7" name="CaixaDeTexto 110"/>
          <p:cNvSpPr txBox="1">
            <a:spLocks noChangeArrowheads="1"/>
          </p:cNvSpPr>
          <p:nvPr/>
        </p:nvSpPr>
        <p:spPr bwMode="auto">
          <a:xfrm rot="19460274">
            <a:off x="1020389" y="1482742"/>
            <a:ext cx="3635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/>
              <a:t>Unif</a:t>
            </a:r>
            <a:endParaRPr lang="pt-BR" sz="800" b="1" dirty="0"/>
          </a:p>
        </p:txBody>
      </p:sp>
      <p:sp>
        <p:nvSpPr>
          <p:cNvPr id="8" name="CaixaDeTexto 111"/>
          <p:cNvSpPr txBox="1">
            <a:spLocks noChangeArrowheads="1"/>
          </p:cNvSpPr>
          <p:nvPr/>
        </p:nvSpPr>
        <p:spPr bwMode="auto">
          <a:xfrm rot="19460274">
            <a:off x="1195384" y="1389079"/>
            <a:ext cx="685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/>
              <a:t>SARS-CoV</a:t>
            </a:r>
            <a:r>
              <a:rPr lang="pt-BR" sz="800" b="1" dirty="0"/>
              <a:t>-2</a:t>
            </a:r>
          </a:p>
        </p:txBody>
      </p:sp>
      <p:sp>
        <p:nvSpPr>
          <p:cNvPr id="9" name="CaixaDeTexto 110"/>
          <p:cNvSpPr txBox="1">
            <a:spLocks noChangeArrowheads="1"/>
          </p:cNvSpPr>
          <p:nvPr/>
        </p:nvSpPr>
        <p:spPr bwMode="auto">
          <a:xfrm rot="19460274">
            <a:off x="1417445" y="1482742"/>
            <a:ext cx="3635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/>
              <a:t>Unif</a:t>
            </a:r>
            <a:endParaRPr lang="pt-BR" sz="800" b="1" dirty="0"/>
          </a:p>
        </p:txBody>
      </p:sp>
      <p:sp>
        <p:nvSpPr>
          <p:cNvPr id="10" name="CaixaDeTexto 111"/>
          <p:cNvSpPr txBox="1">
            <a:spLocks noChangeArrowheads="1"/>
          </p:cNvSpPr>
          <p:nvPr/>
        </p:nvSpPr>
        <p:spPr bwMode="auto">
          <a:xfrm rot="19460274">
            <a:off x="1592440" y="1389079"/>
            <a:ext cx="685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/>
              <a:t>SARS-CoV</a:t>
            </a:r>
            <a:r>
              <a:rPr lang="pt-BR" sz="800" b="1" dirty="0"/>
              <a:t>-2</a:t>
            </a:r>
          </a:p>
        </p:txBody>
      </p:sp>
      <p:sp>
        <p:nvSpPr>
          <p:cNvPr id="11" name="CaixaDeTexto 110"/>
          <p:cNvSpPr txBox="1">
            <a:spLocks noChangeArrowheads="1"/>
          </p:cNvSpPr>
          <p:nvPr/>
        </p:nvSpPr>
        <p:spPr bwMode="auto">
          <a:xfrm rot="19460274">
            <a:off x="1849493" y="1481916"/>
            <a:ext cx="3635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/>
              <a:t>Unif</a:t>
            </a:r>
            <a:endParaRPr lang="pt-BR" sz="800" b="1" dirty="0"/>
          </a:p>
        </p:txBody>
      </p:sp>
      <p:sp>
        <p:nvSpPr>
          <p:cNvPr id="12" name="CaixaDeTexto 111"/>
          <p:cNvSpPr txBox="1">
            <a:spLocks noChangeArrowheads="1"/>
          </p:cNvSpPr>
          <p:nvPr/>
        </p:nvSpPr>
        <p:spPr bwMode="auto">
          <a:xfrm rot="19460274">
            <a:off x="2024488" y="1388253"/>
            <a:ext cx="685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/>
              <a:t>SARS-CoV</a:t>
            </a:r>
            <a:r>
              <a:rPr lang="pt-BR" sz="800" b="1" dirty="0"/>
              <a:t>-2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412776" y="2720752"/>
            <a:ext cx="43204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10"/>
          <p:cNvSpPr txBox="1">
            <a:spLocks noChangeArrowheads="1"/>
          </p:cNvSpPr>
          <p:nvPr/>
        </p:nvSpPr>
        <p:spPr bwMode="auto">
          <a:xfrm rot="19460274">
            <a:off x="948381" y="5270364"/>
            <a:ext cx="3635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/>
              <a:t>Unif</a:t>
            </a:r>
            <a:endParaRPr lang="pt-BR" sz="800" b="1" dirty="0"/>
          </a:p>
        </p:txBody>
      </p:sp>
      <p:sp>
        <p:nvSpPr>
          <p:cNvPr id="21" name="CaixaDeTexto 111"/>
          <p:cNvSpPr txBox="1">
            <a:spLocks noChangeArrowheads="1"/>
          </p:cNvSpPr>
          <p:nvPr/>
        </p:nvSpPr>
        <p:spPr bwMode="auto">
          <a:xfrm rot="19460274">
            <a:off x="1123376" y="5176701"/>
            <a:ext cx="685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/>
              <a:t>SARS-CoV</a:t>
            </a:r>
            <a:r>
              <a:rPr lang="pt-BR" sz="800" b="1" dirty="0"/>
              <a:t>-2</a:t>
            </a:r>
          </a:p>
        </p:txBody>
      </p:sp>
      <p:sp>
        <p:nvSpPr>
          <p:cNvPr id="22" name="CaixaDeTexto 110"/>
          <p:cNvSpPr txBox="1">
            <a:spLocks noChangeArrowheads="1"/>
          </p:cNvSpPr>
          <p:nvPr/>
        </p:nvSpPr>
        <p:spPr bwMode="auto">
          <a:xfrm rot="19460274">
            <a:off x="1345437" y="5270364"/>
            <a:ext cx="3635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/>
              <a:t>Unif</a:t>
            </a:r>
            <a:endParaRPr lang="pt-BR" sz="800" b="1" dirty="0"/>
          </a:p>
        </p:txBody>
      </p:sp>
      <p:sp>
        <p:nvSpPr>
          <p:cNvPr id="23" name="CaixaDeTexto 111"/>
          <p:cNvSpPr txBox="1">
            <a:spLocks noChangeArrowheads="1"/>
          </p:cNvSpPr>
          <p:nvPr/>
        </p:nvSpPr>
        <p:spPr bwMode="auto">
          <a:xfrm rot="19460274">
            <a:off x="1520432" y="5176701"/>
            <a:ext cx="685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/>
              <a:t>SARS-CoV</a:t>
            </a:r>
            <a:r>
              <a:rPr lang="pt-BR" sz="800" b="1" dirty="0"/>
              <a:t>-2</a:t>
            </a:r>
          </a:p>
        </p:txBody>
      </p:sp>
      <p:sp>
        <p:nvSpPr>
          <p:cNvPr id="24" name="CaixaDeTexto 110"/>
          <p:cNvSpPr txBox="1">
            <a:spLocks noChangeArrowheads="1"/>
          </p:cNvSpPr>
          <p:nvPr/>
        </p:nvSpPr>
        <p:spPr bwMode="auto">
          <a:xfrm rot="19460274">
            <a:off x="1777485" y="5269538"/>
            <a:ext cx="3635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/>
              <a:t>Unif</a:t>
            </a:r>
            <a:endParaRPr lang="pt-BR" sz="800" b="1" dirty="0"/>
          </a:p>
        </p:txBody>
      </p:sp>
      <p:sp>
        <p:nvSpPr>
          <p:cNvPr id="25" name="CaixaDeTexto 111"/>
          <p:cNvSpPr txBox="1">
            <a:spLocks noChangeArrowheads="1"/>
          </p:cNvSpPr>
          <p:nvPr/>
        </p:nvSpPr>
        <p:spPr bwMode="auto">
          <a:xfrm rot="19460274">
            <a:off x="1952480" y="5175875"/>
            <a:ext cx="685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/>
              <a:t>SARS-CoV</a:t>
            </a:r>
            <a:r>
              <a:rPr lang="pt-BR" sz="800" b="1" dirty="0"/>
              <a:t>-2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1484784" y="7041232"/>
            <a:ext cx="43204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75"/>
          <p:cNvSpPr txBox="1">
            <a:spLocks noChangeArrowheads="1"/>
          </p:cNvSpPr>
          <p:nvPr/>
        </p:nvSpPr>
        <p:spPr bwMode="auto">
          <a:xfrm>
            <a:off x="1412776" y="1064568"/>
            <a:ext cx="5164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DGAT1</a:t>
            </a:r>
            <a:endParaRPr lang="pt-BR" sz="900" b="1" dirty="0"/>
          </a:p>
        </p:txBody>
      </p:sp>
      <p:sp>
        <p:nvSpPr>
          <p:cNvPr id="33" name="CaixaDeTexto 75"/>
          <p:cNvSpPr txBox="1">
            <a:spLocks noChangeArrowheads="1"/>
          </p:cNvSpPr>
          <p:nvPr/>
        </p:nvSpPr>
        <p:spPr bwMode="auto">
          <a:xfrm>
            <a:off x="1484784" y="4866184"/>
            <a:ext cx="53412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GAPDH</a:t>
            </a:r>
            <a:endParaRPr lang="pt-BR" sz="900" b="1" dirty="0"/>
          </a:p>
        </p:txBody>
      </p:sp>
      <p:sp>
        <p:nvSpPr>
          <p:cNvPr id="34" name="Retângulo 33"/>
          <p:cNvSpPr/>
          <p:nvPr/>
        </p:nvSpPr>
        <p:spPr>
          <a:xfrm>
            <a:off x="5085184" y="2864768"/>
            <a:ext cx="43204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CaixaDeTexto 75"/>
          <p:cNvSpPr txBox="1">
            <a:spLocks noChangeArrowheads="1"/>
          </p:cNvSpPr>
          <p:nvPr/>
        </p:nvSpPr>
        <p:spPr bwMode="auto">
          <a:xfrm>
            <a:off x="5085184" y="1337792"/>
            <a:ext cx="45717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PLIN2</a:t>
            </a:r>
            <a:endParaRPr lang="pt-BR" sz="900" b="1" dirty="0"/>
          </a:p>
        </p:txBody>
      </p:sp>
      <p:sp>
        <p:nvSpPr>
          <p:cNvPr id="36" name="CaixaDeTexto 96"/>
          <p:cNvSpPr txBox="1">
            <a:spLocks noChangeArrowheads="1"/>
          </p:cNvSpPr>
          <p:nvPr/>
        </p:nvSpPr>
        <p:spPr bwMode="auto">
          <a:xfrm>
            <a:off x="4485340" y="1640632"/>
            <a:ext cx="59984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 smtClean="0"/>
              <a:t>Unifected</a:t>
            </a:r>
            <a:endParaRPr lang="pt-BR" sz="800" b="1" dirty="0"/>
          </a:p>
        </p:txBody>
      </p:sp>
      <p:sp>
        <p:nvSpPr>
          <p:cNvPr id="37" name="CaixaDeTexto 97"/>
          <p:cNvSpPr txBox="1">
            <a:spLocks noChangeArrowheads="1"/>
          </p:cNvSpPr>
          <p:nvPr/>
        </p:nvSpPr>
        <p:spPr bwMode="auto">
          <a:xfrm>
            <a:off x="5621933" y="1640632"/>
            <a:ext cx="687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SARS-CoV-2</a:t>
            </a:r>
          </a:p>
        </p:txBody>
      </p:sp>
      <p:cxnSp>
        <p:nvCxnSpPr>
          <p:cNvPr id="38" name="Conector reto 37"/>
          <p:cNvCxnSpPr/>
          <p:nvPr/>
        </p:nvCxnSpPr>
        <p:spPr>
          <a:xfrm>
            <a:off x="4221088" y="1856656"/>
            <a:ext cx="10801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/>
          <p:cNvCxnSpPr/>
          <p:nvPr/>
        </p:nvCxnSpPr>
        <p:spPr>
          <a:xfrm>
            <a:off x="5373216" y="1856656"/>
            <a:ext cx="115212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aixaDeTexto 75"/>
          <p:cNvSpPr txBox="1">
            <a:spLocks noChangeArrowheads="1"/>
          </p:cNvSpPr>
          <p:nvPr/>
        </p:nvSpPr>
        <p:spPr bwMode="auto">
          <a:xfrm>
            <a:off x="4941168" y="4232920"/>
            <a:ext cx="53412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GAPDH</a:t>
            </a:r>
            <a:endParaRPr lang="pt-BR" sz="900" b="1" dirty="0"/>
          </a:p>
        </p:txBody>
      </p:sp>
      <p:sp>
        <p:nvSpPr>
          <p:cNvPr id="43" name="CaixaDeTexto 96"/>
          <p:cNvSpPr txBox="1">
            <a:spLocks noChangeArrowheads="1"/>
          </p:cNvSpPr>
          <p:nvPr/>
        </p:nvSpPr>
        <p:spPr bwMode="auto">
          <a:xfrm>
            <a:off x="4341324" y="4535760"/>
            <a:ext cx="59984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 smtClean="0"/>
              <a:t>Unifected</a:t>
            </a:r>
            <a:endParaRPr lang="pt-BR" sz="800" b="1" dirty="0"/>
          </a:p>
        </p:txBody>
      </p:sp>
      <p:sp>
        <p:nvSpPr>
          <p:cNvPr id="44" name="CaixaDeTexto 97"/>
          <p:cNvSpPr txBox="1">
            <a:spLocks noChangeArrowheads="1"/>
          </p:cNvSpPr>
          <p:nvPr/>
        </p:nvSpPr>
        <p:spPr bwMode="auto">
          <a:xfrm>
            <a:off x="5477917" y="4535760"/>
            <a:ext cx="687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/>
              <a:t>SARS-CoV</a:t>
            </a:r>
            <a:r>
              <a:rPr lang="pt-BR" sz="800" b="1" dirty="0"/>
              <a:t>-2</a:t>
            </a:r>
          </a:p>
        </p:txBody>
      </p:sp>
      <p:cxnSp>
        <p:nvCxnSpPr>
          <p:cNvPr id="45" name="Conector reto 44"/>
          <p:cNvCxnSpPr/>
          <p:nvPr/>
        </p:nvCxnSpPr>
        <p:spPr>
          <a:xfrm>
            <a:off x="4077072" y="4751784"/>
            <a:ext cx="10801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/>
          <p:cNvCxnSpPr/>
          <p:nvPr/>
        </p:nvCxnSpPr>
        <p:spPr>
          <a:xfrm>
            <a:off x="5229200" y="4751784"/>
            <a:ext cx="115212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tângulo 46"/>
          <p:cNvSpPr/>
          <p:nvPr/>
        </p:nvSpPr>
        <p:spPr>
          <a:xfrm>
            <a:off x="4941168" y="5889104"/>
            <a:ext cx="43204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60648" y="416496"/>
            <a:ext cx="106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Figure 3A</a:t>
            </a:r>
            <a:endParaRPr lang="pt-BR" dirty="0"/>
          </a:p>
        </p:txBody>
      </p:sp>
      <p:pic>
        <p:nvPicPr>
          <p:cNvPr id="6" name="Picture 2" descr="C:\Users\Vinicius\Desktop\Fiocruz\Colaborações\SARS-Cov-2\Western blots\C62\SREBP1\Calu-3 SREBP1 C62 20210601_09003054.jpg"/>
          <p:cNvPicPr>
            <a:picLocks noChangeAspect="1" noChangeArrowheads="1"/>
          </p:cNvPicPr>
          <p:nvPr/>
        </p:nvPicPr>
        <p:blipFill>
          <a:blip r:embed="rId3" cstate="print"/>
          <a:srcRect l="22908" t="14002" r="20483" b="67996"/>
          <a:stretch>
            <a:fillRect/>
          </a:stretch>
        </p:blipFill>
        <p:spPr bwMode="auto">
          <a:xfrm>
            <a:off x="1052736" y="1856656"/>
            <a:ext cx="2232248" cy="1527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Vinicius\Desktop\Fiocruz\Colaborações\SARS-Cov-2\Western blots\C62\GAPDH\Calu-3 C62 GAPDH 02.06.2021 600dpi.tif"/>
          <p:cNvPicPr>
            <a:picLocks noChangeAspect="1" noChangeArrowheads="1"/>
          </p:cNvPicPr>
          <p:nvPr/>
        </p:nvPicPr>
        <p:blipFill>
          <a:blip r:embed="rId4" cstate="print"/>
          <a:srcRect l="9512" t="19628" r="14998" b="13256"/>
          <a:stretch>
            <a:fillRect/>
          </a:stretch>
        </p:blipFill>
        <p:spPr bwMode="auto">
          <a:xfrm>
            <a:off x="3645024" y="1887517"/>
            <a:ext cx="2232248" cy="1464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C:\Users\Vinicius\Desktop\Fiocruz\Colaborações\SARS-Cov-2\Western blots\C62\GAPDH\Calu-3 C62 GAPDH 02.06.2021 600dpi.tif"/>
          <p:cNvPicPr>
            <a:picLocks noChangeAspect="1" noChangeArrowheads="1"/>
          </p:cNvPicPr>
          <p:nvPr/>
        </p:nvPicPr>
        <p:blipFill>
          <a:blip r:embed="rId4" cstate="print"/>
          <a:srcRect l="8163" t="8679" r="16326" b="16100"/>
          <a:stretch>
            <a:fillRect/>
          </a:stretch>
        </p:blipFill>
        <p:spPr bwMode="auto">
          <a:xfrm>
            <a:off x="3717032" y="4651530"/>
            <a:ext cx="2160240" cy="1669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C:\Users\Vinicius\Desktop\Fiocruz\Colaborações\SARS-Cov-2\Western blots\C62\SREBP2\Calu-3 SREBP2 C62 20210601_09032004.jpg"/>
          <p:cNvPicPr>
            <a:picLocks noChangeAspect="1" noChangeArrowheads="1"/>
          </p:cNvPicPr>
          <p:nvPr/>
        </p:nvPicPr>
        <p:blipFill>
          <a:blip r:embed="rId5" cstate="print"/>
          <a:srcRect l="20497" t="45811" r="18190" b="37406"/>
          <a:stretch>
            <a:fillRect/>
          </a:stretch>
        </p:blipFill>
        <p:spPr bwMode="auto">
          <a:xfrm>
            <a:off x="980728" y="4651530"/>
            <a:ext cx="2376000" cy="158417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75"/>
          <p:cNvSpPr txBox="1">
            <a:spLocks noChangeArrowheads="1"/>
          </p:cNvSpPr>
          <p:nvPr/>
        </p:nvSpPr>
        <p:spPr bwMode="auto">
          <a:xfrm>
            <a:off x="1916832" y="1383461"/>
            <a:ext cx="543739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SREBP1</a:t>
            </a:r>
            <a:endParaRPr lang="pt-BR" sz="900" b="1" dirty="0"/>
          </a:p>
        </p:txBody>
      </p:sp>
      <p:sp>
        <p:nvSpPr>
          <p:cNvPr id="11" name="CaixaDeTexto 96"/>
          <p:cNvSpPr txBox="1">
            <a:spLocks noChangeArrowheads="1"/>
          </p:cNvSpPr>
          <p:nvPr/>
        </p:nvSpPr>
        <p:spPr bwMode="auto">
          <a:xfrm>
            <a:off x="1124744" y="1599485"/>
            <a:ext cx="54854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Unifected</a:t>
            </a:r>
            <a:endParaRPr lang="pt-BR" sz="700" b="1" dirty="0"/>
          </a:p>
        </p:txBody>
      </p:sp>
      <p:cxnSp>
        <p:nvCxnSpPr>
          <p:cNvPr id="12" name="Conector reto 11"/>
          <p:cNvCxnSpPr/>
          <p:nvPr/>
        </p:nvCxnSpPr>
        <p:spPr>
          <a:xfrm>
            <a:off x="1196752" y="1815509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1700808" y="1815509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2204864" y="1815509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2708920" y="1815509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96"/>
          <p:cNvSpPr txBox="1">
            <a:spLocks noChangeArrowheads="1"/>
          </p:cNvSpPr>
          <p:nvPr/>
        </p:nvSpPr>
        <p:spPr bwMode="auto">
          <a:xfrm>
            <a:off x="1656316" y="1599485"/>
            <a:ext cx="56137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17" name="CaixaDeTexto 96"/>
          <p:cNvSpPr txBox="1">
            <a:spLocks noChangeArrowheads="1"/>
          </p:cNvSpPr>
          <p:nvPr/>
        </p:nvSpPr>
        <p:spPr bwMode="auto">
          <a:xfrm>
            <a:off x="2132856" y="1599485"/>
            <a:ext cx="622286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</a:t>
            </a:r>
            <a:endParaRPr lang="pt-BR" sz="700" b="1" dirty="0"/>
          </a:p>
        </p:txBody>
      </p:sp>
      <p:sp>
        <p:nvSpPr>
          <p:cNvPr id="18" name="CaixaDeTexto 96"/>
          <p:cNvSpPr txBox="1">
            <a:spLocks noChangeArrowheads="1"/>
          </p:cNvSpPr>
          <p:nvPr/>
        </p:nvSpPr>
        <p:spPr bwMode="auto">
          <a:xfrm>
            <a:off x="2596975" y="1527477"/>
            <a:ext cx="6880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 +</a:t>
            </a:r>
          </a:p>
          <a:p>
            <a:pPr algn="ctr"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19" name="CaixaDeTexto 75"/>
          <p:cNvSpPr txBox="1">
            <a:spLocks noChangeArrowheads="1"/>
          </p:cNvSpPr>
          <p:nvPr/>
        </p:nvSpPr>
        <p:spPr bwMode="auto">
          <a:xfrm>
            <a:off x="4509120" y="1387953"/>
            <a:ext cx="53412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GAPDH</a:t>
            </a:r>
            <a:endParaRPr lang="pt-BR" sz="900" b="1" dirty="0"/>
          </a:p>
        </p:txBody>
      </p:sp>
      <p:sp>
        <p:nvSpPr>
          <p:cNvPr id="20" name="CaixaDeTexto 96"/>
          <p:cNvSpPr txBox="1">
            <a:spLocks noChangeArrowheads="1"/>
          </p:cNvSpPr>
          <p:nvPr/>
        </p:nvSpPr>
        <p:spPr bwMode="auto">
          <a:xfrm>
            <a:off x="3717032" y="1603977"/>
            <a:ext cx="54854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Unifected</a:t>
            </a:r>
            <a:endParaRPr lang="pt-BR" sz="700" b="1" dirty="0"/>
          </a:p>
        </p:txBody>
      </p:sp>
      <p:cxnSp>
        <p:nvCxnSpPr>
          <p:cNvPr id="21" name="Conector reto 20"/>
          <p:cNvCxnSpPr/>
          <p:nvPr/>
        </p:nvCxnSpPr>
        <p:spPr>
          <a:xfrm>
            <a:off x="3789040" y="1820001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4293096" y="1820001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>
            <a:off x="4797152" y="1820001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/>
        </p:nvCxnSpPr>
        <p:spPr>
          <a:xfrm>
            <a:off x="5301208" y="1820001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96"/>
          <p:cNvSpPr txBox="1">
            <a:spLocks noChangeArrowheads="1"/>
          </p:cNvSpPr>
          <p:nvPr/>
        </p:nvSpPr>
        <p:spPr bwMode="auto">
          <a:xfrm>
            <a:off x="4248604" y="1603977"/>
            <a:ext cx="56137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26" name="CaixaDeTexto 96"/>
          <p:cNvSpPr txBox="1">
            <a:spLocks noChangeArrowheads="1"/>
          </p:cNvSpPr>
          <p:nvPr/>
        </p:nvSpPr>
        <p:spPr bwMode="auto">
          <a:xfrm>
            <a:off x="4725144" y="1603977"/>
            <a:ext cx="622286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</a:t>
            </a:r>
            <a:endParaRPr lang="pt-BR" sz="700" b="1" dirty="0"/>
          </a:p>
        </p:txBody>
      </p:sp>
      <p:sp>
        <p:nvSpPr>
          <p:cNvPr id="27" name="CaixaDeTexto 96"/>
          <p:cNvSpPr txBox="1">
            <a:spLocks noChangeArrowheads="1"/>
          </p:cNvSpPr>
          <p:nvPr/>
        </p:nvSpPr>
        <p:spPr bwMode="auto">
          <a:xfrm>
            <a:off x="5189263" y="1531969"/>
            <a:ext cx="6880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 +</a:t>
            </a:r>
          </a:p>
          <a:p>
            <a:pPr algn="ctr"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28" name="Retângulo 27"/>
          <p:cNvSpPr/>
          <p:nvPr/>
        </p:nvSpPr>
        <p:spPr>
          <a:xfrm>
            <a:off x="1484784" y="1959525"/>
            <a:ext cx="216024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/>
          <p:cNvSpPr/>
          <p:nvPr/>
        </p:nvSpPr>
        <p:spPr>
          <a:xfrm>
            <a:off x="1844824" y="1959525"/>
            <a:ext cx="144016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/>
          <p:cNvSpPr/>
          <p:nvPr/>
        </p:nvSpPr>
        <p:spPr>
          <a:xfrm>
            <a:off x="2492896" y="1959525"/>
            <a:ext cx="360040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4005064" y="2847858"/>
            <a:ext cx="21602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4437112" y="2847858"/>
            <a:ext cx="144016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5085184" y="2847858"/>
            <a:ext cx="36004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CaixaDeTexto 74"/>
          <p:cNvSpPr txBox="1">
            <a:spLocks noChangeArrowheads="1"/>
          </p:cNvSpPr>
          <p:nvPr/>
        </p:nvSpPr>
        <p:spPr bwMode="auto">
          <a:xfrm>
            <a:off x="584994" y="2247557"/>
            <a:ext cx="5397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/>
              <a:t>mature</a:t>
            </a:r>
          </a:p>
        </p:txBody>
      </p:sp>
      <p:sp>
        <p:nvSpPr>
          <p:cNvPr id="36" name="CaixaDeTexto 75"/>
          <p:cNvSpPr txBox="1">
            <a:spLocks noChangeArrowheads="1"/>
          </p:cNvSpPr>
          <p:nvPr/>
        </p:nvSpPr>
        <p:spPr bwMode="auto">
          <a:xfrm>
            <a:off x="476672" y="1959525"/>
            <a:ext cx="64807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pt-BR" sz="900" b="1" dirty="0"/>
              <a:t>precursor</a:t>
            </a:r>
          </a:p>
        </p:txBody>
      </p:sp>
      <p:sp>
        <p:nvSpPr>
          <p:cNvPr id="37" name="CaixaDeTexto 75"/>
          <p:cNvSpPr txBox="1">
            <a:spLocks noChangeArrowheads="1"/>
          </p:cNvSpPr>
          <p:nvPr/>
        </p:nvSpPr>
        <p:spPr bwMode="auto">
          <a:xfrm>
            <a:off x="4581128" y="4147474"/>
            <a:ext cx="53412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GAPDH</a:t>
            </a:r>
            <a:endParaRPr lang="pt-BR" sz="900" b="1" dirty="0"/>
          </a:p>
        </p:txBody>
      </p:sp>
      <p:sp>
        <p:nvSpPr>
          <p:cNvPr id="38" name="CaixaDeTexto 96"/>
          <p:cNvSpPr txBox="1">
            <a:spLocks noChangeArrowheads="1"/>
          </p:cNvSpPr>
          <p:nvPr/>
        </p:nvSpPr>
        <p:spPr bwMode="auto">
          <a:xfrm>
            <a:off x="3789040" y="4363498"/>
            <a:ext cx="54854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Unifected</a:t>
            </a:r>
            <a:endParaRPr lang="pt-BR" sz="700" b="1" dirty="0"/>
          </a:p>
        </p:txBody>
      </p:sp>
      <p:cxnSp>
        <p:nvCxnSpPr>
          <p:cNvPr id="39" name="Conector reto 38"/>
          <p:cNvCxnSpPr/>
          <p:nvPr/>
        </p:nvCxnSpPr>
        <p:spPr>
          <a:xfrm>
            <a:off x="3861048" y="4579522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39"/>
          <p:cNvCxnSpPr/>
          <p:nvPr/>
        </p:nvCxnSpPr>
        <p:spPr>
          <a:xfrm>
            <a:off x="4365104" y="4579522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>
            <a:off x="4869160" y="4579522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/>
          <p:cNvCxnSpPr/>
          <p:nvPr/>
        </p:nvCxnSpPr>
        <p:spPr>
          <a:xfrm>
            <a:off x="5373216" y="4579522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aixaDeTexto 96"/>
          <p:cNvSpPr txBox="1">
            <a:spLocks noChangeArrowheads="1"/>
          </p:cNvSpPr>
          <p:nvPr/>
        </p:nvSpPr>
        <p:spPr bwMode="auto">
          <a:xfrm>
            <a:off x="4320612" y="4363498"/>
            <a:ext cx="56137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44" name="CaixaDeTexto 96"/>
          <p:cNvSpPr txBox="1">
            <a:spLocks noChangeArrowheads="1"/>
          </p:cNvSpPr>
          <p:nvPr/>
        </p:nvSpPr>
        <p:spPr bwMode="auto">
          <a:xfrm>
            <a:off x="4797152" y="4363498"/>
            <a:ext cx="622286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</a:t>
            </a:r>
            <a:endParaRPr lang="pt-BR" sz="700" b="1" dirty="0"/>
          </a:p>
        </p:txBody>
      </p:sp>
      <p:sp>
        <p:nvSpPr>
          <p:cNvPr id="45" name="CaixaDeTexto 96"/>
          <p:cNvSpPr txBox="1">
            <a:spLocks noChangeArrowheads="1"/>
          </p:cNvSpPr>
          <p:nvPr/>
        </p:nvSpPr>
        <p:spPr bwMode="auto">
          <a:xfrm>
            <a:off x="5261271" y="4291490"/>
            <a:ext cx="6880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 +</a:t>
            </a:r>
          </a:p>
          <a:p>
            <a:pPr algn="ctr"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46" name="CaixaDeTexto 75"/>
          <p:cNvSpPr txBox="1">
            <a:spLocks noChangeArrowheads="1"/>
          </p:cNvSpPr>
          <p:nvPr/>
        </p:nvSpPr>
        <p:spPr bwMode="auto">
          <a:xfrm>
            <a:off x="1916832" y="4147474"/>
            <a:ext cx="543739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SREBP2</a:t>
            </a:r>
            <a:endParaRPr lang="pt-BR" sz="900" b="1" dirty="0"/>
          </a:p>
        </p:txBody>
      </p:sp>
      <p:sp>
        <p:nvSpPr>
          <p:cNvPr id="47" name="CaixaDeTexto 96"/>
          <p:cNvSpPr txBox="1">
            <a:spLocks noChangeArrowheads="1"/>
          </p:cNvSpPr>
          <p:nvPr/>
        </p:nvSpPr>
        <p:spPr bwMode="auto">
          <a:xfrm>
            <a:off x="1124744" y="4363498"/>
            <a:ext cx="54854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Unifected</a:t>
            </a:r>
            <a:endParaRPr lang="pt-BR" sz="700" b="1" dirty="0"/>
          </a:p>
        </p:txBody>
      </p:sp>
      <p:cxnSp>
        <p:nvCxnSpPr>
          <p:cNvPr id="48" name="Conector reto 47"/>
          <p:cNvCxnSpPr/>
          <p:nvPr/>
        </p:nvCxnSpPr>
        <p:spPr>
          <a:xfrm>
            <a:off x="1196752" y="4579522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48"/>
          <p:cNvCxnSpPr/>
          <p:nvPr/>
        </p:nvCxnSpPr>
        <p:spPr>
          <a:xfrm>
            <a:off x="1700808" y="4579522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/>
          <p:cNvCxnSpPr/>
          <p:nvPr/>
        </p:nvCxnSpPr>
        <p:spPr>
          <a:xfrm>
            <a:off x="2204864" y="4579522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to 50"/>
          <p:cNvCxnSpPr/>
          <p:nvPr/>
        </p:nvCxnSpPr>
        <p:spPr>
          <a:xfrm>
            <a:off x="2708920" y="4579522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aixaDeTexto 96"/>
          <p:cNvSpPr txBox="1">
            <a:spLocks noChangeArrowheads="1"/>
          </p:cNvSpPr>
          <p:nvPr/>
        </p:nvSpPr>
        <p:spPr bwMode="auto">
          <a:xfrm>
            <a:off x="1656316" y="4363498"/>
            <a:ext cx="56137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53" name="CaixaDeTexto 96"/>
          <p:cNvSpPr txBox="1">
            <a:spLocks noChangeArrowheads="1"/>
          </p:cNvSpPr>
          <p:nvPr/>
        </p:nvSpPr>
        <p:spPr bwMode="auto">
          <a:xfrm>
            <a:off x="2132856" y="4363498"/>
            <a:ext cx="622286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</a:t>
            </a:r>
            <a:endParaRPr lang="pt-BR" sz="700" b="1" dirty="0"/>
          </a:p>
        </p:txBody>
      </p:sp>
      <p:sp>
        <p:nvSpPr>
          <p:cNvPr id="54" name="CaixaDeTexto 96"/>
          <p:cNvSpPr txBox="1">
            <a:spLocks noChangeArrowheads="1"/>
          </p:cNvSpPr>
          <p:nvPr/>
        </p:nvSpPr>
        <p:spPr bwMode="auto">
          <a:xfrm>
            <a:off x="2596975" y="4291490"/>
            <a:ext cx="6880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 +</a:t>
            </a:r>
          </a:p>
          <a:p>
            <a:pPr algn="ctr"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55" name="Retângulo 54"/>
          <p:cNvSpPr/>
          <p:nvPr/>
        </p:nvSpPr>
        <p:spPr>
          <a:xfrm>
            <a:off x="1484784" y="4795546"/>
            <a:ext cx="324000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Retângulo 55"/>
          <p:cNvSpPr/>
          <p:nvPr/>
        </p:nvSpPr>
        <p:spPr>
          <a:xfrm>
            <a:off x="2132856" y="4795546"/>
            <a:ext cx="216024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Retângulo 56"/>
          <p:cNvSpPr/>
          <p:nvPr/>
        </p:nvSpPr>
        <p:spPr>
          <a:xfrm>
            <a:off x="2996952" y="4795546"/>
            <a:ext cx="216024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Retângulo 57"/>
          <p:cNvSpPr/>
          <p:nvPr/>
        </p:nvSpPr>
        <p:spPr>
          <a:xfrm>
            <a:off x="4149080" y="5947674"/>
            <a:ext cx="32400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" name="Retângulo 58"/>
          <p:cNvSpPr/>
          <p:nvPr/>
        </p:nvSpPr>
        <p:spPr>
          <a:xfrm>
            <a:off x="4797152" y="5947674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Retângulo 59"/>
          <p:cNvSpPr/>
          <p:nvPr/>
        </p:nvSpPr>
        <p:spPr>
          <a:xfrm>
            <a:off x="5661248" y="5947674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60648" y="416496"/>
            <a:ext cx="1080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Figure 3H</a:t>
            </a:r>
            <a:endParaRPr lang="pt-BR" dirty="0"/>
          </a:p>
        </p:txBody>
      </p:sp>
      <p:pic>
        <p:nvPicPr>
          <p:cNvPr id="3" name="Picture 4" descr="C:\Users\Vinicius\Desktop\Fiocruz\Colaborações\SARS-Cov-2\Western blots\C46\DGAT1\C46 DGAT-1 2 26.02.21 300dpi.png"/>
          <p:cNvPicPr>
            <a:picLocks noChangeAspect="1" noChangeArrowheads="1"/>
          </p:cNvPicPr>
          <p:nvPr/>
        </p:nvPicPr>
        <p:blipFill>
          <a:blip r:embed="rId3" cstate="print"/>
          <a:srcRect l="3684"/>
          <a:stretch>
            <a:fillRect/>
          </a:stretch>
        </p:blipFill>
        <p:spPr bwMode="auto">
          <a:xfrm>
            <a:off x="1916832" y="1064568"/>
            <a:ext cx="2379931" cy="1728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6" descr="C:\Users\Vinicius\Desktop\Fiocruz\Colaborações\SARS-Cov-2\Western blots\C46\PLIN2\c46 PLIN2 Calu-3 .jpg"/>
          <p:cNvPicPr>
            <a:picLocks noChangeAspect="1" noChangeArrowheads="1"/>
          </p:cNvPicPr>
          <p:nvPr/>
        </p:nvPicPr>
        <p:blipFill>
          <a:blip r:embed="rId4" cstate="print"/>
          <a:srcRect l="15996" t="19088" r="13911"/>
          <a:stretch>
            <a:fillRect/>
          </a:stretch>
        </p:blipFill>
        <p:spPr bwMode="auto">
          <a:xfrm>
            <a:off x="1916832" y="3383554"/>
            <a:ext cx="2376264" cy="1857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3" descr="C:\Users\Vinicius\Desktop\Fiocruz\Colaborações\SARS-Cov-2\Western blots\C46\GAPDH\Calu-3 GAPDH C46 22.04.2021 600dpi.tif"/>
          <p:cNvPicPr>
            <a:picLocks noChangeAspect="1" noChangeArrowheads="1"/>
          </p:cNvPicPr>
          <p:nvPr/>
        </p:nvPicPr>
        <p:blipFill>
          <a:blip r:embed="rId5" cstate="print"/>
          <a:srcRect l="7040" r="5634"/>
          <a:stretch>
            <a:fillRect/>
          </a:stretch>
        </p:blipFill>
        <p:spPr bwMode="auto">
          <a:xfrm>
            <a:off x="1916832" y="5817096"/>
            <a:ext cx="2379600" cy="209743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/>
          <p:cNvSpPr/>
          <p:nvPr/>
        </p:nvSpPr>
        <p:spPr>
          <a:xfrm>
            <a:off x="2492896" y="1856656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852936" y="1856656"/>
            <a:ext cx="14401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3861048" y="1856656"/>
            <a:ext cx="14401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3140968" y="1856656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2564904" y="4031626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2924944" y="4031626"/>
            <a:ext cx="14401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3933056" y="4031626"/>
            <a:ext cx="14401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3212976" y="4031626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2492896" y="6906421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2852936" y="6906421"/>
            <a:ext cx="14401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3861048" y="6906421"/>
            <a:ext cx="14401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3140968" y="6906421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75"/>
          <p:cNvSpPr txBox="1">
            <a:spLocks noChangeArrowheads="1"/>
          </p:cNvSpPr>
          <p:nvPr/>
        </p:nvSpPr>
        <p:spPr bwMode="auto">
          <a:xfrm>
            <a:off x="2924944" y="632520"/>
            <a:ext cx="5164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DGAT1</a:t>
            </a:r>
            <a:endParaRPr lang="pt-BR" sz="900" b="1" dirty="0"/>
          </a:p>
        </p:txBody>
      </p:sp>
      <p:sp>
        <p:nvSpPr>
          <p:cNvPr id="19" name="CaixaDeTexto 96"/>
          <p:cNvSpPr txBox="1">
            <a:spLocks noChangeArrowheads="1"/>
          </p:cNvSpPr>
          <p:nvPr/>
        </p:nvSpPr>
        <p:spPr bwMode="auto">
          <a:xfrm>
            <a:off x="2132856" y="848544"/>
            <a:ext cx="54854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Unifected</a:t>
            </a:r>
            <a:endParaRPr lang="pt-BR" sz="700" b="1" dirty="0"/>
          </a:p>
        </p:txBody>
      </p:sp>
      <p:cxnSp>
        <p:nvCxnSpPr>
          <p:cNvPr id="21" name="Conector reto 20"/>
          <p:cNvCxnSpPr/>
          <p:nvPr/>
        </p:nvCxnSpPr>
        <p:spPr>
          <a:xfrm>
            <a:off x="2204864" y="1064568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/>
        </p:nvCxnSpPr>
        <p:spPr>
          <a:xfrm>
            <a:off x="2708920" y="1064568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>
            <a:off x="3212976" y="1064568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/>
          <p:cNvCxnSpPr/>
          <p:nvPr/>
        </p:nvCxnSpPr>
        <p:spPr>
          <a:xfrm>
            <a:off x="3717032" y="1064568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96"/>
          <p:cNvSpPr txBox="1">
            <a:spLocks noChangeArrowheads="1"/>
          </p:cNvSpPr>
          <p:nvPr/>
        </p:nvSpPr>
        <p:spPr bwMode="auto">
          <a:xfrm>
            <a:off x="2664428" y="848544"/>
            <a:ext cx="56137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28" name="CaixaDeTexto 96"/>
          <p:cNvSpPr txBox="1">
            <a:spLocks noChangeArrowheads="1"/>
          </p:cNvSpPr>
          <p:nvPr/>
        </p:nvSpPr>
        <p:spPr bwMode="auto">
          <a:xfrm>
            <a:off x="3140968" y="848544"/>
            <a:ext cx="622286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</a:t>
            </a:r>
            <a:endParaRPr lang="pt-BR" sz="700" b="1" dirty="0"/>
          </a:p>
        </p:txBody>
      </p:sp>
      <p:sp>
        <p:nvSpPr>
          <p:cNvPr id="29" name="CaixaDeTexto 96"/>
          <p:cNvSpPr txBox="1">
            <a:spLocks noChangeArrowheads="1"/>
          </p:cNvSpPr>
          <p:nvPr/>
        </p:nvSpPr>
        <p:spPr bwMode="auto">
          <a:xfrm>
            <a:off x="3605087" y="776536"/>
            <a:ext cx="6880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 +</a:t>
            </a:r>
          </a:p>
          <a:p>
            <a:pPr algn="ctr"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30" name="CaixaDeTexto 75"/>
          <p:cNvSpPr txBox="1">
            <a:spLocks noChangeArrowheads="1"/>
          </p:cNvSpPr>
          <p:nvPr/>
        </p:nvSpPr>
        <p:spPr bwMode="auto">
          <a:xfrm>
            <a:off x="2996952" y="2931761"/>
            <a:ext cx="45717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PLIN2</a:t>
            </a:r>
            <a:endParaRPr lang="pt-BR" sz="900" b="1" dirty="0"/>
          </a:p>
        </p:txBody>
      </p:sp>
      <p:sp>
        <p:nvSpPr>
          <p:cNvPr id="31" name="CaixaDeTexto 96"/>
          <p:cNvSpPr txBox="1">
            <a:spLocks noChangeArrowheads="1"/>
          </p:cNvSpPr>
          <p:nvPr/>
        </p:nvSpPr>
        <p:spPr bwMode="auto">
          <a:xfrm>
            <a:off x="2204864" y="3147785"/>
            <a:ext cx="54854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Unifected</a:t>
            </a:r>
            <a:endParaRPr lang="pt-BR" sz="700" b="1" dirty="0"/>
          </a:p>
        </p:txBody>
      </p:sp>
      <p:cxnSp>
        <p:nvCxnSpPr>
          <p:cNvPr id="32" name="Conector reto 31"/>
          <p:cNvCxnSpPr/>
          <p:nvPr/>
        </p:nvCxnSpPr>
        <p:spPr>
          <a:xfrm>
            <a:off x="2276872" y="3363809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/>
        </p:nvCxnSpPr>
        <p:spPr>
          <a:xfrm>
            <a:off x="2780928" y="3363809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/>
          <p:cNvCxnSpPr/>
          <p:nvPr/>
        </p:nvCxnSpPr>
        <p:spPr>
          <a:xfrm>
            <a:off x="3284984" y="3363809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>
            <a:off x="3789040" y="3363809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ixaDeTexto 96"/>
          <p:cNvSpPr txBox="1">
            <a:spLocks noChangeArrowheads="1"/>
          </p:cNvSpPr>
          <p:nvPr/>
        </p:nvSpPr>
        <p:spPr bwMode="auto">
          <a:xfrm>
            <a:off x="2736436" y="3147785"/>
            <a:ext cx="56137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37" name="CaixaDeTexto 96"/>
          <p:cNvSpPr txBox="1">
            <a:spLocks noChangeArrowheads="1"/>
          </p:cNvSpPr>
          <p:nvPr/>
        </p:nvSpPr>
        <p:spPr bwMode="auto">
          <a:xfrm>
            <a:off x="3212976" y="3147785"/>
            <a:ext cx="622286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</a:t>
            </a:r>
            <a:endParaRPr lang="pt-BR" sz="700" b="1" dirty="0"/>
          </a:p>
        </p:txBody>
      </p:sp>
      <p:sp>
        <p:nvSpPr>
          <p:cNvPr id="38" name="CaixaDeTexto 96"/>
          <p:cNvSpPr txBox="1">
            <a:spLocks noChangeArrowheads="1"/>
          </p:cNvSpPr>
          <p:nvPr/>
        </p:nvSpPr>
        <p:spPr bwMode="auto">
          <a:xfrm>
            <a:off x="3677095" y="3075777"/>
            <a:ext cx="6880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 +</a:t>
            </a:r>
          </a:p>
          <a:p>
            <a:pPr algn="ctr"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39" name="CaixaDeTexto 75"/>
          <p:cNvSpPr txBox="1">
            <a:spLocks noChangeArrowheads="1"/>
          </p:cNvSpPr>
          <p:nvPr/>
        </p:nvSpPr>
        <p:spPr bwMode="auto">
          <a:xfrm>
            <a:off x="2996952" y="5313040"/>
            <a:ext cx="53412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GAPDH</a:t>
            </a:r>
            <a:endParaRPr lang="pt-BR" sz="900" b="1" dirty="0"/>
          </a:p>
        </p:txBody>
      </p:sp>
      <p:sp>
        <p:nvSpPr>
          <p:cNvPr id="40" name="CaixaDeTexto 96"/>
          <p:cNvSpPr txBox="1">
            <a:spLocks noChangeArrowheads="1"/>
          </p:cNvSpPr>
          <p:nvPr/>
        </p:nvSpPr>
        <p:spPr bwMode="auto">
          <a:xfrm>
            <a:off x="2204864" y="5529064"/>
            <a:ext cx="54854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Unifected</a:t>
            </a:r>
            <a:endParaRPr lang="pt-BR" sz="700" b="1" dirty="0"/>
          </a:p>
        </p:txBody>
      </p:sp>
      <p:cxnSp>
        <p:nvCxnSpPr>
          <p:cNvPr id="41" name="Conector reto 40"/>
          <p:cNvCxnSpPr/>
          <p:nvPr/>
        </p:nvCxnSpPr>
        <p:spPr>
          <a:xfrm>
            <a:off x="2276872" y="5745088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/>
          <p:cNvCxnSpPr/>
          <p:nvPr/>
        </p:nvCxnSpPr>
        <p:spPr>
          <a:xfrm>
            <a:off x="2780928" y="5745088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/>
          <p:cNvCxnSpPr/>
          <p:nvPr/>
        </p:nvCxnSpPr>
        <p:spPr>
          <a:xfrm>
            <a:off x="3284984" y="5745088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/>
          <p:cNvCxnSpPr/>
          <p:nvPr/>
        </p:nvCxnSpPr>
        <p:spPr>
          <a:xfrm>
            <a:off x="3789040" y="5745088"/>
            <a:ext cx="432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ixaDeTexto 96"/>
          <p:cNvSpPr txBox="1">
            <a:spLocks noChangeArrowheads="1"/>
          </p:cNvSpPr>
          <p:nvPr/>
        </p:nvSpPr>
        <p:spPr bwMode="auto">
          <a:xfrm>
            <a:off x="2736436" y="5529064"/>
            <a:ext cx="56137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  <p:sp>
        <p:nvSpPr>
          <p:cNvPr id="46" name="CaixaDeTexto 96"/>
          <p:cNvSpPr txBox="1">
            <a:spLocks noChangeArrowheads="1"/>
          </p:cNvSpPr>
          <p:nvPr/>
        </p:nvSpPr>
        <p:spPr bwMode="auto">
          <a:xfrm>
            <a:off x="3212976" y="5529064"/>
            <a:ext cx="622286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</a:t>
            </a:r>
            <a:endParaRPr lang="pt-BR" sz="700" b="1" dirty="0"/>
          </a:p>
        </p:txBody>
      </p:sp>
      <p:sp>
        <p:nvSpPr>
          <p:cNvPr id="47" name="CaixaDeTexto 96"/>
          <p:cNvSpPr txBox="1">
            <a:spLocks noChangeArrowheads="1"/>
          </p:cNvSpPr>
          <p:nvPr/>
        </p:nvSpPr>
        <p:spPr bwMode="auto">
          <a:xfrm>
            <a:off x="3677095" y="5457056"/>
            <a:ext cx="6880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700" b="1" dirty="0" err="1" smtClean="0"/>
              <a:t>SARS-CoV</a:t>
            </a:r>
            <a:r>
              <a:rPr lang="pt-BR" sz="700" b="1" dirty="0" smtClean="0"/>
              <a:t>-2 +</a:t>
            </a:r>
          </a:p>
          <a:p>
            <a:pPr algn="ctr" eaLnBrk="1" hangingPunct="1"/>
            <a:r>
              <a:rPr lang="pt-BR" sz="700" b="1" dirty="0" err="1" smtClean="0"/>
              <a:t>Fatostatin</a:t>
            </a:r>
            <a:endParaRPr lang="pt-BR" sz="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60648" y="416496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Figure 5F</a:t>
            </a:r>
            <a:endParaRPr lang="pt-BR" dirty="0"/>
          </a:p>
        </p:txBody>
      </p:sp>
      <p:pic>
        <p:nvPicPr>
          <p:cNvPr id="3" name="Picture 3" descr="C:\Users\Vinicius\Desktop\Fiocruz\Colaborações\SARS-Cov-2\Western blots\C46\GAPDH\Calu-3 GAPDH C46 22.04.2021 600dpi.tif"/>
          <p:cNvPicPr>
            <a:picLocks noChangeAspect="1" noChangeArrowheads="1"/>
          </p:cNvPicPr>
          <p:nvPr/>
        </p:nvPicPr>
        <p:blipFill>
          <a:blip r:embed="rId2" cstate="print"/>
          <a:srcRect l="17721" t="32065" r="9409" b="20600"/>
          <a:stretch>
            <a:fillRect/>
          </a:stretch>
        </p:blipFill>
        <p:spPr bwMode="auto">
          <a:xfrm>
            <a:off x="980728" y="4484948"/>
            <a:ext cx="4536504" cy="2268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8" descr="C:\Users\Vinicius\Desktop\Fiocruz\Colaborações\SARS-Cov-2\Western blots\C46\GASD\29.03.22\2022.03.30 - GSDMD1 Calu-3 C46.tif"/>
          <p:cNvPicPr>
            <a:picLocks noChangeAspect="1" noChangeArrowheads="1"/>
          </p:cNvPicPr>
          <p:nvPr/>
        </p:nvPicPr>
        <p:blipFill>
          <a:blip r:embed="rId3" cstate="print"/>
          <a:srcRect l="192" t="3713"/>
          <a:stretch>
            <a:fillRect/>
          </a:stretch>
        </p:blipFill>
        <p:spPr bwMode="auto">
          <a:xfrm>
            <a:off x="980728" y="2000672"/>
            <a:ext cx="4536504" cy="13111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75"/>
          <p:cNvSpPr txBox="1">
            <a:spLocks noChangeArrowheads="1"/>
          </p:cNvSpPr>
          <p:nvPr/>
        </p:nvSpPr>
        <p:spPr bwMode="auto">
          <a:xfrm>
            <a:off x="2852936" y="3811905"/>
            <a:ext cx="6527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200" b="1" dirty="0" smtClean="0"/>
              <a:t>GAPDH</a:t>
            </a:r>
            <a:endParaRPr lang="pt-BR" sz="1200" b="1" dirty="0"/>
          </a:p>
        </p:txBody>
      </p:sp>
      <p:sp>
        <p:nvSpPr>
          <p:cNvPr id="6" name="CaixaDeTexto 96"/>
          <p:cNvSpPr txBox="1">
            <a:spLocks noChangeArrowheads="1"/>
          </p:cNvSpPr>
          <p:nvPr/>
        </p:nvSpPr>
        <p:spPr bwMode="auto">
          <a:xfrm>
            <a:off x="1212793" y="4130715"/>
            <a:ext cx="70403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000" b="1" dirty="0" err="1" smtClean="0"/>
              <a:t>Unifected</a:t>
            </a:r>
            <a:endParaRPr lang="pt-BR" sz="1000" b="1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1052736" y="4376356"/>
            <a:ext cx="936104" cy="5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96"/>
          <p:cNvSpPr txBox="1">
            <a:spLocks noChangeArrowheads="1"/>
          </p:cNvSpPr>
          <p:nvPr/>
        </p:nvSpPr>
        <p:spPr bwMode="auto">
          <a:xfrm>
            <a:off x="2272074" y="4130715"/>
            <a:ext cx="72487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000" b="1" dirty="0" err="1" smtClean="0"/>
              <a:t>Fatostatin</a:t>
            </a:r>
            <a:endParaRPr lang="pt-BR" sz="1000" b="1" dirty="0"/>
          </a:p>
        </p:txBody>
      </p:sp>
      <p:sp>
        <p:nvSpPr>
          <p:cNvPr id="12" name="CaixaDeTexto 96"/>
          <p:cNvSpPr txBox="1">
            <a:spLocks noChangeArrowheads="1"/>
          </p:cNvSpPr>
          <p:nvPr/>
        </p:nvSpPr>
        <p:spPr bwMode="auto">
          <a:xfrm>
            <a:off x="3356992" y="4130715"/>
            <a:ext cx="80983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000" b="1" dirty="0" err="1" smtClean="0"/>
              <a:t>SARS-CoV</a:t>
            </a:r>
            <a:r>
              <a:rPr lang="pt-BR" sz="1000" b="1" dirty="0" smtClean="0"/>
              <a:t>-2</a:t>
            </a:r>
            <a:endParaRPr lang="pt-BR" sz="1000" b="1" dirty="0"/>
          </a:p>
        </p:txBody>
      </p:sp>
      <p:sp>
        <p:nvSpPr>
          <p:cNvPr id="13" name="CaixaDeTexto 96"/>
          <p:cNvSpPr txBox="1">
            <a:spLocks noChangeArrowheads="1"/>
          </p:cNvSpPr>
          <p:nvPr/>
        </p:nvSpPr>
        <p:spPr bwMode="auto">
          <a:xfrm>
            <a:off x="4437112" y="3976826"/>
            <a:ext cx="9028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1000" b="1" dirty="0" err="1" smtClean="0"/>
              <a:t>SARS-CoV</a:t>
            </a:r>
            <a:r>
              <a:rPr lang="pt-BR" sz="1000" b="1" dirty="0" smtClean="0"/>
              <a:t>-2 +</a:t>
            </a:r>
          </a:p>
          <a:p>
            <a:pPr algn="ctr" eaLnBrk="1" hangingPunct="1"/>
            <a:r>
              <a:rPr lang="pt-BR" sz="1000" b="1" dirty="0" err="1" smtClean="0"/>
              <a:t>Fatostatin</a:t>
            </a:r>
            <a:endParaRPr lang="pt-BR" sz="1000" b="1" dirty="0"/>
          </a:p>
        </p:txBody>
      </p:sp>
      <p:cxnSp>
        <p:nvCxnSpPr>
          <p:cNvPr id="16" name="Conector reto 15"/>
          <p:cNvCxnSpPr/>
          <p:nvPr/>
        </p:nvCxnSpPr>
        <p:spPr>
          <a:xfrm>
            <a:off x="2132856" y="4376356"/>
            <a:ext cx="936104" cy="5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3284984" y="4376356"/>
            <a:ext cx="936104" cy="5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4437112" y="4376356"/>
            <a:ext cx="936104" cy="5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75"/>
          <p:cNvSpPr txBox="1">
            <a:spLocks noChangeArrowheads="1"/>
          </p:cNvSpPr>
          <p:nvPr/>
        </p:nvSpPr>
        <p:spPr bwMode="auto">
          <a:xfrm>
            <a:off x="2852936" y="1280592"/>
            <a:ext cx="76335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200" b="1" dirty="0" smtClean="0"/>
              <a:t>GSDMD1</a:t>
            </a:r>
            <a:endParaRPr lang="pt-BR" sz="1200" b="1" dirty="0"/>
          </a:p>
        </p:txBody>
      </p:sp>
      <p:sp>
        <p:nvSpPr>
          <p:cNvPr id="20" name="CaixaDeTexto 96"/>
          <p:cNvSpPr txBox="1">
            <a:spLocks noChangeArrowheads="1"/>
          </p:cNvSpPr>
          <p:nvPr/>
        </p:nvSpPr>
        <p:spPr bwMode="auto">
          <a:xfrm>
            <a:off x="1212793" y="1671410"/>
            <a:ext cx="70403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000" b="1" dirty="0" err="1" smtClean="0"/>
              <a:t>Unifected</a:t>
            </a:r>
            <a:endParaRPr lang="pt-BR" sz="1000" b="1" dirty="0"/>
          </a:p>
        </p:txBody>
      </p:sp>
      <p:cxnSp>
        <p:nvCxnSpPr>
          <p:cNvPr id="21" name="Conector reto 20"/>
          <p:cNvCxnSpPr/>
          <p:nvPr/>
        </p:nvCxnSpPr>
        <p:spPr>
          <a:xfrm>
            <a:off x="1052736" y="1917051"/>
            <a:ext cx="936104" cy="5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96"/>
          <p:cNvSpPr txBox="1">
            <a:spLocks noChangeArrowheads="1"/>
          </p:cNvSpPr>
          <p:nvPr/>
        </p:nvSpPr>
        <p:spPr bwMode="auto">
          <a:xfrm>
            <a:off x="2272074" y="1671410"/>
            <a:ext cx="72487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000" b="1" dirty="0" err="1" smtClean="0"/>
              <a:t>Fatostatin</a:t>
            </a:r>
            <a:endParaRPr lang="pt-BR" sz="1000" b="1" dirty="0"/>
          </a:p>
        </p:txBody>
      </p:sp>
      <p:sp>
        <p:nvSpPr>
          <p:cNvPr id="23" name="CaixaDeTexto 96"/>
          <p:cNvSpPr txBox="1">
            <a:spLocks noChangeArrowheads="1"/>
          </p:cNvSpPr>
          <p:nvPr/>
        </p:nvSpPr>
        <p:spPr bwMode="auto">
          <a:xfrm>
            <a:off x="3356992" y="1671410"/>
            <a:ext cx="80983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000" b="1" dirty="0" err="1" smtClean="0"/>
              <a:t>SARS-CoV</a:t>
            </a:r>
            <a:r>
              <a:rPr lang="pt-BR" sz="1000" b="1" dirty="0" smtClean="0"/>
              <a:t>-2</a:t>
            </a:r>
            <a:endParaRPr lang="pt-BR" sz="1000" b="1" dirty="0"/>
          </a:p>
        </p:txBody>
      </p:sp>
      <p:sp>
        <p:nvSpPr>
          <p:cNvPr id="24" name="CaixaDeTexto 96"/>
          <p:cNvSpPr txBox="1">
            <a:spLocks noChangeArrowheads="1"/>
          </p:cNvSpPr>
          <p:nvPr/>
        </p:nvSpPr>
        <p:spPr bwMode="auto">
          <a:xfrm>
            <a:off x="4437112" y="1517521"/>
            <a:ext cx="9028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1000" b="1" dirty="0" err="1" smtClean="0"/>
              <a:t>SARS-CoV</a:t>
            </a:r>
            <a:r>
              <a:rPr lang="pt-BR" sz="1000" b="1" dirty="0" smtClean="0"/>
              <a:t>-2 +</a:t>
            </a:r>
          </a:p>
          <a:p>
            <a:pPr algn="ctr" eaLnBrk="1" hangingPunct="1"/>
            <a:r>
              <a:rPr lang="pt-BR" sz="1000" b="1" dirty="0" err="1" smtClean="0"/>
              <a:t>Fatostatin</a:t>
            </a:r>
            <a:endParaRPr lang="pt-BR" sz="1000" b="1" dirty="0"/>
          </a:p>
        </p:txBody>
      </p:sp>
      <p:cxnSp>
        <p:nvCxnSpPr>
          <p:cNvPr id="25" name="Conector reto 24"/>
          <p:cNvCxnSpPr/>
          <p:nvPr/>
        </p:nvCxnSpPr>
        <p:spPr>
          <a:xfrm>
            <a:off x="2132856" y="1917051"/>
            <a:ext cx="936104" cy="5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/>
          <p:cNvCxnSpPr/>
          <p:nvPr/>
        </p:nvCxnSpPr>
        <p:spPr>
          <a:xfrm>
            <a:off x="3284984" y="1917051"/>
            <a:ext cx="936104" cy="5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>
            <a:off x="4437112" y="1917051"/>
            <a:ext cx="936104" cy="5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tângulo 28"/>
          <p:cNvSpPr/>
          <p:nvPr/>
        </p:nvSpPr>
        <p:spPr>
          <a:xfrm>
            <a:off x="1412776" y="2000672"/>
            <a:ext cx="288032" cy="12961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/>
          <p:cNvSpPr/>
          <p:nvPr/>
        </p:nvSpPr>
        <p:spPr>
          <a:xfrm>
            <a:off x="2132856" y="2000672"/>
            <a:ext cx="360040" cy="12961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/>
          <p:cNvSpPr/>
          <p:nvPr/>
        </p:nvSpPr>
        <p:spPr>
          <a:xfrm>
            <a:off x="4365104" y="2000672"/>
            <a:ext cx="360040" cy="12961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3645024" y="2000672"/>
            <a:ext cx="288032" cy="12961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1340768" y="5457056"/>
            <a:ext cx="36004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2060848" y="5457056"/>
            <a:ext cx="43204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Retângulo 34"/>
          <p:cNvSpPr/>
          <p:nvPr/>
        </p:nvSpPr>
        <p:spPr>
          <a:xfrm>
            <a:off x="4293096" y="5601072"/>
            <a:ext cx="36004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Retângulo 35"/>
          <p:cNvSpPr/>
          <p:nvPr/>
        </p:nvSpPr>
        <p:spPr>
          <a:xfrm>
            <a:off x="3573016" y="5529064"/>
            <a:ext cx="36004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60648" y="416496"/>
            <a:ext cx="1175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Figure S1A</a:t>
            </a:r>
            <a:endParaRPr lang="pt-BR" dirty="0"/>
          </a:p>
        </p:txBody>
      </p:sp>
      <p:pic>
        <p:nvPicPr>
          <p:cNvPr id="7" name="Picture 3" descr="C:\Users\Vinicius\Desktop\Fiocruz\Colaborações\SARS-CoV-2\Western blots\C52 - Si\SREBP1.jpg"/>
          <p:cNvPicPr>
            <a:picLocks noChangeAspect="1" noChangeArrowheads="1"/>
          </p:cNvPicPr>
          <p:nvPr/>
        </p:nvPicPr>
        <p:blipFill>
          <a:blip r:embed="rId2" cstate="print"/>
          <a:srcRect l="5809" t="18434" r="10923" b="16885"/>
          <a:stretch>
            <a:fillRect/>
          </a:stretch>
        </p:blipFill>
        <p:spPr bwMode="auto">
          <a:xfrm>
            <a:off x="548680" y="1352600"/>
            <a:ext cx="3384376" cy="2021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5" descr="C:\Users\Vinicius\Desktop\Fiocruz\Colaborações\SARS-CoV-2\Western blots\C52 - Si\C52 s1 - GAPDH 27-08-21.tif"/>
          <p:cNvPicPr>
            <a:picLocks noChangeAspect="1" noChangeArrowheads="1"/>
          </p:cNvPicPr>
          <p:nvPr/>
        </p:nvPicPr>
        <p:blipFill>
          <a:blip r:embed="rId3" cstate="print">
            <a:lum bright="30000"/>
          </a:blip>
          <a:srcRect l="6015" r="15316" b="26036"/>
          <a:stretch>
            <a:fillRect/>
          </a:stretch>
        </p:blipFill>
        <p:spPr bwMode="auto">
          <a:xfrm>
            <a:off x="548680" y="4117151"/>
            <a:ext cx="3384376" cy="2131993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CaixaDeTexto 39"/>
          <p:cNvSpPr txBox="1">
            <a:spLocks noChangeArrowheads="1"/>
          </p:cNvSpPr>
          <p:nvPr/>
        </p:nvSpPr>
        <p:spPr bwMode="auto">
          <a:xfrm>
            <a:off x="721692" y="1138040"/>
            <a:ext cx="3365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Ctrl</a:t>
            </a:r>
          </a:p>
        </p:txBody>
      </p:sp>
      <p:sp>
        <p:nvSpPr>
          <p:cNvPr id="46" name="CaixaDeTexto 40"/>
          <p:cNvSpPr txBox="1">
            <a:spLocks noChangeArrowheads="1"/>
          </p:cNvSpPr>
          <p:nvPr/>
        </p:nvSpPr>
        <p:spPr bwMode="auto">
          <a:xfrm>
            <a:off x="980455" y="1136452"/>
            <a:ext cx="3444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SCR</a:t>
            </a:r>
          </a:p>
        </p:txBody>
      </p:sp>
      <p:sp>
        <p:nvSpPr>
          <p:cNvPr id="47" name="CaixaDeTexto 41"/>
          <p:cNvSpPr txBox="1">
            <a:spLocks noChangeArrowheads="1"/>
          </p:cNvSpPr>
          <p:nvPr/>
        </p:nvSpPr>
        <p:spPr bwMode="auto">
          <a:xfrm>
            <a:off x="1269380" y="1138040"/>
            <a:ext cx="3302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LPS</a:t>
            </a:r>
          </a:p>
        </p:txBody>
      </p:sp>
      <p:sp>
        <p:nvSpPr>
          <p:cNvPr id="48" name="CaixaDeTexto 42"/>
          <p:cNvSpPr txBox="1">
            <a:spLocks noChangeArrowheads="1"/>
          </p:cNvSpPr>
          <p:nvPr/>
        </p:nvSpPr>
        <p:spPr bwMode="auto">
          <a:xfrm>
            <a:off x="1556717" y="1138040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49" name="CaixaDeTexto 43"/>
          <p:cNvSpPr txBox="1">
            <a:spLocks noChangeArrowheads="1"/>
          </p:cNvSpPr>
          <p:nvPr/>
        </p:nvSpPr>
        <p:spPr bwMode="auto">
          <a:xfrm>
            <a:off x="1844055" y="1138040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50" name="CaixaDeTexto 44"/>
          <p:cNvSpPr txBox="1">
            <a:spLocks noChangeArrowheads="1"/>
          </p:cNvSpPr>
          <p:nvPr/>
        </p:nvSpPr>
        <p:spPr bwMode="auto">
          <a:xfrm>
            <a:off x="2069480" y="1138040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51" name="Conector reto 50"/>
          <p:cNvCxnSpPr/>
          <p:nvPr/>
        </p:nvCxnSpPr>
        <p:spPr>
          <a:xfrm>
            <a:off x="1628155" y="1136452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aixaDeTexto 46"/>
          <p:cNvSpPr txBox="1">
            <a:spLocks noChangeArrowheads="1"/>
          </p:cNvSpPr>
          <p:nvPr/>
        </p:nvSpPr>
        <p:spPr bwMode="auto">
          <a:xfrm>
            <a:off x="1772617" y="920552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53" name="CaixaDeTexto 42"/>
          <p:cNvSpPr txBox="1">
            <a:spLocks noChangeArrowheads="1"/>
          </p:cNvSpPr>
          <p:nvPr/>
        </p:nvSpPr>
        <p:spPr bwMode="auto">
          <a:xfrm>
            <a:off x="2276797" y="1138040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54" name="CaixaDeTexto 43"/>
          <p:cNvSpPr txBox="1">
            <a:spLocks noChangeArrowheads="1"/>
          </p:cNvSpPr>
          <p:nvPr/>
        </p:nvSpPr>
        <p:spPr bwMode="auto">
          <a:xfrm>
            <a:off x="2564135" y="1138040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55" name="CaixaDeTexto 44"/>
          <p:cNvSpPr txBox="1">
            <a:spLocks noChangeArrowheads="1"/>
          </p:cNvSpPr>
          <p:nvPr/>
        </p:nvSpPr>
        <p:spPr bwMode="auto">
          <a:xfrm>
            <a:off x="2789560" y="1138040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56" name="Conector reto 55"/>
          <p:cNvCxnSpPr/>
          <p:nvPr/>
        </p:nvCxnSpPr>
        <p:spPr>
          <a:xfrm>
            <a:off x="2348235" y="1136452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aixaDeTexto 46"/>
          <p:cNvSpPr txBox="1">
            <a:spLocks noChangeArrowheads="1"/>
          </p:cNvSpPr>
          <p:nvPr/>
        </p:nvSpPr>
        <p:spPr bwMode="auto">
          <a:xfrm>
            <a:off x="2492697" y="920552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58" name="CaixaDeTexto 42"/>
          <p:cNvSpPr txBox="1">
            <a:spLocks noChangeArrowheads="1"/>
          </p:cNvSpPr>
          <p:nvPr/>
        </p:nvSpPr>
        <p:spPr bwMode="auto">
          <a:xfrm>
            <a:off x="3068885" y="1138288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59" name="CaixaDeTexto 43"/>
          <p:cNvSpPr txBox="1">
            <a:spLocks noChangeArrowheads="1"/>
          </p:cNvSpPr>
          <p:nvPr/>
        </p:nvSpPr>
        <p:spPr bwMode="auto">
          <a:xfrm>
            <a:off x="3356223" y="1138288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60" name="CaixaDeTexto 44"/>
          <p:cNvSpPr txBox="1">
            <a:spLocks noChangeArrowheads="1"/>
          </p:cNvSpPr>
          <p:nvPr/>
        </p:nvSpPr>
        <p:spPr bwMode="auto">
          <a:xfrm>
            <a:off x="3581648" y="1138288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61" name="Conector reto 60"/>
          <p:cNvCxnSpPr/>
          <p:nvPr/>
        </p:nvCxnSpPr>
        <p:spPr>
          <a:xfrm>
            <a:off x="3140323" y="1136700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46"/>
          <p:cNvSpPr txBox="1">
            <a:spLocks noChangeArrowheads="1"/>
          </p:cNvSpPr>
          <p:nvPr/>
        </p:nvSpPr>
        <p:spPr bwMode="auto">
          <a:xfrm>
            <a:off x="3284785" y="920800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63" name="CaixaDeTexto 75"/>
          <p:cNvSpPr txBox="1">
            <a:spLocks noChangeArrowheads="1"/>
          </p:cNvSpPr>
          <p:nvPr/>
        </p:nvSpPr>
        <p:spPr bwMode="auto">
          <a:xfrm>
            <a:off x="2021165" y="704528"/>
            <a:ext cx="543739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SREBP1</a:t>
            </a:r>
            <a:endParaRPr lang="pt-BR" sz="900" b="1" dirty="0"/>
          </a:p>
        </p:txBody>
      </p:sp>
      <p:sp>
        <p:nvSpPr>
          <p:cNvPr id="64" name="CaixaDeTexto 75"/>
          <p:cNvSpPr txBox="1">
            <a:spLocks noChangeArrowheads="1"/>
          </p:cNvSpPr>
          <p:nvPr/>
        </p:nvSpPr>
        <p:spPr bwMode="auto">
          <a:xfrm>
            <a:off x="-27384" y="1424608"/>
            <a:ext cx="64807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pt-BR" sz="900" b="1" dirty="0"/>
              <a:t>precursor</a:t>
            </a:r>
          </a:p>
        </p:txBody>
      </p:sp>
      <p:sp>
        <p:nvSpPr>
          <p:cNvPr id="65" name="CaixaDeTexto 39"/>
          <p:cNvSpPr txBox="1">
            <a:spLocks noChangeArrowheads="1"/>
          </p:cNvSpPr>
          <p:nvPr/>
        </p:nvSpPr>
        <p:spPr bwMode="auto">
          <a:xfrm>
            <a:off x="764704" y="3874344"/>
            <a:ext cx="3365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Ctrl</a:t>
            </a:r>
          </a:p>
        </p:txBody>
      </p:sp>
      <p:sp>
        <p:nvSpPr>
          <p:cNvPr id="66" name="CaixaDeTexto 40"/>
          <p:cNvSpPr txBox="1">
            <a:spLocks noChangeArrowheads="1"/>
          </p:cNvSpPr>
          <p:nvPr/>
        </p:nvSpPr>
        <p:spPr bwMode="auto">
          <a:xfrm>
            <a:off x="1023467" y="3872756"/>
            <a:ext cx="3444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SCR</a:t>
            </a:r>
          </a:p>
        </p:txBody>
      </p:sp>
      <p:sp>
        <p:nvSpPr>
          <p:cNvPr id="67" name="CaixaDeTexto 41"/>
          <p:cNvSpPr txBox="1">
            <a:spLocks noChangeArrowheads="1"/>
          </p:cNvSpPr>
          <p:nvPr/>
        </p:nvSpPr>
        <p:spPr bwMode="auto">
          <a:xfrm>
            <a:off x="1312392" y="3874344"/>
            <a:ext cx="3302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LPS</a:t>
            </a:r>
          </a:p>
        </p:txBody>
      </p:sp>
      <p:sp>
        <p:nvSpPr>
          <p:cNvPr id="68" name="CaixaDeTexto 42"/>
          <p:cNvSpPr txBox="1">
            <a:spLocks noChangeArrowheads="1"/>
          </p:cNvSpPr>
          <p:nvPr/>
        </p:nvSpPr>
        <p:spPr bwMode="auto">
          <a:xfrm>
            <a:off x="1599729" y="3874344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69" name="CaixaDeTexto 43"/>
          <p:cNvSpPr txBox="1">
            <a:spLocks noChangeArrowheads="1"/>
          </p:cNvSpPr>
          <p:nvPr/>
        </p:nvSpPr>
        <p:spPr bwMode="auto">
          <a:xfrm>
            <a:off x="1887067" y="3874344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70" name="CaixaDeTexto 44"/>
          <p:cNvSpPr txBox="1">
            <a:spLocks noChangeArrowheads="1"/>
          </p:cNvSpPr>
          <p:nvPr/>
        </p:nvSpPr>
        <p:spPr bwMode="auto">
          <a:xfrm>
            <a:off x="2112492" y="3874344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71" name="Conector reto 70"/>
          <p:cNvCxnSpPr/>
          <p:nvPr/>
        </p:nvCxnSpPr>
        <p:spPr>
          <a:xfrm>
            <a:off x="1671167" y="3872756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CaixaDeTexto 46"/>
          <p:cNvSpPr txBox="1">
            <a:spLocks noChangeArrowheads="1"/>
          </p:cNvSpPr>
          <p:nvPr/>
        </p:nvSpPr>
        <p:spPr bwMode="auto">
          <a:xfrm>
            <a:off x="1815629" y="3656856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73" name="CaixaDeTexto 42"/>
          <p:cNvSpPr txBox="1">
            <a:spLocks noChangeArrowheads="1"/>
          </p:cNvSpPr>
          <p:nvPr/>
        </p:nvSpPr>
        <p:spPr bwMode="auto">
          <a:xfrm>
            <a:off x="2319809" y="3874344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74" name="CaixaDeTexto 43"/>
          <p:cNvSpPr txBox="1">
            <a:spLocks noChangeArrowheads="1"/>
          </p:cNvSpPr>
          <p:nvPr/>
        </p:nvSpPr>
        <p:spPr bwMode="auto">
          <a:xfrm>
            <a:off x="2607147" y="3874344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75" name="CaixaDeTexto 44"/>
          <p:cNvSpPr txBox="1">
            <a:spLocks noChangeArrowheads="1"/>
          </p:cNvSpPr>
          <p:nvPr/>
        </p:nvSpPr>
        <p:spPr bwMode="auto">
          <a:xfrm>
            <a:off x="2832572" y="3874344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76" name="Conector reto 75"/>
          <p:cNvCxnSpPr/>
          <p:nvPr/>
        </p:nvCxnSpPr>
        <p:spPr>
          <a:xfrm>
            <a:off x="2391247" y="3872756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CaixaDeTexto 46"/>
          <p:cNvSpPr txBox="1">
            <a:spLocks noChangeArrowheads="1"/>
          </p:cNvSpPr>
          <p:nvPr/>
        </p:nvSpPr>
        <p:spPr bwMode="auto">
          <a:xfrm>
            <a:off x="2535709" y="3656856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78" name="CaixaDeTexto 42"/>
          <p:cNvSpPr txBox="1">
            <a:spLocks noChangeArrowheads="1"/>
          </p:cNvSpPr>
          <p:nvPr/>
        </p:nvSpPr>
        <p:spPr bwMode="auto">
          <a:xfrm>
            <a:off x="3111897" y="3874592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79" name="CaixaDeTexto 43"/>
          <p:cNvSpPr txBox="1">
            <a:spLocks noChangeArrowheads="1"/>
          </p:cNvSpPr>
          <p:nvPr/>
        </p:nvSpPr>
        <p:spPr bwMode="auto">
          <a:xfrm>
            <a:off x="3399235" y="3874592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80" name="CaixaDeTexto 44"/>
          <p:cNvSpPr txBox="1">
            <a:spLocks noChangeArrowheads="1"/>
          </p:cNvSpPr>
          <p:nvPr/>
        </p:nvSpPr>
        <p:spPr bwMode="auto">
          <a:xfrm>
            <a:off x="3624660" y="3874592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81" name="Conector reto 80"/>
          <p:cNvCxnSpPr/>
          <p:nvPr/>
        </p:nvCxnSpPr>
        <p:spPr>
          <a:xfrm>
            <a:off x="3183335" y="3873004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CaixaDeTexto 46"/>
          <p:cNvSpPr txBox="1">
            <a:spLocks noChangeArrowheads="1"/>
          </p:cNvSpPr>
          <p:nvPr/>
        </p:nvSpPr>
        <p:spPr bwMode="auto">
          <a:xfrm>
            <a:off x="3327797" y="3657104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83" name="CaixaDeTexto 75"/>
          <p:cNvSpPr txBox="1">
            <a:spLocks noChangeArrowheads="1"/>
          </p:cNvSpPr>
          <p:nvPr/>
        </p:nvSpPr>
        <p:spPr bwMode="auto">
          <a:xfrm>
            <a:off x="2064177" y="3440832"/>
            <a:ext cx="53412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GAPDH</a:t>
            </a:r>
            <a:endParaRPr lang="pt-BR" sz="900" b="1" dirty="0"/>
          </a:p>
        </p:txBody>
      </p:sp>
      <p:sp>
        <p:nvSpPr>
          <p:cNvPr id="84" name="Retângulo 83"/>
          <p:cNvSpPr/>
          <p:nvPr/>
        </p:nvSpPr>
        <p:spPr>
          <a:xfrm>
            <a:off x="764704" y="1383461"/>
            <a:ext cx="1584176" cy="2571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5" name="Retângulo 84"/>
          <p:cNvSpPr/>
          <p:nvPr/>
        </p:nvSpPr>
        <p:spPr>
          <a:xfrm>
            <a:off x="764704" y="5889104"/>
            <a:ext cx="1584176" cy="2571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60648" y="416496"/>
            <a:ext cx="116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Figure </a:t>
            </a:r>
            <a:r>
              <a:rPr lang="pt-BR" dirty="0" smtClean="0"/>
              <a:t>S1B</a:t>
            </a:r>
            <a:endParaRPr lang="pt-BR" dirty="0"/>
          </a:p>
        </p:txBody>
      </p:sp>
      <p:pic>
        <p:nvPicPr>
          <p:cNvPr id="5" name="Picture 6" descr="C:\Users\Vinicius\Desktop\Fiocruz\Colaborações\SARS-CoV-2\Western blots\C53 - Si\SREBP2.jpg"/>
          <p:cNvPicPr>
            <a:picLocks noChangeAspect="1" noChangeArrowheads="1"/>
          </p:cNvPicPr>
          <p:nvPr/>
        </p:nvPicPr>
        <p:blipFill>
          <a:blip r:embed="rId2" cstate="print"/>
          <a:srcRect l="3835" t="6012" r="27132"/>
          <a:stretch>
            <a:fillRect/>
          </a:stretch>
        </p:blipFill>
        <p:spPr bwMode="auto">
          <a:xfrm>
            <a:off x="476672" y="1352600"/>
            <a:ext cx="3384000" cy="2251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7" descr="C:\Users\Vinicius\Desktop\Fiocruz\Colaborações\SARS-CoV-2\Western blots\C53 - Si\C53 s2 - GAPDH 27-08-21.tif"/>
          <p:cNvPicPr>
            <a:picLocks noChangeAspect="1" noChangeArrowheads="1"/>
          </p:cNvPicPr>
          <p:nvPr/>
        </p:nvPicPr>
        <p:blipFill>
          <a:blip r:embed="rId3" cstate="print">
            <a:lum bright="20000" contrast="40000"/>
          </a:blip>
          <a:srcRect l="7241" r="11299" b="21501"/>
          <a:stretch>
            <a:fillRect/>
          </a:stretch>
        </p:blipFill>
        <p:spPr bwMode="auto">
          <a:xfrm>
            <a:off x="549056" y="4304928"/>
            <a:ext cx="3384000" cy="21808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CaixaDeTexto 39"/>
          <p:cNvSpPr txBox="1">
            <a:spLocks noChangeArrowheads="1"/>
          </p:cNvSpPr>
          <p:nvPr/>
        </p:nvSpPr>
        <p:spPr bwMode="auto">
          <a:xfrm>
            <a:off x="721692" y="1138040"/>
            <a:ext cx="3365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Ctrl</a:t>
            </a:r>
          </a:p>
        </p:txBody>
      </p:sp>
      <p:sp>
        <p:nvSpPr>
          <p:cNvPr id="46" name="CaixaDeTexto 40"/>
          <p:cNvSpPr txBox="1">
            <a:spLocks noChangeArrowheads="1"/>
          </p:cNvSpPr>
          <p:nvPr/>
        </p:nvSpPr>
        <p:spPr bwMode="auto">
          <a:xfrm>
            <a:off x="980455" y="1136452"/>
            <a:ext cx="3444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SCR</a:t>
            </a:r>
          </a:p>
        </p:txBody>
      </p:sp>
      <p:sp>
        <p:nvSpPr>
          <p:cNvPr id="47" name="CaixaDeTexto 41"/>
          <p:cNvSpPr txBox="1">
            <a:spLocks noChangeArrowheads="1"/>
          </p:cNvSpPr>
          <p:nvPr/>
        </p:nvSpPr>
        <p:spPr bwMode="auto">
          <a:xfrm>
            <a:off x="1269380" y="1138040"/>
            <a:ext cx="3302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LPS</a:t>
            </a:r>
          </a:p>
        </p:txBody>
      </p:sp>
      <p:sp>
        <p:nvSpPr>
          <p:cNvPr id="48" name="CaixaDeTexto 42"/>
          <p:cNvSpPr txBox="1">
            <a:spLocks noChangeArrowheads="1"/>
          </p:cNvSpPr>
          <p:nvPr/>
        </p:nvSpPr>
        <p:spPr bwMode="auto">
          <a:xfrm>
            <a:off x="1556717" y="1138040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49" name="CaixaDeTexto 43"/>
          <p:cNvSpPr txBox="1">
            <a:spLocks noChangeArrowheads="1"/>
          </p:cNvSpPr>
          <p:nvPr/>
        </p:nvSpPr>
        <p:spPr bwMode="auto">
          <a:xfrm>
            <a:off x="1844055" y="1138040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50" name="CaixaDeTexto 44"/>
          <p:cNvSpPr txBox="1">
            <a:spLocks noChangeArrowheads="1"/>
          </p:cNvSpPr>
          <p:nvPr/>
        </p:nvSpPr>
        <p:spPr bwMode="auto">
          <a:xfrm>
            <a:off x="2069480" y="1138040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51" name="Conector reto 50"/>
          <p:cNvCxnSpPr/>
          <p:nvPr/>
        </p:nvCxnSpPr>
        <p:spPr>
          <a:xfrm>
            <a:off x="1628155" y="1136452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aixaDeTexto 46"/>
          <p:cNvSpPr txBox="1">
            <a:spLocks noChangeArrowheads="1"/>
          </p:cNvSpPr>
          <p:nvPr/>
        </p:nvSpPr>
        <p:spPr bwMode="auto">
          <a:xfrm>
            <a:off x="1772617" y="920552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53" name="CaixaDeTexto 42"/>
          <p:cNvSpPr txBox="1">
            <a:spLocks noChangeArrowheads="1"/>
          </p:cNvSpPr>
          <p:nvPr/>
        </p:nvSpPr>
        <p:spPr bwMode="auto">
          <a:xfrm>
            <a:off x="2276797" y="1138040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54" name="CaixaDeTexto 43"/>
          <p:cNvSpPr txBox="1">
            <a:spLocks noChangeArrowheads="1"/>
          </p:cNvSpPr>
          <p:nvPr/>
        </p:nvSpPr>
        <p:spPr bwMode="auto">
          <a:xfrm>
            <a:off x="2564135" y="1138040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55" name="CaixaDeTexto 44"/>
          <p:cNvSpPr txBox="1">
            <a:spLocks noChangeArrowheads="1"/>
          </p:cNvSpPr>
          <p:nvPr/>
        </p:nvSpPr>
        <p:spPr bwMode="auto">
          <a:xfrm>
            <a:off x="2789560" y="1138040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56" name="Conector reto 55"/>
          <p:cNvCxnSpPr/>
          <p:nvPr/>
        </p:nvCxnSpPr>
        <p:spPr>
          <a:xfrm>
            <a:off x="2348235" y="1136452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aixaDeTexto 46"/>
          <p:cNvSpPr txBox="1">
            <a:spLocks noChangeArrowheads="1"/>
          </p:cNvSpPr>
          <p:nvPr/>
        </p:nvSpPr>
        <p:spPr bwMode="auto">
          <a:xfrm>
            <a:off x="2492697" y="920552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58" name="CaixaDeTexto 42"/>
          <p:cNvSpPr txBox="1">
            <a:spLocks noChangeArrowheads="1"/>
          </p:cNvSpPr>
          <p:nvPr/>
        </p:nvSpPr>
        <p:spPr bwMode="auto">
          <a:xfrm>
            <a:off x="3068885" y="1138288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59" name="CaixaDeTexto 43"/>
          <p:cNvSpPr txBox="1">
            <a:spLocks noChangeArrowheads="1"/>
          </p:cNvSpPr>
          <p:nvPr/>
        </p:nvSpPr>
        <p:spPr bwMode="auto">
          <a:xfrm>
            <a:off x="3356223" y="1138288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60" name="CaixaDeTexto 44"/>
          <p:cNvSpPr txBox="1">
            <a:spLocks noChangeArrowheads="1"/>
          </p:cNvSpPr>
          <p:nvPr/>
        </p:nvSpPr>
        <p:spPr bwMode="auto">
          <a:xfrm>
            <a:off x="3581648" y="1138288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61" name="Conector reto 60"/>
          <p:cNvCxnSpPr/>
          <p:nvPr/>
        </p:nvCxnSpPr>
        <p:spPr>
          <a:xfrm>
            <a:off x="3140323" y="1136700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46"/>
          <p:cNvSpPr txBox="1">
            <a:spLocks noChangeArrowheads="1"/>
          </p:cNvSpPr>
          <p:nvPr/>
        </p:nvSpPr>
        <p:spPr bwMode="auto">
          <a:xfrm>
            <a:off x="3284785" y="920800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63" name="CaixaDeTexto 75"/>
          <p:cNvSpPr txBox="1">
            <a:spLocks noChangeArrowheads="1"/>
          </p:cNvSpPr>
          <p:nvPr/>
        </p:nvSpPr>
        <p:spPr bwMode="auto">
          <a:xfrm>
            <a:off x="2021165" y="704528"/>
            <a:ext cx="543739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SREBP2</a:t>
            </a:r>
            <a:endParaRPr lang="pt-BR" sz="900" b="1" dirty="0"/>
          </a:p>
        </p:txBody>
      </p:sp>
      <p:sp>
        <p:nvSpPr>
          <p:cNvPr id="64" name="CaixaDeTexto 75"/>
          <p:cNvSpPr txBox="1">
            <a:spLocks noChangeArrowheads="1"/>
          </p:cNvSpPr>
          <p:nvPr/>
        </p:nvSpPr>
        <p:spPr bwMode="auto">
          <a:xfrm>
            <a:off x="-99392" y="1697832"/>
            <a:ext cx="64807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pt-BR" sz="900" b="1" dirty="0"/>
              <a:t>precursor</a:t>
            </a:r>
          </a:p>
        </p:txBody>
      </p:sp>
      <p:sp>
        <p:nvSpPr>
          <p:cNvPr id="65" name="CaixaDeTexto 39"/>
          <p:cNvSpPr txBox="1">
            <a:spLocks noChangeArrowheads="1"/>
          </p:cNvSpPr>
          <p:nvPr/>
        </p:nvSpPr>
        <p:spPr bwMode="auto">
          <a:xfrm>
            <a:off x="764704" y="4090368"/>
            <a:ext cx="3365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Ctrl</a:t>
            </a:r>
          </a:p>
        </p:txBody>
      </p:sp>
      <p:sp>
        <p:nvSpPr>
          <p:cNvPr id="66" name="CaixaDeTexto 40"/>
          <p:cNvSpPr txBox="1">
            <a:spLocks noChangeArrowheads="1"/>
          </p:cNvSpPr>
          <p:nvPr/>
        </p:nvSpPr>
        <p:spPr bwMode="auto">
          <a:xfrm>
            <a:off x="1023467" y="4088780"/>
            <a:ext cx="3444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SCR</a:t>
            </a:r>
          </a:p>
        </p:txBody>
      </p:sp>
      <p:sp>
        <p:nvSpPr>
          <p:cNvPr id="67" name="CaixaDeTexto 41"/>
          <p:cNvSpPr txBox="1">
            <a:spLocks noChangeArrowheads="1"/>
          </p:cNvSpPr>
          <p:nvPr/>
        </p:nvSpPr>
        <p:spPr bwMode="auto">
          <a:xfrm>
            <a:off x="1312392" y="4090368"/>
            <a:ext cx="3302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LPS</a:t>
            </a:r>
          </a:p>
        </p:txBody>
      </p:sp>
      <p:sp>
        <p:nvSpPr>
          <p:cNvPr id="68" name="CaixaDeTexto 42"/>
          <p:cNvSpPr txBox="1">
            <a:spLocks noChangeArrowheads="1"/>
          </p:cNvSpPr>
          <p:nvPr/>
        </p:nvSpPr>
        <p:spPr bwMode="auto">
          <a:xfrm>
            <a:off x="1599729" y="4090368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69" name="CaixaDeTexto 43"/>
          <p:cNvSpPr txBox="1">
            <a:spLocks noChangeArrowheads="1"/>
          </p:cNvSpPr>
          <p:nvPr/>
        </p:nvSpPr>
        <p:spPr bwMode="auto">
          <a:xfrm>
            <a:off x="1887067" y="4090368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70" name="CaixaDeTexto 44"/>
          <p:cNvSpPr txBox="1">
            <a:spLocks noChangeArrowheads="1"/>
          </p:cNvSpPr>
          <p:nvPr/>
        </p:nvSpPr>
        <p:spPr bwMode="auto">
          <a:xfrm>
            <a:off x="2112492" y="4090368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71" name="Conector reto 70"/>
          <p:cNvCxnSpPr/>
          <p:nvPr/>
        </p:nvCxnSpPr>
        <p:spPr>
          <a:xfrm>
            <a:off x="1671167" y="4088780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CaixaDeTexto 46"/>
          <p:cNvSpPr txBox="1">
            <a:spLocks noChangeArrowheads="1"/>
          </p:cNvSpPr>
          <p:nvPr/>
        </p:nvSpPr>
        <p:spPr bwMode="auto">
          <a:xfrm>
            <a:off x="1815629" y="3872880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73" name="CaixaDeTexto 42"/>
          <p:cNvSpPr txBox="1">
            <a:spLocks noChangeArrowheads="1"/>
          </p:cNvSpPr>
          <p:nvPr/>
        </p:nvSpPr>
        <p:spPr bwMode="auto">
          <a:xfrm>
            <a:off x="2319809" y="4090368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74" name="CaixaDeTexto 43"/>
          <p:cNvSpPr txBox="1">
            <a:spLocks noChangeArrowheads="1"/>
          </p:cNvSpPr>
          <p:nvPr/>
        </p:nvSpPr>
        <p:spPr bwMode="auto">
          <a:xfrm>
            <a:off x="2607147" y="4090368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75" name="CaixaDeTexto 44"/>
          <p:cNvSpPr txBox="1">
            <a:spLocks noChangeArrowheads="1"/>
          </p:cNvSpPr>
          <p:nvPr/>
        </p:nvSpPr>
        <p:spPr bwMode="auto">
          <a:xfrm>
            <a:off x="2832572" y="4090368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76" name="Conector reto 75"/>
          <p:cNvCxnSpPr/>
          <p:nvPr/>
        </p:nvCxnSpPr>
        <p:spPr>
          <a:xfrm>
            <a:off x="2391247" y="4088780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CaixaDeTexto 46"/>
          <p:cNvSpPr txBox="1">
            <a:spLocks noChangeArrowheads="1"/>
          </p:cNvSpPr>
          <p:nvPr/>
        </p:nvSpPr>
        <p:spPr bwMode="auto">
          <a:xfrm>
            <a:off x="2535709" y="3872880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78" name="CaixaDeTexto 42"/>
          <p:cNvSpPr txBox="1">
            <a:spLocks noChangeArrowheads="1"/>
          </p:cNvSpPr>
          <p:nvPr/>
        </p:nvSpPr>
        <p:spPr bwMode="auto">
          <a:xfrm>
            <a:off x="3111897" y="4090616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79" name="CaixaDeTexto 43"/>
          <p:cNvSpPr txBox="1">
            <a:spLocks noChangeArrowheads="1"/>
          </p:cNvSpPr>
          <p:nvPr/>
        </p:nvSpPr>
        <p:spPr bwMode="auto">
          <a:xfrm>
            <a:off x="3399235" y="4090616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80" name="CaixaDeTexto 44"/>
          <p:cNvSpPr txBox="1">
            <a:spLocks noChangeArrowheads="1"/>
          </p:cNvSpPr>
          <p:nvPr/>
        </p:nvSpPr>
        <p:spPr bwMode="auto">
          <a:xfrm>
            <a:off x="3624660" y="4090616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81" name="Conector reto 80"/>
          <p:cNvCxnSpPr/>
          <p:nvPr/>
        </p:nvCxnSpPr>
        <p:spPr>
          <a:xfrm>
            <a:off x="3183335" y="4089028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CaixaDeTexto 46"/>
          <p:cNvSpPr txBox="1">
            <a:spLocks noChangeArrowheads="1"/>
          </p:cNvSpPr>
          <p:nvPr/>
        </p:nvSpPr>
        <p:spPr bwMode="auto">
          <a:xfrm>
            <a:off x="3327797" y="3873128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83" name="CaixaDeTexto 75"/>
          <p:cNvSpPr txBox="1">
            <a:spLocks noChangeArrowheads="1"/>
          </p:cNvSpPr>
          <p:nvPr/>
        </p:nvSpPr>
        <p:spPr bwMode="auto">
          <a:xfrm>
            <a:off x="2064177" y="3656856"/>
            <a:ext cx="53412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GAPDH</a:t>
            </a:r>
            <a:endParaRPr lang="pt-BR" sz="900" b="1" dirty="0"/>
          </a:p>
        </p:txBody>
      </p:sp>
      <p:sp>
        <p:nvSpPr>
          <p:cNvPr id="84" name="Retângulo 83"/>
          <p:cNvSpPr/>
          <p:nvPr/>
        </p:nvSpPr>
        <p:spPr>
          <a:xfrm>
            <a:off x="692696" y="1671493"/>
            <a:ext cx="1584176" cy="2571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5" name="Retângulo 84"/>
          <p:cNvSpPr/>
          <p:nvPr/>
        </p:nvSpPr>
        <p:spPr>
          <a:xfrm>
            <a:off x="764704" y="5889104"/>
            <a:ext cx="1584176" cy="2571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60648" y="416496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Figure </a:t>
            </a:r>
            <a:r>
              <a:rPr lang="pt-BR" dirty="0" smtClean="0"/>
              <a:t>S1C</a:t>
            </a:r>
            <a:endParaRPr lang="pt-BR" dirty="0"/>
          </a:p>
        </p:txBody>
      </p:sp>
      <p:pic>
        <p:nvPicPr>
          <p:cNvPr id="3" name="Picture 6" descr="C:\Users\Vinicius\Desktop\Fiocruz\Colaborações\SARS-CoV-2\Western blots\C54 - Si\DGAT1.jpg"/>
          <p:cNvPicPr>
            <a:picLocks noChangeAspect="1" noChangeArrowheads="1"/>
          </p:cNvPicPr>
          <p:nvPr/>
        </p:nvPicPr>
        <p:blipFill>
          <a:blip r:embed="rId2" cstate="print"/>
          <a:srcRect l="11268" r="24882" b="12501"/>
          <a:stretch>
            <a:fillRect/>
          </a:stretch>
        </p:blipFill>
        <p:spPr bwMode="auto">
          <a:xfrm>
            <a:off x="692696" y="1352600"/>
            <a:ext cx="3240360" cy="2189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7" descr="C:\Users\Vinicius\Desktop\Fiocruz\Colaborações\SARS-CoV-2\Western blots\C54 - Si\C54 dgat - GAPDH 27-08-21.tif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10907" t="11534" r="9108" b="14649"/>
          <a:stretch>
            <a:fillRect/>
          </a:stretch>
        </p:blipFill>
        <p:spPr bwMode="auto">
          <a:xfrm>
            <a:off x="548680" y="4304928"/>
            <a:ext cx="3384000" cy="2461091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CaixaDeTexto 39"/>
          <p:cNvSpPr txBox="1">
            <a:spLocks noChangeArrowheads="1"/>
          </p:cNvSpPr>
          <p:nvPr/>
        </p:nvSpPr>
        <p:spPr bwMode="auto">
          <a:xfrm>
            <a:off x="721692" y="1138040"/>
            <a:ext cx="3365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Ctrl</a:t>
            </a:r>
          </a:p>
        </p:txBody>
      </p:sp>
      <p:sp>
        <p:nvSpPr>
          <p:cNvPr id="46" name="CaixaDeTexto 40"/>
          <p:cNvSpPr txBox="1">
            <a:spLocks noChangeArrowheads="1"/>
          </p:cNvSpPr>
          <p:nvPr/>
        </p:nvSpPr>
        <p:spPr bwMode="auto">
          <a:xfrm>
            <a:off x="980455" y="1136452"/>
            <a:ext cx="3444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SCR</a:t>
            </a:r>
          </a:p>
        </p:txBody>
      </p:sp>
      <p:sp>
        <p:nvSpPr>
          <p:cNvPr id="47" name="CaixaDeTexto 41"/>
          <p:cNvSpPr txBox="1">
            <a:spLocks noChangeArrowheads="1"/>
          </p:cNvSpPr>
          <p:nvPr/>
        </p:nvSpPr>
        <p:spPr bwMode="auto">
          <a:xfrm>
            <a:off x="1269380" y="1138040"/>
            <a:ext cx="3302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LPS</a:t>
            </a:r>
          </a:p>
        </p:txBody>
      </p:sp>
      <p:sp>
        <p:nvSpPr>
          <p:cNvPr id="48" name="CaixaDeTexto 42"/>
          <p:cNvSpPr txBox="1">
            <a:spLocks noChangeArrowheads="1"/>
          </p:cNvSpPr>
          <p:nvPr/>
        </p:nvSpPr>
        <p:spPr bwMode="auto">
          <a:xfrm>
            <a:off x="1556717" y="1138040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49" name="CaixaDeTexto 43"/>
          <p:cNvSpPr txBox="1">
            <a:spLocks noChangeArrowheads="1"/>
          </p:cNvSpPr>
          <p:nvPr/>
        </p:nvSpPr>
        <p:spPr bwMode="auto">
          <a:xfrm>
            <a:off x="1844055" y="1138040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50" name="CaixaDeTexto 44"/>
          <p:cNvSpPr txBox="1">
            <a:spLocks noChangeArrowheads="1"/>
          </p:cNvSpPr>
          <p:nvPr/>
        </p:nvSpPr>
        <p:spPr bwMode="auto">
          <a:xfrm>
            <a:off x="2069480" y="1138040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51" name="Conector reto 50"/>
          <p:cNvCxnSpPr/>
          <p:nvPr/>
        </p:nvCxnSpPr>
        <p:spPr>
          <a:xfrm>
            <a:off x="1628155" y="1136452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aixaDeTexto 46"/>
          <p:cNvSpPr txBox="1">
            <a:spLocks noChangeArrowheads="1"/>
          </p:cNvSpPr>
          <p:nvPr/>
        </p:nvSpPr>
        <p:spPr bwMode="auto">
          <a:xfrm>
            <a:off x="1772617" y="920552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53" name="CaixaDeTexto 42"/>
          <p:cNvSpPr txBox="1">
            <a:spLocks noChangeArrowheads="1"/>
          </p:cNvSpPr>
          <p:nvPr/>
        </p:nvSpPr>
        <p:spPr bwMode="auto">
          <a:xfrm>
            <a:off x="2276797" y="1138040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54" name="CaixaDeTexto 43"/>
          <p:cNvSpPr txBox="1">
            <a:spLocks noChangeArrowheads="1"/>
          </p:cNvSpPr>
          <p:nvPr/>
        </p:nvSpPr>
        <p:spPr bwMode="auto">
          <a:xfrm>
            <a:off x="2564135" y="1138040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55" name="CaixaDeTexto 44"/>
          <p:cNvSpPr txBox="1">
            <a:spLocks noChangeArrowheads="1"/>
          </p:cNvSpPr>
          <p:nvPr/>
        </p:nvSpPr>
        <p:spPr bwMode="auto">
          <a:xfrm>
            <a:off x="2789560" y="1138040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56" name="Conector reto 55"/>
          <p:cNvCxnSpPr/>
          <p:nvPr/>
        </p:nvCxnSpPr>
        <p:spPr>
          <a:xfrm>
            <a:off x="2348235" y="1136452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aixaDeTexto 46"/>
          <p:cNvSpPr txBox="1">
            <a:spLocks noChangeArrowheads="1"/>
          </p:cNvSpPr>
          <p:nvPr/>
        </p:nvSpPr>
        <p:spPr bwMode="auto">
          <a:xfrm>
            <a:off x="2492697" y="920552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58" name="CaixaDeTexto 42"/>
          <p:cNvSpPr txBox="1">
            <a:spLocks noChangeArrowheads="1"/>
          </p:cNvSpPr>
          <p:nvPr/>
        </p:nvSpPr>
        <p:spPr bwMode="auto">
          <a:xfrm>
            <a:off x="3068885" y="1138288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59" name="CaixaDeTexto 43"/>
          <p:cNvSpPr txBox="1">
            <a:spLocks noChangeArrowheads="1"/>
          </p:cNvSpPr>
          <p:nvPr/>
        </p:nvSpPr>
        <p:spPr bwMode="auto">
          <a:xfrm>
            <a:off x="3356223" y="1138288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60" name="CaixaDeTexto 44"/>
          <p:cNvSpPr txBox="1">
            <a:spLocks noChangeArrowheads="1"/>
          </p:cNvSpPr>
          <p:nvPr/>
        </p:nvSpPr>
        <p:spPr bwMode="auto">
          <a:xfrm>
            <a:off x="3581648" y="1138288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61" name="Conector reto 60"/>
          <p:cNvCxnSpPr/>
          <p:nvPr/>
        </p:nvCxnSpPr>
        <p:spPr>
          <a:xfrm>
            <a:off x="3140323" y="1136700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46"/>
          <p:cNvSpPr txBox="1">
            <a:spLocks noChangeArrowheads="1"/>
          </p:cNvSpPr>
          <p:nvPr/>
        </p:nvSpPr>
        <p:spPr bwMode="auto">
          <a:xfrm>
            <a:off x="3284785" y="920800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63" name="CaixaDeTexto 75"/>
          <p:cNvSpPr txBox="1">
            <a:spLocks noChangeArrowheads="1"/>
          </p:cNvSpPr>
          <p:nvPr/>
        </p:nvSpPr>
        <p:spPr bwMode="auto">
          <a:xfrm>
            <a:off x="2021165" y="704528"/>
            <a:ext cx="5164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DGAT1</a:t>
            </a:r>
            <a:endParaRPr lang="pt-BR" sz="900" b="1" dirty="0"/>
          </a:p>
        </p:txBody>
      </p:sp>
      <p:sp>
        <p:nvSpPr>
          <p:cNvPr id="65" name="CaixaDeTexto 39"/>
          <p:cNvSpPr txBox="1">
            <a:spLocks noChangeArrowheads="1"/>
          </p:cNvSpPr>
          <p:nvPr/>
        </p:nvSpPr>
        <p:spPr bwMode="auto">
          <a:xfrm>
            <a:off x="764704" y="4090368"/>
            <a:ext cx="3365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Ctrl</a:t>
            </a:r>
          </a:p>
        </p:txBody>
      </p:sp>
      <p:sp>
        <p:nvSpPr>
          <p:cNvPr id="66" name="CaixaDeTexto 40"/>
          <p:cNvSpPr txBox="1">
            <a:spLocks noChangeArrowheads="1"/>
          </p:cNvSpPr>
          <p:nvPr/>
        </p:nvSpPr>
        <p:spPr bwMode="auto">
          <a:xfrm>
            <a:off x="1023467" y="4088780"/>
            <a:ext cx="3444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SCR</a:t>
            </a:r>
          </a:p>
        </p:txBody>
      </p:sp>
      <p:sp>
        <p:nvSpPr>
          <p:cNvPr id="67" name="CaixaDeTexto 41"/>
          <p:cNvSpPr txBox="1">
            <a:spLocks noChangeArrowheads="1"/>
          </p:cNvSpPr>
          <p:nvPr/>
        </p:nvSpPr>
        <p:spPr bwMode="auto">
          <a:xfrm>
            <a:off x="1312392" y="4090368"/>
            <a:ext cx="3302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/>
              <a:t>LPS</a:t>
            </a:r>
          </a:p>
        </p:txBody>
      </p:sp>
      <p:sp>
        <p:nvSpPr>
          <p:cNvPr id="68" name="CaixaDeTexto 42"/>
          <p:cNvSpPr txBox="1">
            <a:spLocks noChangeArrowheads="1"/>
          </p:cNvSpPr>
          <p:nvPr/>
        </p:nvSpPr>
        <p:spPr bwMode="auto">
          <a:xfrm>
            <a:off x="1599729" y="4090368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69" name="CaixaDeTexto 43"/>
          <p:cNvSpPr txBox="1">
            <a:spLocks noChangeArrowheads="1"/>
          </p:cNvSpPr>
          <p:nvPr/>
        </p:nvSpPr>
        <p:spPr bwMode="auto">
          <a:xfrm>
            <a:off x="1887067" y="4090368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70" name="CaixaDeTexto 44"/>
          <p:cNvSpPr txBox="1">
            <a:spLocks noChangeArrowheads="1"/>
          </p:cNvSpPr>
          <p:nvPr/>
        </p:nvSpPr>
        <p:spPr bwMode="auto">
          <a:xfrm>
            <a:off x="2112492" y="4090368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71" name="Conector reto 70"/>
          <p:cNvCxnSpPr/>
          <p:nvPr/>
        </p:nvCxnSpPr>
        <p:spPr>
          <a:xfrm>
            <a:off x="1671167" y="4088780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CaixaDeTexto 46"/>
          <p:cNvSpPr txBox="1">
            <a:spLocks noChangeArrowheads="1"/>
          </p:cNvSpPr>
          <p:nvPr/>
        </p:nvSpPr>
        <p:spPr bwMode="auto">
          <a:xfrm>
            <a:off x="1815629" y="3872880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73" name="CaixaDeTexto 42"/>
          <p:cNvSpPr txBox="1">
            <a:spLocks noChangeArrowheads="1"/>
          </p:cNvSpPr>
          <p:nvPr/>
        </p:nvSpPr>
        <p:spPr bwMode="auto">
          <a:xfrm>
            <a:off x="2319809" y="4090368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74" name="CaixaDeTexto 43"/>
          <p:cNvSpPr txBox="1">
            <a:spLocks noChangeArrowheads="1"/>
          </p:cNvSpPr>
          <p:nvPr/>
        </p:nvSpPr>
        <p:spPr bwMode="auto">
          <a:xfrm>
            <a:off x="2607147" y="4090368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75" name="CaixaDeTexto 44"/>
          <p:cNvSpPr txBox="1">
            <a:spLocks noChangeArrowheads="1"/>
          </p:cNvSpPr>
          <p:nvPr/>
        </p:nvSpPr>
        <p:spPr bwMode="auto">
          <a:xfrm>
            <a:off x="2832572" y="4090368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76" name="Conector reto 75"/>
          <p:cNvCxnSpPr/>
          <p:nvPr/>
        </p:nvCxnSpPr>
        <p:spPr>
          <a:xfrm>
            <a:off x="2391247" y="4088780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CaixaDeTexto 46"/>
          <p:cNvSpPr txBox="1">
            <a:spLocks noChangeArrowheads="1"/>
          </p:cNvSpPr>
          <p:nvPr/>
        </p:nvSpPr>
        <p:spPr bwMode="auto">
          <a:xfrm>
            <a:off x="2535709" y="3872880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78" name="CaixaDeTexto 42"/>
          <p:cNvSpPr txBox="1">
            <a:spLocks noChangeArrowheads="1"/>
          </p:cNvSpPr>
          <p:nvPr/>
        </p:nvSpPr>
        <p:spPr bwMode="auto">
          <a:xfrm>
            <a:off x="3111897" y="4090616"/>
            <a:ext cx="360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10</a:t>
            </a:r>
          </a:p>
        </p:txBody>
      </p:sp>
      <p:sp>
        <p:nvSpPr>
          <p:cNvPr id="79" name="CaixaDeTexto 43"/>
          <p:cNvSpPr txBox="1">
            <a:spLocks noChangeArrowheads="1"/>
          </p:cNvSpPr>
          <p:nvPr/>
        </p:nvSpPr>
        <p:spPr bwMode="auto">
          <a:xfrm>
            <a:off x="3399235" y="4090616"/>
            <a:ext cx="2809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1</a:t>
            </a:r>
          </a:p>
        </p:txBody>
      </p:sp>
      <p:sp>
        <p:nvSpPr>
          <p:cNvPr id="80" name="CaixaDeTexto 44"/>
          <p:cNvSpPr txBox="1">
            <a:spLocks noChangeArrowheads="1"/>
          </p:cNvSpPr>
          <p:nvPr/>
        </p:nvSpPr>
        <p:spPr bwMode="auto">
          <a:xfrm>
            <a:off x="3624660" y="4090616"/>
            <a:ext cx="27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/>
              <a:t>-</a:t>
            </a:r>
          </a:p>
        </p:txBody>
      </p:sp>
      <p:cxnSp>
        <p:nvCxnSpPr>
          <p:cNvPr id="81" name="Conector reto 80"/>
          <p:cNvCxnSpPr/>
          <p:nvPr/>
        </p:nvCxnSpPr>
        <p:spPr>
          <a:xfrm>
            <a:off x="3183335" y="4089028"/>
            <a:ext cx="64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CaixaDeTexto 46"/>
          <p:cNvSpPr txBox="1">
            <a:spLocks noChangeArrowheads="1"/>
          </p:cNvSpPr>
          <p:nvPr/>
        </p:nvSpPr>
        <p:spPr bwMode="auto">
          <a:xfrm>
            <a:off x="3327797" y="3873128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sz="800" b="1" dirty="0" err="1"/>
              <a:t>Lipo</a:t>
            </a:r>
            <a:endParaRPr lang="pt-BR" sz="800" b="1" dirty="0"/>
          </a:p>
        </p:txBody>
      </p:sp>
      <p:sp>
        <p:nvSpPr>
          <p:cNvPr id="83" name="CaixaDeTexto 75"/>
          <p:cNvSpPr txBox="1">
            <a:spLocks noChangeArrowheads="1"/>
          </p:cNvSpPr>
          <p:nvPr/>
        </p:nvSpPr>
        <p:spPr bwMode="auto">
          <a:xfrm>
            <a:off x="2064177" y="3656856"/>
            <a:ext cx="53412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900" b="1" dirty="0" smtClean="0"/>
              <a:t>GAPDH</a:t>
            </a:r>
            <a:endParaRPr lang="pt-BR" sz="900" b="1" dirty="0"/>
          </a:p>
        </p:txBody>
      </p:sp>
      <p:sp>
        <p:nvSpPr>
          <p:cNvPr id="84" name="Retângulo 83"/>
          <p:cNvSpPr/>
          <p:nvPr/>
        </p:nvSpPr>
        <p:spPr>
          <a:xfrm>
            <a:off x="692696" y="2926490"/>
            <a:ext cx="1584176" cy="2571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5" name="Retângulo 84"/>
          <p:cNvSpPr/>
          <p:nvPr/>
        </p:nvSpPr>
        <p:spPr>
          <a:xfrm>
            <a:off x="764704" y="6135989"/>
            <a:ext cx="1584176" cy="2571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60648" y="416496"/>
            <a:ext cx="116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Figure S5B</a:t>
            </a:r>
            <a:endParaRPr lang="pt-BR" dirty="0"/>
          </a:p>
        </p:txBody>
      </p:sp>
      <p:pic>
        <p:nvPicPr>
          <p:cNvPr id="3" name="Picture 2" descr="C:\Users\Vinicius\Desktop\Fiocruz\Colaborações\SARS-CoV-2\Western blots\C84\Caspase-1\Caspase-1 C84 20220915_18220627.jpg"/>
          <p:cNvPicPr>
            <a:picLocks noChangeAspect="1" noChangeArrowheads="1"/>
          </p:cNvPicPr>
          <p:nvPr/>
        </p:nvPicPr>
        <p:blipFill>
          <a:blip r:embed="rId2" cstate="print"/>
          <a:srcRect l="10843" t="8377" r="13256" b="9523"/>
          <a:stretch>
            <a:fillRect/>
          </a:stretch>
        </p:blipFill>
        <p:spPr bwMode="auto">
          <a:xfrm>
            <a:off x="1556792" y="1568624"/>
            <a:ext cx="2808312" cy="24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75"/>
          <p:cNvSpPr txBox="1">
            <a:spLocks noChangeArrowheads="1"/>
          </p:cNvSpPr>
          <p:nvPr/>
        </p:nvSpPr>
        <p:spPr bwMode="auto">
          <a:xfrm>
            <a:off x="2611275" y="882660"/>
            <a:ext cx="74571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050" b="1" dirty="0" err="1" smtClean="0"/>
              <a:t>Caspase</a:t>
            </a:r>
            <a:r>
              <a:rPr lang="pt-BR" sz="1050" b="1" dirty="0" smtClean="0"/>
              <a:t>-1</a:t>
            </a:r>
            <a:endParaRPr lang="pt-BR" sz="1050" b="1" dirty="0"/>
          </a:p>
        </p:txBody>
      </p:sp>
      <p:sp>
        <p:nvSpPr>
          <p:cNvPr id="5" name="CaixaDeTexto 96"/>
          <p:cNvSpPr txBox="1">
            <a:spLocks noChangeArrowheads="1"/>
          </p:cNvSpPr>
          <p:nvPr/>
        </p:nvSpPr>
        <p:spPr bwMode="auto">
          <a:xfrm>
            <a:off x="1628800" y="1281172"/>
            <a:ext cx="59984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 smtClean="0"/>
              <a:t>Unifected</a:t>
            </a:r>
            <a:endParaRPr lang="pt-BR" sz="800" b="1" dirty="0"/>
          </a:p>
        </p:txBody>
      </p:sp>
      <p:cxnSp>
        <p:nvCxnSpPr>
          <p:cNvPr id="6" name="Conector reto 5"/>
          <p:cNvCxnSpPr/>
          <p:nvPr/>
        </p:nvCxnSpPr>
        <p:spPr>
          <a:xfrm>
            <a:off x="1628800" y="1496616"/>
            <a:ext cx="6480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2348880" y="1496616"/>
            <a:ext cx="576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2996952" y="1496616"/>
            <a:ext cx="576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3717032" y="1496616"/>
            <a:ext cx="576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6"/>
          <p:cNvSpPr txBox="1">
            <a:spLocks noChangeArrowheads="1"/>
          </p:cNvSpPr>
          <p:nvPr/>
        </p:nvSpPr>
        <p:spPr bwMode="auto">
          <a:xfrm>
            <a:off x="2348880" y="1281172"/>
            <a:ext cx="61587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 smtClean="0"/>
              <a:t>Fatostatin</a:t>
            </a:r>
            <a:endParaRPr lang="pt-BR" sz="800" b="1" dirty="0"/>
          </a:p>
        </p:txBody>
      </p:sp>
      <p:sp>
        <p:nvSpPr>
          <p:cNvPr id="11" name="CaixaDeTexto 96"/>
          <p:cNvSpPr txBox="1">
            <a:spLocks noChangeArrowheads="1"/>
          </p:cNvSpPr>
          <p:nvPr/>
        </p:nvSpPr>
        <p:spPr bwMode="auto">
          <a:xfrm>
            <a:off x="2958618" y="1281172"/>
            <a:ext cx="68640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 smtClean="0"/>
              <a:t>SARS-CoV</a:t>
            </a:r>
            <a:r>
              <a:rPr lang="pt-BR" sz="800" b="1" dirty="0" smtClean="0"/>
              <a:t>-2</a:t>
            </a:r>
            <a:endParaRPr lang="pt-BR" sz="800" b="1" dirty="0"/>
          </a:p>
        </p:txBody>
      </p:sp>
      <p:sp>
        <p:nvSpPr>
          <p:cNvPr id="12" name="CaixaDeTexto 96"/>
          <p:cNvSpPr txBox="1">
            <a:spLocks noChangeArrowheads="1"/>
          </p:cNvSpPr>
          <p:nvPr/>
        </p:nvSpPr>
        <p:spPr bwMode="auto">
          <a:xfrm>
            <a:off x="3640099" y="1127284"/>
            <a:ext cx="76014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800" b="1" dirty="0" err="1" smtClean="0"/>
              <a:t>SARS-CoV</a:t>
            </a:r>
            <a:r>
              <a:rPr lang="pt-BR" sz="800" b="1" dirty="0" smtClean="0"/>
              <a:t>-2 +</a:t>
            </a:r>
          </a:p>
          <a:p>
            <a:pPr algn="ctr" eaLnBrk="1" hangingPunct="1"/>
            <a:r>
              <a:rPr lang="pt-BR" sz="800" b="1" dirty="0" err="1" smtClean="0"/>
              <a:t>Fatostatin</a:t>
            </a:r>
            <a:endParaRPr lang="pt-BR" sz="800" b="1" dirty="0"/>
          </a:p>
        </p:txBody>
      </p:sp>
      <p:pic>
        <p:nvPicPr>
          <p:cNvPr id="18" name="Picture 6" descr="C:\Users\Vinicius\Desktop\Fiocruz\Colaborações\SARS-CoV-2\Western blots\C84\16.09.2022 - GAPDH C84.tif"/>
          <p:cNvPicPr>
            <a:picLocks noChangeAspect="1" noChangeArrowheads="1"/>
          </p:cNvPicPr>
          <p:nvPr/>
        </p:nvPicPr>
        <p:blipFill>
          <a:blip r:embed="rId3" cstate="print"/>
          <a:srcRect l="14286" r="7143" b="19098"/>
          <a:stretch>
            <a:fillRect/>
          </a:stretch>
        </p:blipFill>
        <p:spPr bwMode="auto">
          <a:xfrm>
            <a:off x="1556792" y="4808984"/>
            <a:ext cx="2808312" cy="208823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aixaDeTexto 75"/>
          <p:cNvSpPr txBox="1">
            <a:spLocks noChangeArrowheads="1"/>
          </p:cNvSpPr>
          <p:nvPr/>
        </p:nvSpPr>
        <p:spPr bwMode="auto">
          <a:xfrm>
            <a:off x="2689949" y="4232920"/>
            <a:ext cx="59503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050" b="1" dirty="0" smtClean="0"/>
              <a:t>GAPDH</a:t>
            </a:r>
            <a:endParaRPr lang="pt-BR" sz="1050" b="1" dirty="0"/>
          </a:p>
        </p:txBody>
      </p:sp>
      <p:sp>
        <p:nvSpPr>
          <p:cNvPr id="20" name="CaixaDeTexto 96"/>
          <p:cNvSpPr txBox="1">
            <a:spLocks noChangeArrowheads="1"/>
          </p:cNvSpPr>
          <p:nvPr/>
        </p:nvSpPr>
        <p:spPr bwMode="auto">
          <a:xfrm>
            <a:off x="1628800" y="4559424"/>
            <a:ext cx="59984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 smtClean="0"/>
              <a:t>Unifected</a:t>
            </a:r>
            <a:endParaRPr lang="pt-BR" sz="800" b="1" dirty="0"/>
          </a:p>
        </p:txBody>
      </p:sp>
      <p:cxnSp>
        <p:nvCxnSpPr>
          <p:cNvPr id="21" name="Conector reto 20"/>
          <p:cNvCxnSpPr/>
          <p:nvPr/>
        </p:nvCxnSpPr>
        <p:spPr>
          <a:xfrm>
            <a:off x="1628800" y="4774868"/>
            <a:ext cx="6480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2348880" y="4774868"/>
            <a:ext cx="576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>
            <a:off x="2996952" y="4774868"/>
            <a:ext cx="576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/>
        </p:nvCxnSpPr>
        <p:spPr>
          <a:xfrm>
            <a:off x="3717032" y="4774868"/>
            <a:ext cx="576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96"/>
          <p:cNvSpPr txBox="1">
            <a:spLocks noChangeArrowheads="1"/>
          </p:cNvSpPr>
          <p:nvPr/>
        </p:nvSpPr>
        <p:spPr bwMode="auto">
          <a:xfrm>
            <a:off x="2348880" y="4559424"/>
            <a:ext cx="61587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 smtClean="0"/>
              <a:t>Fatostatin</a:t>
            </a:r>
            <a:endParaRPr lang="pt-BR" sz="800" b="1" dirty="0"/>
          </a:p>
        </p:txBody>
      </p:sp>
      <p:sp>
        <p:nvSpPr>
          <p:cNvPr id="26" name="CaixaDeTexto 96"/>
          <p:cNvSpPr txBox="1">
            <a:spLocks noChangeArrowheads="1"/>
          </p:cNvSpPr>
          <p:nvPr/>
        </p:nvSpPr>
        <p:spPr bwMode="auto">
          <a:xfrm>
            <a:off x="2958618" y="4559424"/>
            <a:ext cx="68640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800" b="1" dirty="0" err="1" smtClean="0"/>
              <a:t>SARS-CoV</a:t>
            </a:r>
            <a:r>
              <a:rPr lang="pt-BR" sz="800" b="1" dirty="0" smtClean="0"/>
              <a:t>-2</a:t>
            </a:r>
            <a:endParaRPr lang="pt-BR" sz="800" b="1" dirty="0"/>
          </a:p>
        </p:txBody>
      </p:sp>
      <p:sp>
        <p:nvSpPr>
          <p:cNvPr id="27" name="CaixaDeTexto 96"/>
          <p:cNvSpPr txBox="1">
            <a:spLocks noChangeArrowheads="1"/>
          </p:cNvSpPr>
          <p:nvPr/>
        </p:nvSpPr>
        <p:spPr bwMode="auto">
          <a:xfrm>
            <a:off x="3640099" y="4405536"/>
            <a:ext cx="76014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800" b="1" dirty="0" err="1" smtClean="0"/>
              <a:t>SARS-CoV</a:t>
            </a:r>
            <a:r>
              <a:rPr lang="pt-BR" sz="800" b="1" dirty="0" smtClean="0"/>
              <a:t>-2 +</a:t>
            </a:r>
          </a:p>
          <a:p>
            <a:pPr algn="ctr" eaLnBrk="1" hangingPunct="1"/>
            <a:r>
              <a:rPr lang="pt-BR" sz="800" b="1" dirty="0" err="1" smtClean="0"/>
              <a:t>Fatostatin</a:t>
            </a:r>
            <a:endParaRPr lang="pt-BR" sz="800" b="1" dirty="0"/>
          </a:p>
        </p:txBody>
      </p:sp>
      <p:sp>
        <p:nvSpPr>
          <p:cNvPr id="28" name="CaixaDeTexto 75"/>
          <p:cNvSpPr txBox="1">
            <a:spLocks noChangeArrowheads="1"/>
          </p:cNvSpPr>
          <p:nvPr/>
        </p:nvSpPr>
        <p:spPr bwMode="auto">
          <a:xfrm>
            <a:off x="1196752" y="2072680"/>
            <a:ext cx="39466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050" b="1" dirty="0" smtClean="0"/>
              <a:t>p45</a:t>
            </a:r>
            <a:endParaRPr lang="pt-BR" sz="1050" b="1" dirty="0"/>
          </a:p>
        </p:txBody>
      </p:sp>
      <p:sp>
        <p:nvSpPr>
          <p:cNvPr id="29" name="CaixaDeTexto 75"/>
          <p:cNvSpPr txBox="1">
            <a:spLocks noChangeArrowheads="1"/>
          </p:cNvSpPr>
          <p:nvPr/>
        </p:nvSpPr>
        <p:spPr bwMode="auto">
          <a:xfrm>
            <a:off x="1196752" y="3114908"/>
            <a:ext cx="39466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050" b="1" dirty="0" smtClean="0"/>
              <a:t>p10</a:t>
            </a:r>
            <a:endParaRPr lang="pt-BR" sz="1050" b="1" dirty="0"/>
          </a:p>
        </p:txBody>
      </p:sp>
      <p:sp>
        <p:nvSpPr>
          <p:cNvPr id="30" name="Retângulo 29"/>
          <p:cNvSpPr/>
          <p:nvPr/>
        </p:nvSpPr>
        <p:spPr>
          <a:xfrm>
            <a:off x="1556792" y="2031533"/>
            <a:ext cx="2808312" cy="2571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/>
          <p:cNvSpPr/>
          <p:nvPr/>
        </p:nvSpPr>
        <p:spPr>
          <a:xfrm>
            <a:off x="1556792" y="3152800"/>
            <a:ext cx="2808312" cy="2571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1556792" y="5529064"/>
            <a:ext cx="2808312" cy="2571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463</Words>
  <Application>Microsoft Office PowerPoint</Application>
  <PresentationFormat>Papel A4 (210 x 297 mm)</PresentationFormat>
  <Paragraphs>238</Paragraphs>
  <Slides>10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Vinicius Cardoso</dc:creator>
  <cp:lastModifiedBy>Vinicius Cardoso</cp:lastModifiedBy>
  <cp:revision>3</cp:revision>
  <dcterms:created xsi:type="dcterms:W3CDTF">2022-10-28T15:27:38Z</dcterms:created>
  <dcterms:modified xsi:type="dcterms:W3CDTF">2022-10-28T23:47:53Z</dcterms:modified>
</cp:coreProperties>
</file>