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0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2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132C7-79B4-4471-AD52-3FADEB51DFF3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F4CB7-50F5-430C-AA4E-1C7AD85850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83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ここまでの性状解析から、スライドのような特徴を持つ二つの酵素を用いて、</a:t>
            </a:r>
            <a:endParaRPr kumimoji="1" lang="en-US" altLang="ja-JP" dirty="0"/>
          </a:p>
          <a:p>
            <a:r>
              <a:rPr kumimoji="1" lang="en-US" altLang="ja-JP" dirty="0"/>
              <a:t>DX</a:t>
            </a:r>
            <a:r>
              <a:rPr kumimoji="1" lang="ja-JP" altLang="en-US" dirty="0"/>
              <a:t>に対し</a:t>
            </a:r>
            <a:r>
              <a:rPr kumimoji="1" lang="en-US" altLang="ja-JP" dirty="0"/>
              <a:t>StXyl10</a:t>
            </a:r>
            <a:r>
              <a:rPr kumimoji="1" lang="ja-JP" altLang="en-US" dirty="0"/>
              <a:t>→</a:t>
            </a:r>
            <a:r>
              <a:rPr kumimoji="1" lang="en-US" altLang="ja-JP" dirty="0"/>
              <a:t>StXyl11</a:t>
            </a:r>
            <a:r>
              <a:rPr kumimoji="1" lang="ja-JP" altLang="en-US" dirty="0"/>
              <a:t>の順に</a:t>
            </a:r>
            <a:r>
              <a:rPr kumimoji="1" lang="en-US" altLang="ja-JP" dirty="0"/>
              <a:t>2</a:t>
            </a:r>
            <a:r>
              <a:rPr kumimoji="1" lang="ja-JP" altLang="en-US" dirty="0"/>
              <a:t>段階の加水分解を行うことで、</a:t>
            </a:r>
            <a:endParaRPr kumimoji="1" lang="en-US" altLang="ja-JP" dirty="0"/>
          </a:p>
          <a:p>
            <a:r>
              <a:rPr kumimoji="1" lang="en-US" altLang="ja-JP" dirty="0"/>
              <a:t>XOS</a:t>
            </a:r>
            <a:r>
              <a:rPr kumimoji="1" lang="ja-JP" altLang="en-US" dirty="0"/>
              <a:t>収率の向上が期待されました。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したがって、次に、</a:t>
            </a:r>
            <a:r>
              <a:rPr kumimoji="1" lang="en-US" altLang="ja-JP" dirty="0"/>
              <a:t>StXyl10</a:t>
            </a:r>
            <a:r>
              <a:rPr kumimoji="1" lang="ja-JP" altLang="en-US" dirty="0"/>
              <a:t>および</a:t>
            </a:r>
            <a:r>
              <a:rPr kumimoji="1" lang="en-US" altLang="ja-JP" dirty="0"/>
              <a:t>StXyl11</a:t>
            </a:r>
            <a:r>
              <a:rPr kumimoji="1" lang="ja-JP" altLang="en-US" dirty="0"/>
              <a:t>の</a:t>
            </a:r>
            <a:r>
              <a:rPr kumimoji="1" lang="en-US" altLang="ja-JP" dirty="0"/>
              <a:t>DX</a:t>
            </a:r>
            <a:r>
              <a:rPr kumimoji="1" lang="ja-JP" altLang="en-US" dirty="0"/>
              <a:t>加水分解条件の検討を行いました。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25206-4198-4582-BB78-F16E4FEFE64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12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71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663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96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32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12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659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396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2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25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08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25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35439-BF70-4ED8-BB98-7D00B0508244}" type="datetimeFigureOut">
              <a:rPr kumimoji="1" lang="ja-JP" altLang="en-US" smtClean="0"/>
              <a:t>2021/1/27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2375D-4C9E-4FDF-8872-10B55262D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30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5CDFB76-EB3E-4B45-8791-95B0918D4F97}"/>
              </a:ext>
            </a:extLst>
          </p:cNvPr>
          <p:cNvGrpSpPr/>
          <p:nvPr/>
        </p:nvGrpSpPr>
        <p:grpSpPr>
          <a:xfrm>
            <a:off x="402642" y="824325"/>
            <a:ext cx="8293459" cy="4299298"/>
            <a:chOff x="402642" y="824325"/>
            <a:chExt cx="8293459" cy="4299298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2249E01-FE37-41EC-8C1C-DD16CD7796B7}"/>
                </a:ext>
              </a:extLst>
            </p:cNvPr>
            <p:cNvGrpSpPr/>
            <p:nvPr/>
          </p:nvGrpSpPr>
          <p:grpSpPr>
            <a:xfrm>
              <a:off x="6287866" y="824325"/>
              <a:ext cx="2408235" cy="4299298"/>
              <a:chOff x="6287866" y="824325"/>
              <a:chExt cx="2408235" cy="4299298"/>
            </a:xfrm>
          </p:grpSpPr>
          <p:sp>
            <p:nvSpPr>
              <p:cNvPr id="24" name="四角形: 角を丸くする 23">
                <a:extLst>
                  <a:ext uri="{FF2B5EF4-FFF2-40B4-BE49-F238E27FC236}">
                    <a16:creationId xmlns:a16="http://schemas.microsoft.com/office/drawing/2014/main" id="{C31863E9-9777-4786-95A8-F46C98231B66}"/>
                  </a:ext>
                </a:extLst>
              </p:cNvPr>
              <p:cNvSpPr/>
              <p:nvPr/>
            </p:nvSpPr>
            <p:spPr>
              <a:xfrm>
                <a:off x="6287866" y="824325"/>
                <a:ext cx="2408235" cy="42992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E76F3D83-B16C-4029-9DE7-CA7FE035B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91983" y="2216861"/>
                <a:ext cx="872385" cy="218096"/>
              </a:xfrm>
              <a:prstGeom prst="rect">
                <a:avLst/>
              </a:prstGeom>
            </p:spPr>
          </p:pic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1206C430-5547-47FE-A559-6774C3D8E7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7835" y="2230300"/>
                <a:ext cx="566122" cy="213456"/>
              </a:xfrm>
              <a:prstGeom prst="rect">
                <a:avLst/>
              </a:prstGeom>
            </p:spPr>
          </p:pic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C2F0C804-713F-479D-AEB5-EBBDEA3AD8B3}"/>
                  </a:ext>
                </a:extLst>
              </p:cNvPr>
              <p:cNvGrpSpPr/>
              <p:nvPr/>
            </p:nvGrpSpPr>
            <p:grpSpPr>
              <a:xfrm>
                <a:off x="6309608" y="1035717"/>
                <a:ext cx="2364751" cy="983301"/>
                <a:chOff x="6309608" y="2445699"/>
                <a:chExt cx="2364751" cy="983301"/>
              </a:xfrm>
            </p:grpSpPr>
            <p:sp>
              <p:nvSpPr>
                <p:cNvPr id="42" name="四角形: 角を丸くする 41">
                  <a:extLst>
                    <a:ext uri="{FF2B5EF4-FFF2-40B4-BE49-F238E27FC236}">
                      <a16:creationId xmlns:a16="http://schemas.microsoft.com/office/drawing/2014/main" id="{BBCE94CD-D39C-488A-AE7C-E74491BD3255}"/>
                    </a:ext>
                  </a:extLst>
                </p:cNvPr>
                <p:cNvSpPr/>
                <p:nvPr/>
              </p:nvSpPr>
              <p:spPr>
                <a:xfrm>
                  <a:off x="6400419" y="2445699"/>
                  <a:ext cx="2183129" cy="98330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A4188BBB-6DF0-456D-88B9-6BBBEC5E4DE7}"/>
                    </a:ext>
                  </a:extLst>
                </p:cNvPr>
                <p:cNvSpPr txBox="1"/>
                <p:nvPr/>
              </p:nvSpPr>
              <p:spPr>
                <a:xfrm>
                  <a:off x="6309608" y="2572393"/>
                  <a:ext cx="2364751" cy="7232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kumimoji="1" lang="en-US" altLang="ja-JP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Two steps hydrolysis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kumimoji="1" lang="en-US" altLang="ja-JP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improved XOS yield. </a:t>
                  </a:r>
                </a:p>
              </p:txBody>
            </p:sp>
          </p:grpSp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0A13C3D6-B8CB-4EF3-9CC9-E7F67DBFB1E6}"/>
                  </a:ext>
                </a:extLst>
              </p:cNvPr>
              <p:cNvGrpSpPr/>
              <p:nvPr/>
            </p:nvGrpSpPr>
            <p:grpSpPr>
              <a:xfrm>
                <a:off x="6400419" y="4114588"/>
                <a:ext cx="2183129" cy="929293"/>
                <a:chOff x="6400419" y="2499707"/>
                <a:chExt cx="2183129" cy="929293"/>
              </a:xfrm>
            </p:grpSpPr>
            <p:sp>
              <p:nvSpPr>
                <p:cNvPr id="43" name="四角形: 角を丸くする 42">
                  <a:extLst>
                    <a:ext uri="{FF2B5EF4-FFF2-40B4-BE49-F238E27FC236}">
                      <a16:creationId xmlns:a16="http://schemas.microsoft.com/office/drawing/2014/main" id="{BAE16C6E-D6E6-481C-95A1-36734061DB56}"/>
                    </a:ext>
                  </a:extLst>
                </p:cNvPr>
                <p:cNvSpPr/>
                <p:nvPr/>
              </p:nvSpPr>
              <p:spPr>
                <a:xfrm>
                  <a:off x="6400419" y="2499707"/>
                  <a:ext cx="2183129" cy="92929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テキスト ボックス 44">
                  <a:extLst>
                    <a:ext uri="{FF2B5EF4-FFF2-40B4-BE49-F238E27FC236}">
                      <a16:creationId xmlns:a16="http://schemas.microsoft.com/office/drawing/2014/main" id="{B4560DB9-E4D2-4E69-9513-19FBBD391509}"/>
                    </a:ext>
                  </a:extLst>
                </p:cNvPr>
                <p:cNvSpPr txBox="1"/>
                <p:nvPr/>
              </p:nvSpPr>
              <p:spPr>
                <a:xfrm>
                  <a:off x="6546858" y="2610493"/>
                  <a:ext cx="1890261" cy="7232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kumimoji="1" lang="en-US" altLang="ja-JP" dirty="0">
                      <a:solidFill>
                        <a:srgbClr val="00B05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Novel prebiotics 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kumimoji="1" lang="en-US" altLang="ja-JP" dirty="0">
                      <a:solidFill>
                        <a:srgbClr val="00B05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XOS</a:t>
                  </a:r>
                </a:p>
              </p:txBody>
            </p:sp>
          </p:grpSp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F14F1F69-E071-4E66-8E1E-9B93FF3917A8}"/>
                  </a:ext>
                </a:extLst>
              </p:cNvPr>
              <p:cNvGrpSpPr/>
              <p:nvPr/>
            </p:nvGrpSpPr>
            <p:grpSpPr>
              <a:xfrm>
                <a:off x="7143957" y="3594516"/>
                <a:ext cx="872848" cy="363675"/>
                <a:chOff x="823147" y="2141897"/>
                <a:chExt cx="1107605" cy="461488"/>
              </a:xfrm>
            </p:grpSpPr>
            <p:sp>
              <p:nvSpPr>
                <p:cNvPr id="75" name="六角形 74">
                  <a:extLst>
                    <a:ext uri="{FF2B5EF4-FFF2-40B4-BE49-F238E27FC236}">
                      <a16:creationId xmlns:a16="http://schemas.microsoft.com/office/drawing/2014/main" id="{259CE93A-6DE6-45EF-A27A-B21EF56AF19E}"/>
                    </a:ext>
                  </a:extLst>
                </p:cNvPr>
                <p:cNvSpPr/>
                <p:nvPr/>
              </p:nvSpPr>
              <p:spPr>
                <a:xfrm>
                  <a:off x="823147" y="2326386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76" name="直線コネクタ 75">
                  <a:extLst>
                    <a:ext uri="{FF2B5EF4-FFF2-40B4-BE49-F238E27FC236}">
                      <a16:creationId xmlns:a16="http://schemas.microsoft.com/office/drawing/2014/main" id="{B5AE7FBC-7E88-41B3-810F-6C9968A6A241}"/>
                    </a:ext>
                  </a:extLst>
                </p:cNvPr>
                <p:cNvCxnSpPr>
                  <a:cxnSpLocks/>
                  <a:stCxn id="78" idx="0"/>
                  <a:endCxn id="77" idx="3"/>
                </p:cNvCxnSpPr>
                <p:nvPr/>
              </p:nvCxnSpPr>
              <p:spPr>
                <a:xfrm flipH="1">
                  <a:off x="1205597" y="2280397"/>
                  <a:ext cx="725155" cy="0"/>
                </a:xfrm>
                <a:prstGeom prst="line">
                  <a:avLst/>
                </a:prstGeom>
                <a:ln w="31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六角形 76">
                  <a:extLst>
                    <a:ext uri="{FF2B5EF4-FFF2-40B4-BE49-F238E27FC236}">
                      <a16:creationId xmlns:a16="http://schemas.microsoft.com/office/drawing/2014/main" id="{66A34BC2-B5C0-4E20-9A90-2E7D4D58AC7B}"/>
                    </a:ext>
                  </a:extLst>
                </p:cNvPr>
                <p:cNvSpPr/>
                <p:nvPr/>
              </p:nvSpPr>
              <p:spPr>
                <a:xfrm>
                  <a:off x="1205598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六角形 77">
                  <a:extLst>
                    <a:ext uri="{FF2B5EF4-FFF2-40B4-BE49-F238E27FC236}">
                      <a16:creationId xmlns:a16="http://schemas.microsoft.com/office/drawing/2014/main" id="{07E81D7E-04CF-4E49-8F1E-C31E8787A9B3}"/>
                    </a:ext>
                  </a:extLst>
                </p:cNvPr>
                <p:cNvSpPr/>
                <p:nvPr/>
              </p:nvSpPr>
              <p:spPr>
                <a:xfrm>
                  <a:off x="1609433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0" name="直線コネクタ 79">
                  <a:extLst>
                    <a:ext uri="{FF2B5EF4-FFF2-40B4-BE49-F238E27FC236}">
                      <a16:creationId xmlns:a16="http://schemas.microsoft.com/office/drawing/2014/main" id="{14D7F46C-A024-474B-94AD-72045F3CA301}"/>
                    </a:ext>
                  </a:extLst>
                </p:cNvPr>
                <p:cNvCxnSpPr>
                  <a:cxnSpLocks/>
                  <a:stCxn id="75" idx="0"/>
                  <a:endCxn id="77" idx="2"/>
                </p:cNvCxnSpPr>
                <p:nvPr/>
              </p:nvCxnSpPr>
              <p:spPr>
                <a:xfrm flipV="1">
                  <a:off x="1144466" y="2418896"/>
                  <a:ext cx="130382" cy="45990"/>
                </a:xfrm>
                <a:prstGeom prst="line">
                  <a:avLst/>
                </a:prstGeom>
                <a:ln w="31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B0F79FFB-3615-4FEA-BBC7-53CE9EFAFDF3}"/>
                  </a:ext>
                </a:extLst>
              </p:cNvPr>
              <p:cNvGrpSpPr/>
              <p:nvPr/>
            </p:nvGrpSpPr>
            <p:grpSpPr>
              <a:xfrm>
                <a:off x="6751446" y="2670270"/>
                <a:ext cx="1525220" cy="363675"/>
                <a:chOff x="6677325" y="3015883"/>
                <a:chExt cx="1525220" cy="363675"/>
              </a:xfrm>
            </p:grpSpPr>
            <p:cxnSp>
              <p:nvCxnSpPr>
                <p:cNvPr id="84" name="直線コネクタ 83">
                  <a:extLst>
                    <a:ext uri="{FF2B5EF4-FFF2-40B4-BE49-F238E27FC236}">
                      <a16:creationId xmlns:a16="http://schemas.microsoft.com/office/drawing/2014/main" id="{09AD6388-7A1B-4658-A05C-44299A82BC80}"/>
                    </a:ext>
                  </a:extLst>
                </p:cNvPr>
                <p:cNvCxnSpPr>
                  <a:cxnSpLocks/>
                  <a:stCxn id="61" idx="3"/>
                  <a:endCxn id="81" idx="3"/>
                </p:cNvCxnSpPr>
                <p:nvPr/>
              </p:nvCxnSpPr>
              <p:spPr>
                <a:xfrm flipH="1">
                  <a:off x="6677325" y="3270414"/>
                  <a:ext cx="334130" cy="0"/>
                </a:xfrm>
                <a:prstGeom prst="line">
                  <a:avLst/>
                </a:prstGeom>
                <a:ln w="31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6" name="グループ化 55">
                  <a:extLst>
                    <a:ext uri="{FF2B5EF4-FFF2-40B4-BE49-F238E27FC236}">
                      <a16:creationId xmlns:a16="http://schemas.microsoft.com/office/drawing/2014/main" id="{18CA508F-B57B-4E66-B998-42A122CFAFFD}"/>
                    </a:ext>
                  </a:extLst>
                </p:cNvPr>
                <p:cNvGrpSpPr/>
                <p:nvPr/>
              </p:nvGrpSpPr>
              <p:grpSpPr>
                <a:xfrm>
                  <a:off x="7011455" y="3015883"/>
                  <a:ext cx="1191090" cy="363675"/>
                  <a:chOff x="823147" y="2141897"/>
                  <a:chExt cx="1511440" cy="461488"/>
                </a:xfrm>
              </p:grpSpPr>
              <p:sp>
                <p:nvSpPr>
                  <p:cNvPr id="61" name="六角形 60">
                    <a:extLst>
                      <a:ext uri="{FF2B5EF4-FFF2-40B4-BE49-F238E27FC236}">
                        <a16:creationId xmlns:a16="http://schemas.microsoft.com/office/drawing/2014/main" id="{DC8BF7E8-8ECE-492F-A4BD-D80D73F6A6C8}"/>
                      </a:ext>
                    </a:extLst>
                  </p:cNvPr>
                  <p:cNvSpPr/>
                  <p:nvPr/>
                </p:nvSpPr>
                <p:spPr>
                  <a:xfrm>
                    <a:off x="823147" y="2326386"/>
                    <a:ext cx="321319" cy="276999"/>
                  </a:xfrm>
                  <a:prstGeom prst="hexagon">
                    <a:avLst/>
                  </a:prstGeom>
                  <a:solidFill>
                    <a:schemeClr val="bg1"/>
                  </a:solidFill>
                  <a:ln w="3175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63" name="直線コネクタ 62">
                    <a:extLst>
                      <a:ext uri="{FF2B5EF4-FFF2-40B4-BE49-F238E27FC236}">
                        <a16:creationId xmlns:a16="http://schemas.microsoft.com/office/drawing/2014/main" id="{2E22935A-487D-4CCD-827F-AD408D961128}"/>
                      </a:ext>
                    </a:extLst>
                  </p:cNvPr>
                  <p:cNvCxnSpPr>
                    <a:cxnSpLocks/>
                    <a:stCxn id="70" idx="0"/>
                    <a:endCxn id="67" idx="3"/>
                  </p:cNvCxnSpPr>
                  <p:nvPr/>
                </p:nvCxnSpPr>
                <p:spPr>
                  <a:xfrm flipH="1">
                    <a:off x="1205597" y="2280397"/>
                    <a:ext cx="1128990" cy="0"/>
                  </a:xfrm>
                  <a:prstGeom prst="line">
                    <a:avLst/>
                  </a:prstGeom>
                  <a:ln w="317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六角形 66">
                    <a:extLst>
                      <a:ext uri="{FF2B5EF4-FFF2-40B4-BE49-F238E27FC236}">
                        <a16:creationId xmlns:a16="http://schemas.microsoft.com/office/drawing/2014/main" id="{B1AECD14-6702-42DB-85C3-178ADA258989}"/>
                      </a:ext>
                    </a:extLst>
                  </p:cNvPr>
                  <p:cNvSpPr/>
                  <p:nvPr/>
                </p:nvSpPr>
                <p:spPr>
                  <a:xfrm>
                    <a:off x="1205598" y="2141897"/>
                    <a:ext cx="321319" cy="276999"/>
                  </a:xfrm>
                  <a:prstGeom prst="hexagon">
                    <a:avLst/>
                  </a:prstGeom>
                  <a:solidFill>
                    <a:schemeClr val="bg1"/>
                  </a:solidFill>
                  <a:ln w="3175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9" name="六角形 68">
                    <a:extLst>
                      <a:ext uri="{FF2B5EF4-FFF2-40B4-BE49-F238E27FC236}">
                        <a16:creationId xmlns:a16="http://schemas.microsoft.com/office/drawing/2014/main" id="{14BE905B-4203-4FAC-AD66-C77350B74464}"/>
                      </a:ext>
                    </a:extLst>
                  </p:cNvPr>
                  <p:cNvSpPr/>
                  <p:nvPr/>
                </p:nvSpPr>
                <p:spPr>
                  <a:xfrm>
                    <a:off x="1609433" y="2141897"/>
                    <a:ext cx="321319" cy="276999"/>
                  </a:xfrm>
                  <a:prstGeom prst="hexagon">
                    <a:avLst/>
                  </a:prstGeom>
                  <a:solidFill>
                    <a:schemeClr val="bg1"/>
                  </a:solidFill>
                  <a:ln w="3175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" name="六角形 69">
                    <a:extLst>
                      <a:ext uri="{FF2B5EF4-FFF2-40B4-BE49-F238E27FC236}">
                        <a16:creationId xmlns:a16="http://schemas.microsoft.com/office/drawing/2014/main" id="{7D4F8B10-A982-4F92-B348-955290BC3D75}"/>
                      </a:ext>
                    </a:extLst>
                  </p:cNvPr>
                  <p:cNvSpPr/>
                  <p:nvPr/>
                </p:nvSpPr>
                <p:spPr>
                  <a:xfrm>
                    <a:off x="2013268" y="2141897"/>
                    <a:ext cx="321319" cy="276999"/>
                  </a:xfrm>
                  <a:prstGeom prst="hexagon">
                    <a:avLst/>
                  </a:prstGeom>
                  <a:solidFill>
                    <a:schemeClr val="bg1"/>
                  </a:solidFill>
                  <a:ln w="3175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73" name="直線コネクタ 72">
                    <a:extLst>
                      <a:ext uri="{FF2B5EF4-FFF2-40B4-BE49-F238E27FC236}">
                        <a16:creationId xmlns:a16="http://schemas.microsoft.com/office/drawing/2014/main" id="{A388D55E-C21D-43B4-9558-550E0BC8629A}"/>
                      </a:ext>
                    </a:extLst>
                  </p:cNvPr>
                  <p:cNvCxnSpPr>
                    <a:cxnSpLocks/>
                    <a:stCxn id="61" idx="0"/>
                    <a:endCxn id="67" idx="2"/>
                  </p:cNvCxnSpPr>
                  <p:nvPr/>
                </p:nvCxnSpPr>
                <p:spPr>
                  <a:xfrm flipV="1">
                    <a:off x="1144466" y="2418896"/>
                    <a:ext cx="130382" cy="45990"/>
                  </a:xfrm>
                  <a:prstGeom prst="line">
                    <a:avLst/>
                  </a:prstGeom>
                  <a:ln w="317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1" name="六角形 80">
                  <a:extLst>
                    <a:ext uri="{FF2B5EF4-FFF2-40B4-BE49-F238E27FC236}">
                      <a16:creationId xmlns:a16="http://schemas.microsoft.com/office/drawing/2014/main" id="{C5E6C36C-B1F0-406D-B17E-E6754BBD912F}"/>
                    </a:ext>
                  </a:extLst>
                </p:cNvPr>
                <p:cNvSpPr/>
                <p:nvPr/>
              </p:nvSpPr>
              <p:spPr>
                <a:xfrm>
                  <a:off x="6677325" y="3161269"/>
                  <a:ext cx="253215" cy="21828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69ED7107-84E9-4144-9483-DE465ED807A5}"/>
                  </a:ext>
                </a:extLst>
              </p:cNvPr>
              <p:cNvGrpSpPr/>
              <p:nvPr/>
            </p:nvGrpSpPr>
            <p:grpSpPr>
              <a:xfrm>
                <a:off x="6878053" y="3183587"/>
                <a:ext cx="1191090" cy="363675"/>
                <a:chOff x="823147" y="2141897"/>
                <a:chExt cx="1511440" cy="461488"/>
              </a:xfrm>
            </p:grpSpPr>
            <p:sp>
              <p:nvSpPr>
                <p:cNvPr id="94" name="六角形 93">
                  <a:extLst>
                    <a:ext uri="{FF2B5EF4-FFF2-40B4-BE49-F238E27FC236}">
                      <a16:creationId xmlns:a16="http://schemas.microsoft.com/office/drawing/2014/main" id="{799FE457-1265-44B0-A0F7-9744B67EC26B}"/>
                    </a:ext>
                  </a:extLst>
                </p:cNvPr>
                <p:cNvSpPr/>
                <p:nvPr/>
              </p:nvSpPr>
              <p:spPr>
                <a:xfrm>
                  <a:off x="823147" y="2326386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5" name="直線コネクタ 94">
                  <a:extLst>
                    <a:ext uri="{FF2B5EF4-FFF2-40B4-BE49-F238E27FC236}">
                      <a16:creationId xmlns:a16="http://schemas.microsoft.com/office/drawing/2014/main" id="{E158C7ED-07E6-49BA-9243-7F18259D34B3}"/>
                    </a:ext>
                  </a:extLst>
                </p:cNvPr>
                <p:cNvCxnSpPr>
                  <a:cxnSpLocks/>
                  <a:stCxn id="98" idx="0"/>
                  <a:endCxn id="96" idx="3"/>
                </p:cNvCxnSpPr>
                <p:nvPr/>
              </p:nvCxnSpPr>
              <p:spPr>
                <a:xfrm flipH="1">
                  <a:off x="1205597" y="2280397"/>
                  <a:ext cx="1128990" cy="0"/>
                </a:xfrm>
                <a:prstGeom prst="line">
                  <a:avLst/>
                </a:prstGeom>
                <a:ln w="31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六角形 95">
                  <a:extLst>
                    <a:ext uri="{FF2B5EF4-FFF2-40B4-BE49-F238E27FC236}">
                      <a16:creationId xmlns:a16="http://schemas.microsoft.com/office/drawing/2014/main" id="{D2F25A33-9FFD-4D43-B72D-C9763CCF59D4}"/>
                    </a:ext>
                  </a:extLst>
                </p:cNvPr>
                <p:cNvSpPr/>
                <p:nvPr/>
              </p:nvSpPr>
              <p:spPr>
                <a:xfrm>
                  <a:off x="1205598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六角形 96">
                  <a:extLst>
                    <a:ext uri="{FF2B5EF4-FFF2-40B4-BE49-F238E27FC236}">
                      <a16:creationId xmlns:a16="http://schemas.microsoft.com/office/drawing/2014/main" id="{B78FB87A-099F-4E58-9E3B-4512E1D24580}"/>
                    </a:ext>
                  </a:extLst>
                </p:cNvPr>
                <p:cNvSpPr/>
                <p:nvPr/>
              </p:nvSpPr>
              <p:spPr>
                <a:xfrm>
                  <a:off x="1609433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六角形 97">
                  <a:extLst>
                    <a:ext uri="{FF2B5EF4-FFF2-40B4-BE49-F238E27FC236}">
                      <a16:creationId xmlns:a16="http://schemas.microsoft.com/office/drawing/2014/main" id="{FA9BBA7B-B568-45F6-9726-94A53A9ED019}"/>
                    </a:ext>
                  </a:extLst>
                </p:cNvPr>
                <p:cNvSpPr/>
                <p:nvPr/>
              </p:nvSpPr>
              <p:spPr>
                <a:xfrm>
                  <a:off x="2013268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9" name="直線コネクタ 98">
                  <a:extLst>
                    <a:ext uri="{FF2B5EF4-FFF2-40B4-BE49-F238E27FC236}">
                      <a16:creationId xmlns:a16="http://schemas.microsoft.com/office/drawing/2014/main" id="{26C98C19-474C-43DC-8AF8-21425DEB6C64}"/>
                    </a:ext>
                  </a:extLst>
                </p:cNvPr>
                <p:cNvCxnSpPr>
                  <a:cxnSpLocks/>
                  <a:stCxn id="94" idx="0"/>
                  <a:endCxn id="96" idx="2"/>
                </p:cNvCxnSpPr>
                <p:nvPr/>
              </p:nvCxnSpPr>
              <p:spPr>
                <a:xfrm flipV="1">
                  <a:off x="1144466" y="2418896"/>
                  <a:ext cx="130382" cy="45990"/>
                </a:xfrm>
                <a:prstGeom prst="line">
                  <a:avLst/>
                </a:prstGeom>
                <a:ln w="31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152E52F2-59FE-42E3-936B-D481B289DA23}"/>
                </a:ext>
              </a:extLst>
            </p:cNvPr>
            <p:cNvGrpSpPr/>
            <p:nvPr/>
          </p:nvGrpSpPr>
          <p:grpSpPr>
            <a:xfrm>
              <a:off x="2723185" y="824325"/>
              <a:ext cx="3624177" cy="4299298"/>
              <a:chOff x="2723185" y="824325"/>
              <a:chExt cx="3624177" cy="4299298"/>
            </a:xfrm>
          </p:grpSpPr>
          <p:sp>
            <p:nvSpPr>
              <p:cNvPr id="3" name="矢印: 右 2">
                <a:extLst>
                  <a:ext uri="{FF2B5EF4-FFF2-40B4-BE49-F238E27FC236}">
                    <a16:creationId xmlns:a16="http://schemas.microsoft.com/office/drawing/2014/main" id="{9B440B51-50C3-4F20-B80E-5324E672FB65}"/>
                  </a:ext>
                </a:extLst>
              </p:cNvPr>
              <p:cNvSpPr/>
              <p:nvPr/>
            </p:nvSpPr>
            <p:spPr>
              <a:xfrm>
                <a:off x="2723185" y="2728234"/>
                <a:ext cx="3624177" cy="484632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E84063B-E37D-42A4-8823-7198FDC8EB91}"/>
                  </a:ext>
                </a:extLst>
              </p:cNvPr>
              <p:cNvSpPr txBox="1"/>
              <p:nvPr/>
            </p:nvSpPr>
            <p:spPr>
              <a:xfrm>
                <a:off x="3068399" y="1798267"/>
                <a:ext cx="2855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・</a:t>
                </a:r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High catalytic efficiency</a:t>
                </a:r>
              </a:p>
              <a:p>
                <a:r>
                  <a:rPr kumimoji="1"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・</a:t>
                </a:r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Production of X1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854277D-7552-456C-B6D1-80AEBC841760}"/>
                  </a:ext>
                </a:extLst>
              </p:cNvPr>
              <p:cNvSpPr txBox="1"/>
              <p:nvPr/>
            </p:nvSpPr>
            <p:spPr>
              <a:xfrm>
                <a:off x="3068399" y="4460146"/>
                <a:ext cx="27581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・</a:t>
                </a:r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Low catalytic efficiency</a:t>
                </a:r>
              </a:p>
              <a:p>
                <a:r>
                  <a:rPr kumimoji="1" lang="ja-JP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・</a:t>
                </a:r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Less production of X1</a:t>
                </a:r>
              </a:p>
            </p:txBody>
          </p:sp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62DEB683-D085-4E06-B35C-6963040E0B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9328" y="883460"/>
                <a:ext cx="1280449" cy="833247"/>
              </a:xfrm>
              <a:prstGeom prst="rect">
                <a:avLst/>
              </a:prstGeom>
            </p:spPr>
          </p:pic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CF65475A-8A18-4C74-B885-1F4E446E1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4423649" y="3427413"/>
                <a:ext cx="1025286" cy="1113928"/>
              </a:xfrm>
              <a:prstGeom prst="rect">
                <a:avLst/>
              </a:prstGeom>
            </p:spPr>
          </p:pic>
          <p:cxnSp>
            <p:nvCxnSpPr>
              <p:cNvPr id="68" name="直線矢印コネクタ 67">
                <a:extLst>
                  <a:ext uri="{FF2B5EF4-FFF2-40B4-BE49-F238E27FC236}">
                    <a16:creationId xmlns:a16="http://schemas.microsoft.com/office/drawing/2014/main" id="{FBDC6249-D5AF-41AD-91FC-64339D1CCD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60557" y="2514085"/>
                <a:ext cx="0" cy="453605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矢印コネクタ 70">
                <a:extLst>
                  <a:ext uri="{FF2B5EF4-FFF2-40B4-BE49-F238E27FC236}">
                    <a16:creationId xmlns:a16="http://schemas.microsoft.com/office/drawing/2014/main" id="{9BEC5C2F-DED2-4755-8703-6FA3E1FA04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70039" y="2993111"/>
                <a:ext cx="0" cy="451954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四角形: 角を丸くする 8">
                <a:extLst>
                  <a:ext uri="{FF2B5EF4-FFF2-40B4-BE49-F238E27FC236}">
                    <a16:creationId xmlns:a16="http://schemas.microsoft.com/office/drawing/2014/main" id="{1A9A3BD0-6C2F-4679-B732-B7D1ABB3B9FE}"/>
                  </a:ext>
                </a:extLst>
              </p:cNvPr>
              <p:cNvSpPr/>
              <p:nvPr/>
            </p:nvSpPr>
            <p:spPr>
              <a:xfrm>
                <a:off x="3026022" y="824325"/>
                <a:ext cx="3028121" cy="1678558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四角形: 角を丸くする 39">
                <a:extLst>
                  <a:ext uri="{FF2B5EF4-FFF2-40B4-BE49-F238E27FC236}">
                    <a16:creationId xmlns:a16="http://schemas.microsoft.com/office/drawing/2014/main" id="{7BE326C2-2628-4D2F-9B29-141F225EBCF2}"/>
                  </a:ext>
                </a:extLst>
              </p:cNvPr>
              <p:cNvSpPr/>
              <p:nvPr/>
            </p:nvSpPr>
            <p:spPr>
              <a:xfrm>
                <a:off x="3026023" y="3445065"/>
                <a:ext cx="3077570" cy="1678558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8F97E2A7-A486-4500-99B4-5E09E111D5A8}"/>
                  </a:ext>
                </a:extLst>
              </p:cNvPr>
              <p:cNvSpPr txBox="1"/>
              <p:nvPr/>
            </p:nvSpPr>
            <p:spPr>
              <a:xfrm>
                <a:off x="3068399" y="924815"/>
                <a:ext cx="979755" cy="646331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StXyl10</a:t>
                </a:r>
              </a:p>
              <a:p>
                <a:r>
                  <a:rPr kumimoji="1" lang="en-US" altLang="ja-JP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(GH10)</a:t>
                </a:r>
                <a:endParaRPr kumimoji="1" lang="en-US" altLang="ja-JP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A53B3C9-BD9E-4C9D-B8C7-637631448826}"/>
                  </a:ext>
                </a:extLst>
              </p:cNvPr>
              <p:cNvSpPr txBox="1"/>
              <p:nvPr/>
            </p:nvSpPr>
            <p:spPr>
              <a:xfrm>
                <a:off x="3068399" y="3460989"/>
                <a:ext cx="962636" cy="646331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StXyl11</a:t>
                </a:r>
              </a:p>
              <a:p>
                <a:r>
                  <a:rPr kumimoji="1" lang="en-US" altLang="ja-JP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(GH11)</a:t>
                </a:r>
                <a:endParaRPr kumimoji="1" lang="en-US" altLang="ja-JP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EB620155-2EC2-4643-85C8-B96D222185C1}"/>
                </a:ext>
              </a:extLst>
            </p:cNvPr>
            <p:cNvGrpSpPr/>
            <p:nvPr/>
          </p:nvGrpSpPr>
          <p:grpSpPr>
            <a:xfrm>
              <a:off x="402642" y="1162411"/>
              <a:ext cx="2573702" cy="3511189"/>
              <a:chOff x="402642" y="1162411"/>
              <a:chExt cx="2573702" cy="3511189"/>
            </a:xfrm>
          </p:grpSpPr>
          <p:sp>
            <p:nvSpPr>
              <p:cNvPr id="12" name="四角形: 角を丸くする 11">
                <a:extLst>
                  <a:ext uri="{FF2B5EF4-FFF2-40B4-BE49-F238E27FC236}">
                    <a16:creationId xmlns:a16="http://schemas.microsoft.com/office/drawing/2014/main" id="{67257799-1A56-436E-B504-16860D83194F}"/>
                  </a:ext>
                </a:extLst>
              </p:cNvPr>
              <p:cNvSpPr/>
              <p:nvPr/>
            </p:nvSpPr>
            <p:spPr>
              <a:xfrm>
                <a:off x="402642" y="1162411"/>
                <a:ext cx="2573702" cy="351118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456716AB-71A5-4C71-8E1F-D45BBC11E65F}"/>
                  </a:ext>
                </a:extLst>
              </p:cNvPr>
              <p:cNvGrpSpPr/>
              <p:nvPr/>
            </p:nvGrpSpPr>
            <p:grpSpPr>
              <a:xfrm>
                <a:off x="647063" y="4018188"/>
                <a:ext cx="2084861" cy="461488"/>
                <a:chOff x="724710" y="2141897"/>
                <a:chExt cx="2084861" cy="461488"/>
              </a:xfrm>
            </p:grpSpPr>
            <p:cxnSp>
              <p:nvCxnSpPr>
                <p:cNvPr id="13" name="直線コネクタ 12">
                  <a:extLst>
                    <a:ext uri="{FF2B5EF4-FFF2-40B4-BE49-F238E27FC236}">
                      <a16:creationId xmlns:a16="http://schemas.microsoft.com/office/drawing/2014/main" id="{D4CF980E-F735-4C6A-B0DD-7F2C25F35A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24710" y="2464067"/>
                  <a:ext cx="236932" cy="819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線コネクタ 13">
                  <a:extLst>
                    <a:ext uri="{FF2B5EF4-FFF2-40B4-BE49-F238E27FC236}">
                      <a16:creationId xmlns:a16="http://schemas.microsoft.com/office/drawing/2014/main" id="{C63FBAC3-25A8-4A79-83B0-4B9367496A93}"/>
                    </a:ext>
                  </a:extLst>
                </p:cNvPr>
                <p:cNvCxnSpPr>
                  <a:cxnSpLocks/>
                  <a:stCxn id="17" idx="3"/>
                </p:cNvCxnSpPr>
                <p:nvPr/>
              </p:nvCxnSpPr>
              <p:spPr>
                <a:xfrm>
                  <a:off x="1205598" y="2280397"/>
                  <a:ext cx="1603973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六角形 14">
                  <a:extLst>
                    <a:ext uri="{FF2B5EF4-FFF2-40B4-BE49-F238E27FC236}">
                      <a16:creationId xmlns:a16="http://schemas.microsoft.com/office/drawing/2014/main" id="{F0A162D2-71D5-4699-A8F4-38CC808D4269}"/>
                    </a:ext>
                  </a:extLst>
                </p:cNvPr>
                <p:cNvSpPr/>
                <p:nvPr/>
              </p:nvSpPr>
              <p:spPr>
                <a:xfrm>
                  <a:off x="823147" y="2326386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6" name="直線コネクタ 15">
                  <a:extLst>
                    <a:ext uri="{FF2B5EF4-FFF2-40B4-BE49-F238E27FC236}">
                      <a16:creationId xmlns:a16="http://schemas.microsoft.com/office/drawing/2014/main" id="{E3EE6B22-0C2E-4429-AB30-3F73B77D9C60}"/>
                    </a:ext>
                  </a:extLst>
                </p:cNvPr>
                <p:cNvCxnSpPr>
                  <a:cxnSpLocks/>
                  <a:stCxn id="20" idx="0"/>
                  <a:endCxn id="17" idx="3"/>
                </p:cNvCxnSpPr>
                <p:nvPr/>
              </p:nvCxnSpPr>
              <p:spPr>
                <a:xfrm flipH="1">
                  <a:off x="1205598" y="2280397"/>
                  <a:ext cx="1532825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六角形 16">
                  <a:extLst>
                    <a:ext uri="{FF2B5EF4-FFF2-40B4-BE49-F238E27FC236}">
                      <a16:creationId xmlns:a16="http://schemas.microsoft.com/office/drawing/2014/main" id="{1FF2B1D3-16D2-4BD3-9D17-3743BB6CF95A}"/>
                    </a:ext>
                  </a:extLst>
                </p:cNvPr>
                <p:cNvSpPr/>
                <p:nvPr/>
              </p:nvSpPr>
              <p:spPr>
                <a:xfrm>
                  <a:off x="1205598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六角形 17">
                  <a:extLst>
                    <a:ext uri="{FF2B5EF4-FFF2-40B4-BE49-F238E27FC236}">
                      <a16:creationId xmlns:a16="http://schemas.microsoft.com/office/drawing/2014/main" id="{08C20380-EC0E-41EE-BE92-EB660E4B8266}"/>
                    </a:ext>
                  </a:extLst>
                </p:cNvPr>
                <p:cNvSpPr/>
                <p:nvPr/>
              </p:nvSpPr>
              <p:spPr>
                <a:xfrm>
                  <a:off x="1609433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六角形 18">
                  <a:extLst>
                    <a:ext uri="{FF2B5EF4-FFF2-40B4-BE49-F238E27FC236}">
                      <a16:creationId xmlns:a16="http://schemas.microsoft.com/office/drawing/2014/main" id="{FFB87A7C-41DE-4401-BB3A-B1AF0711182C}"/>
                    </a:ext>
                  </a:extLst>
                </p:cNvPr>
                <p:cNvSpPr/>
                <p:nvPr/>
              </p:nvSpPr>
              <p:spPr>
                <a:xfrm>
                  <a:off x="2013268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六角形 19">
                  <a:extLst>
                    <a:ext uri="{FF2B5EF4-FFF2-40B4-BE49-F238E27FC236}">
                      <a16:creationId xmlns:a16="http://schemas.microsoft.com/office/drawing/2014/main" id="{6623962E-C05D-41A2-AFED-0186C6D5FA45}"/>
                    </a:ext>
                  </a:extLst>
                </p:cNvPr>
                <p:cNvSpPr/>
                <p:nvPr/>
              </p:nvSpPr>
              <p:spPr>
                <a:xfrm>
                  <a:off x="2417104" y="2141897"/>
                  <a:ext cx="321319" cy="276999"/>
                </a:xfrm>
                <a:prstGeom prst="hexagon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1" name="直線コネクタ 20">
                  <a:extLst>
                    <a:ext uri="{FF2B5EF4-FFF2-40B4-BE49-F238E27FC236}">
                      <a16:creationId xmlns:a16="http://schemas.microsoft.com/office/drawing/2014/main" id="{74182427-D75D-4B17-8F8D-E705C6160549}"/>
                    </a:ext>
                  </a:extLst>
                </p:cNvPr>
                <p:cNvCxnSpPr>
                  <a:cxnSpLocks/>
                  <a:stCxn id="15" idx="0"/>
                  <a:endCxn id="17" idx="2"/>
                </p:cNvCxnSpPr>
                <p:nvPr/>
              </p:nvCxnSpPr>
              <p:spPr>
                <a:xfrm flipV="1">
                  <a:off x="1144466" y="2418896"/>
                  <a:ext cx="130382" cy="4599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DB093D8-7633-42F0-880C-E3EEF141FF46}"/>
                  </a:ext>
                </a:extLst>
              </p:cNvPr>
              <p:cNvSpPr txBox="1"/>
              <p:nvPr/>
            </p:nvSpPr>
            <p:spPr>
              <a:xfrm>
                <a:off x="793254" y="3222608"/>
                <a:ext cx="1792478" cy="646331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Xylan from </a:t>
                </a:r>
              </a:p>
              <a:p>
                <a:pPr algn="ctr"/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red alga “dulse”</a:t>
                </a:r>
                <a:endParaRPr kumimoji="1" lang="ja-JP" altLang="en-US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B8A6981E-D990-40B1-B2E1-FA00DF9721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54" t="12883" r="9486" b="9873"/>
              <a:stretch/>
            </p:blipFill>
            <p:spPr>
              <a:xfrm>
                <a:off x="540656" y="1383255"/>
                <a:ext cx="2297675" cy="169010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79130341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8E99B0A7-55C5-4B32-939E-28313B741070}" vid="{A981F899-19BC-4C8A-BBC0-728AE6A5C64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47</TotalTime>
  <Words>106</Words>
  <Application>Microsoft Office PowerPoint</Application>
  <PresentationFormat>画面に合わせる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テーマ1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熊谷 祐也</dc:creator>
  <cp:lastModifiedBy>熊谷 祐也</cp:lastModifiedBy>
  <cp:revision>5</cp:revision>
  <dcterms:created xsi:type="dcterms:W3CDTF">2021-01-27T02:50:57Z</dcterms:created>
  <dcterms:modified xsi:type="dcterms:W3CDTF">2021-01-27T04:44:53Z</dcterms:modified>
</cp:coreProperties>
</file>