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61" r:id="rId3"/>
    <p:sldId id="258" r:id="rId4"/>
    <p:sldId id="262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81"/>
  </p:normalViewPr>
  <p:slideViewPr>
    <p:cSldViewPr snapToGrid="0" snapToObjects="1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B951-3CED-6641-8EDC-001F0061A924}" type="datetimeFigureOut">
              <a:rPr kumimoji="1" lang="ja-JP" altLang="en-US" smtClean="0"/>
              <a:t>2021/2/14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FB38E-3623-4E4F-9A64-5B69C85645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8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25BB2E-A6C9-5E4E-BB88-8F90529EB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6BC54E3-1148-214D-87D6-A8351D06D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43736D-D1A6-3A47-A7D5-A568A31A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93BBF0-0305-7B46-BAED-8BCA114C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A6CA7C-C97E-AD4B-83AF-41201F37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16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6D917E-E07D-8E41-8B52-A9B8CEF6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04B5B1-A1F5-8349-8108-6201A62C0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7F541B-A227-0446-A7AE-23D1B317F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3857FA-A7D8-5749-AAE5-D06627FC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7AF0E3-3851-934E-99E0-6B5E4846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55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11CE8D-6364-C04A-A472-040190BC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310D0E-8AE0-0D43-8F45-545655AF9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23888D-C541-8644-8733-44ABBD292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A522F0-1DDE-144D-8470-DDD71738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9A0103-FC94-CD47-9ED5-482D9C368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50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8F781C-45E5-4243-9EA9-7971E394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2D4FE3-265F-9C43-A3A1-2985E1A68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C688BE3-729F-1F4B-AF1D-7AEB86AD4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D7FAE0-78D8-1241-9691-83BB1F4E4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3156A1-5626-2D45-91DD-AC9FB0E9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05C993-E9AF-504E-8D89-0568FA12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45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5A699F-B14E-DC48-B096-93242F04B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2001F5-E97B-9047-B7A5-DC2380774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44618F-1EA8-EB44-B4C0-A9C9DC03E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0E24FE3-70E6-164E-94C4-2639F03D6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B695299-FAD6-7441-8A55-8C4C95309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DA42DE3-00DD-4741-97FE-3A5E0A57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5641A58-563A-EB41-AD19-4C03FD910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FC0E183-54EC-FA48-9F73-482C0A66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92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7F0AEC-FF4B-4D4B-B798-A3768DC0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5362C66-3105-DC46-B389-B125DFB08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06608D-4DC9-9F4E-9E16-145449D7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6ED5AF8-855B-0F49-B460-3E1F4A0F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11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78957BF-9234-AC4C-A1EA-F7B02966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64251DD-9468-CA4D-A2D2-22525AA2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5F2839-9CA5-8944-BCEF-EEF82F16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18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777B29-DCD4-3F42-B38E-892F387F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4D9C7F-5285-BA43-8350-34E9E1D2E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69B101-939B-D140-9878-B677E87CA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33EE27-A5D3-3344-80B3-16B326A78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BBD8F3-C6E0-954D-B1EE-B3F25FC4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941642-64C2-6748-A5A5-334075A4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65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321700-3F0D-9E4E-88B3-C04375B21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D26FECD-B11B-C34F-9054-DA450DF9D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E74E6B-6A13-694F-BDA7-2F46AC6E2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6DA3E6-2D40-6048-ACAB-CD16397A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9C1B18-2624-FC47-8026-1E39C7B8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531C31-A7F2-034F-9DC2-783DA2E8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371A02-A80D-414B-A094-D8966266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CB2F526-F46B-E444-AC0B-F13F4B454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769E82-BE28-F74E-8529-3F152DC6A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789D9C-FF5A-CD41-BE1F-B23CBF41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1FC8F1-EEAB-7140-A8ED-C420A61D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9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E1EFD56-8B9B-7848-96E7-0D30C1E54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2354E6-8B38-0C42-AF5A-3A10E8E5B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EEFA12-AA08-3F44-8AB0-B1E7F0B6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1C5E6E-710C-FC4D-9F29-D9CCAFA51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2C1889-3B30-AE48-9CEA-1AA36BA1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917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2BACF1B-1E5F-7C4D-882E-CF3F0E93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986314-E830-2849-91AB-E89CDA744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31577D-4BCA-3941-9BF6-37E067E6A9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F7919-AFB0-9945-8B9C-3831AF76F5C6}" type="datetimeFigureOut">
              <a:rPr kumimoji="1" lang="ja-JP" altLang="en-US" smtClean="0"/>
              <a:t>2021/2/13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3DD3AD-7D34-3F47-925B-3C9E5C94E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A863F6-C580-2A4A-860E-2C7149046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3C881-AD53-754E-9CC6-96F0B4ABFB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09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785F8F-E3D3-7248-A1C1-797B5A4B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4" y="814390"/>
            <a:ext cx="10567988" cy="5343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Anal human papillomavirus infection and its relations with abnormal anal cytology among MSM with or without HIV infection in Japan</a:t>
            </a:r>
          </a:p>
          <a:p>
            <a:endParaRPr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ja-JP" altLang="ja-JP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Daisuke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Shiojiri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*, Daisuke Mizushima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Misao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Takano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Koji Watanabe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Naokatsu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Ando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Haruka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Uemura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Yasuaki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Yanagawa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Takahiro Aoki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Junko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Tanuma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Kunihisa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Tsukada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Katsuji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Teruya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Yoshimi Kikuchi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Hiroyuki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Gatanaga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Shinichi Oka 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ja-JP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affiliations: </a:t>
            </a:r>
            <a:endParaRPr lang="ja-JP" altLang="ja-JP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6" indent="-457206">
              <a:buFont typeface="+mj-lt"/>
              <a:buAutoNum type="arabicPeriod"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AIDS Clinical Center, National Center for Global Health and Medicine, Tokyo, Japan</a:t>
            </a:r>
            <a:endParaRPr lang="ja-JP" altLang="ja-JP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6" indent="-457206">
              <a:buFont typeface="+mj-lt"/>
              <a:buAutoNum type="arabicPeriod"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 Research Center for Human Retrovirus Infection, Kumamoto University, Kumamoto University, Kumamoto, Japan</a:t>
            </a:r>
            <a:endParaRPr lang="ja-JP" altLang="ja-JP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635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棒グラフ&#10;&#10;自動的に生成された説明">
            <a:extLst>
              <a:ext uri="{FF2B5EF4-FFF2-40B4-BE49-F238E27FC236}">
                <a16:creationId xmlns:a16="http://schemas.microsoft.com/office/drawing/2014/main" id="{ABBB5708-2D47-4441-B9C8-2A0E949BF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4" y="257401"/>
            <a:ext cx="8486775" cy="594313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0BC021-FE56-B741-B9BA-2C60B9BA1BAA}"/>
              </a:ext>
            </a:extLst>
          </p:cNvPr>
          <p:cNvSpPr/>
          <p:nvPr/>
        </p:nvSpPr>
        <p:spPr>
          <a:xfrm>
            <a:off x="1478386" y="5777503"/>
            <a:ext cx="9465844" cy="92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80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Frequency of each </a:t>
            </a:r>
            <a:r>
              <a:rPr lang="en-US" altLang="ja-JP" sz="1801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hr</a:t>
            </a:r>
            <a:r>
              <a:rPr lang="en-US" altLang="ja-JP" sz="180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-HPV genotype was calculated to total participants. Statistical analyses using binomial test to expected frequency (median value) were performed to identify the outlier values. </a:t>
            </a:r>
            <a:endParaRPr lang="ja-JP" altLang="ja-JP" sz="1401" kern="10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Abbreviations: GT, genotype; </a:t>
            </a:r>
            <a:r>
              <a:rPr lang="en-US" altLang="ja-JP" sz="1801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hr</a:t>
            </a:r>
            <a:r>
              <a:rPr lang="en-US" altLang="ja-JP" sz="1801" kern="100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-HPV, high-risk types of human papillomavirus.</a:t>
            </a:r>
            <a:endParaRPr lang="ja-JP" altLang="ja-JP" sz="1401" kern="10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CE49FAB-9E05-E54D-8186-D4AA325EA2BB}"/>
              </a:ext>
            </a:extLst>
          </p:cNvPr>
          <p:cNvSpPr/>
          <p:nvPr/>
        </p:nvSpPr>
        <p:spPr>
          <a:xfrm>
            <a:off x="238168" y="214537"/>
            <a:ext cx="6228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 S1. Prevalence of all </a:t>
            </a:r>
            <a:r>
              <a:rPr lang="en-US" altLang="ja-JP" b="1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hr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-HPV genotypes.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7019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32C301-F40E-6B4E-A514-FF2D0C17FC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5" b="4213"/>
          <a:stretch/>
        </p:blipFill>
        <p:spPr>
          <a:xfrm>
            <a:off x="1185864" y="542926"/>
            <a:ext cx="9486900" cy="6043612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F301BB2-EAC5-0E4F-8A62-D8FF7074646A}"/>
              </a:ext>
            </a:extLst>
          </p:cNvPr>
          <p:cNvSpPr/>
          <p:nvPr/>
        </p:nvSpPr>
        <p:spPr>
          <a:xfrm>
            <a:off x="7333177" y="5940207"/>
            <a:ext cx="4382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Frequency by age group was compared by chi-square for trend.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CA2A008-15AC-6742-A5B3-01468C273AA9}"/>
              </a:ext>
            </a:extLst>
          </p:cNvPr>
          <p:cNvSpPr/>
          <p:nvPr/>
        </p:nvSpPr>
        <p:spPr>
          <a:xfrm>
            <a:off x="176207" y="134032"/>
            <a:ext cx="9486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 S2. Frequencies of </a:t>
            </a:r>
            <a:r>
              <a:rPr lang="en-US" altLang="ja-JP" b="1" dirty="0" err="1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hr</a:t>
            </a:r>
            <a:r>
              <a:rPr lang="en-US" altLang="ja-JP" b="1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-HPV genotype identified in different age groups</a:t>
            </a: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.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9667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59984648-0485-7E4A-9756-EBE01F79D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81" y="0"/>
            <a:ext cx="4997116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AC256E9-58FD-E640-ABE2-C93D22987BDC}"/>
              </a:ext>
            </a:extLst>
          </p:cNvPr>
          <p:cNvSpPr/>
          <p:nvPr/>
        </p:nvSpPr>
        <p:spPr>
          <a:xfrm>
            <a:off x="7900987" y="514351"/>
            <a:ext cx="411480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The modification of the Bethesda System classification for cervical cytology was used for classification as listed below:</a:t>
            </a:r>
          </a:p>
          <a:p>
            <a:endParaRPr lang="en-US" altLang="ja-JP" dirty="0">
              <a:solidFill>
                <a:srgbClr val="000000"/>
              </a:solidFill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NILM (negative for intraepithelial lesion or malignancy)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ASC-US (atypical squamous cell of undetermined significance)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LSIL (low-grade squamous intraepithelial lesion)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ASC-H (atypical squamous cells, cannot exclude high-grade lesion)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HSIL (high-grade squamous intraepithelial lesions). </a:t>
            </a:r>
          </a:p>
          <a:p>
            <a:endParaRPr lang="en-US" altLang="ja-JP" dirty="0">
              <a:solidFill>
                <a:srgbClr val="000000"/>
              </a:solidFill>
              <a:latin typeface="Times New Roman" panose="02020603050405020304" pitchFamily="18" charset="0"/>
              <a:ea typeface="游明朝" panose="02020400000000000000" pitchFamily="18" charset="-128"/>
            </a:endParaRPr>
          </a:p>
          <a:p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LSIL, ASC-H, and HSIL were defined as “abnormal cytology results”. Ratios of anorectal cytology results to total cases between</a:t>
            </a:r>
            <a:r>
              <a:rPr lang="ja-JP" altLang="ja-JP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HIV-positive and HIV-negative MSM were presented. Ratios between two groups were compared by chi-square test. </a:t>
            </a:r>
            <a:endParaRPr lang="ja-JP" altLang="en-US">
              <a:solidFill>
                <a:srgbClr val="000000"/>
              </a:solidFill>
              <a:latin typeface="Times New Roman" panose="02020603050405020304" pitchFamily="18" charset="0"/>
              <a:ea typeface="游明朝" panose="02020400000000000000" pitchFamily="18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F4875EA-89EE-EA40-AD20-1FC6F845997A}"/>
              </a:ext>
            </a:extLst>
          </p:cNvPr>
          <p:cNvSpPr/>
          <p:nvPr/>
        </p:nvSpPr>
        <p:spPr>
          <a:xfrm>
            <a:off x="176212" y="162609"/>
            <a:ext cx="2795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0000"/>
                </a:solidFill>
                <a:latin typeface="Times New Roman" panose="02020603050405020304" pitchFamily="18" charset="0"/>
                <a:ea typeface="游明朝" panose="02020400000000000000" pitchFamily="18" charset="-128"/>
              </a:rPr>
              <a:t>Supplementary Fig S3. Frequency of abnormal anal cytology of anorectal swab.</a:t>
            </a:r>
            <a:r>
              <a:rPr lang="ja-JP" altLang="ja-JP">
                <a:effectLst/>
              </a:rPr>
              <a:t>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03812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314</Words>
  <Application>Microsoft Macintosh PowerPoint</Application>
  <PresentationFormat>ワイド画面</PresentationFormat>
  <Paragraphs>23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游ゴシック Light</vt:lpstr>
      <vt:lpstr>游明朝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大輔 塩尻</dc:creator>
  <cp:lastModifiedBy>大輔 塩尻</cp:lastModifiedBy>
  <cp:revision>4</cp:revision>
  <dcterms:created xsi:type="dcterms:W3CDTF">2021-02-13T14:56:02Z</dcterms:created>
  <dcterms:modified xsi:type="dcterms:W3CDTF">2021-02-13T15:35:08Z</dcterms:modified>
</cp:coreProperties>
</file>