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00" d="100"/>
          <a:sy n="200" d="100"/>
        </p:scale>
        <p:origin x="-1140" y="-39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/>
          <p:cNvGrpSpPr>
            <a:grpSpLocks noChangeAspect="1"/>
          </p:cNvGrpSpPr>
          <p:nvPr/>
        </p:nvGrpSpPr>
        <p:grpSpPr bwMode="auto">
          <a:xfrm>
            <a:off x="1752600" y="0"/>
            <a:ext cx="3962400" cy="8504238"/>
            <a:chOff x="1104" y="0"/>
            <a:chExt cx="2417" cy="5357"/>
          </a:xfrm>
        </p:grpSpPr>
        <p:sp>
          <p:nvSpPr>
            <p:cNvPr id="7" name="AutoShape 3"/>
            <p:cNvSpPr>
              <a:spLocks noChangeAspect="1" noChangeArrowheads="1" noTextEdit="1"/>
            </p:cNvSpPr>
            <p:nvPr/>
          </p:nvSpPr>
          <p:spPr bwMode="auto">
            <a:xfrm>
              <a:off x="1104" y="0"/>
              <a:ext cx="2417" cy="5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8" name="Group 205"/>
            <p:cNvGrpSpPr>
              <a:grpSpLocks/>
            </p:cNvGrpSpPr>
            <p:nvPr/>
          </p:nvGrpSpPr>
          <p:grpSpPr bwMode="auto">
            <a:xfrm>
              <a:off x="1136" y="46"/>
              <a:ext cx="2084" cy="4085"/>
              <a:chOff x="1136" y="46"/>
              <a:chExt cx="2084" cy="4085"/>
            </a:xfrm>
          </p:grpSpPr>
          <p:sp>
            <p:nvSpPr>
              <p:cNvPr id="16" name="Rectangle 5"/>
              <p:cNvSpPr>
                <a:spLocks noChangeArrowheads="1"/>
              </p:cNvSpPr>
              <p:nvPr/>
            </p:nvSpPr>
            <p:spPr bwMode="auto">
              <a:xfrm>
                <a:off x="2024" y="46"/>
                <a:ext cx="557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Daldinia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govorovae 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NR156256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" name="Freeform 6"/>
              <p:cNvSpPr>
                <a:spLocks/>
              </p:cNvSpPr>
              <p:nvPr/>
            </p:nvSpPr>
            <p:spPr bwMode="auto">
              <a:xfrm>
                <a:off x="2022" y="72"/>
                <a:ext cx="0" cy="37"/>
              </a:xfrm>
              <a:custGeom>
                <a:avLst/>
                <a:gdLst>
                  <a:gd name="T0" fmla="*/ 37 h 37"/>
                  <a:gd name="T1" fmla="*/ 0 h 37"/>
                  <a:gd name="T2" fmla="*/ 0 h 3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7">
                    <a:moveTo>
                      <a:pt x="0" y="3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" name="Rectangle 7"/>
              <p:cNvSpPr>
                <a:spLocks noChangeArrowheads="1"/>
              </p:cNvSpPr>
              <p:nvPr/>
            </p:nvSpPr>
            <p:spPr bwMode="auto">
              <a:xfrm>
                <a:off x="2024" y="124"/>
                <a:ext cx="546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Daldinia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govorovae 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JX658443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" name="Freeform 8"/>
              <p:cNvSpPr>
                <a:spLocks/>
              </p:cNvSpPr>
              <p:nvPr/>
            </p:nvSpPr>
            <p:spPr bwMode="auto">
              <a:xfrm>
                <a:off x="2022" y="112"/>
                <a:ext cx="0" cy="38"/>
              </a:xfrm>
              <a:custGeom>
                <a:avLst/>
                <a:gdLst>
                  <a:gd name="T0" fmla="*/ 0 h 38"/>
                  <a:gd name="T1" fmla="*/ 38 h 38"/>
                  <a:gd name="T2" fmla="*/ 38 h 3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8">
                    <a:moveTo>
                      <a:pt x="0" y="0"/>
                    </a:moveTo>
                    <a:lnTo>
                      <a:pt x="0" y="38"/>
                    </a:lnTo>
                    <a:lnTo>
                      <a:pt x="0" y="38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" name="Freeform 9"/>
              <p:cNvSpPr>
                <a:spLocks/>
              </p:cNvSpPr>
              <p:nvPr/>
            </p:nvSpPr>
            <p:spPr bwMode="auto">
              <a:xfrm>
                <a:off x="2008" y="111"/>
                <a:ext cx="14" cy="56"/>
              </a:xfrm>
              <a:custGeom>
                <a:avLst/>
                <a:gdLst>
                  <a:gd name="T0" fmla="*/ 0 w 14"/>
                  <a:gd name="T1" fmla="*/ 56 h 56"/>
                  <a:gd name="T2" fmla="*/ 0 w 14"/>
                  <a:gd name="T3" fmla="*/ 0 h 56"/>
                  <a:gd name="T4" fmla="*/ 14 w 14"/>
                  <a:gd name="T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56">
                    <a:moveTo>
                      <a:pt x="0" y="56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" name="Rectangle 10"/>
              <p:cNvSpPr>
                <a:spLocks noChangeArrowheads="1"/>
              </p:cNvSpPr>
              <p:nvPr/>
            </p:nvSpPr>
            <p:spPr bwMode="auto">
              <a:xfrm>
                <a:off x="2020" y="201"/>
                <a:ext cx="550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en-US" altLang="zh-CN" sz="500" i="1" dirty="0" err="1">
                    <a:solidFill>
                      <a:srgbClr val="000000"/>
                    </a:solidFill>
                  </a:rPr>
                  <a:t>Daldinia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govorovae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dirty="0">
                    <a:solidFill>
                      <a:srgbClr val="000000"/>
                    </a:solidFill>
                  </a:rPr>
                  <a:t>MH863250</a:t>
                </a:r>
                <a:endParaRPr lang="zh-CN" altLang="zh-CN" sz="800" dirty="0"/>
              </a:p>
            </p:txBody>
          </p:sp>
          <p:sp>
            <p:nvSpPr>
              <p:cNvPr id="22" name="Freeform 11"/>
              <p:cNvSpPr>
                <a:spLocks/>
              </p:cNvSpPr>
              <p:nvPr/>
            </p:nvSpPr>
            <p:spPr bwMode="auto">
              <a:xfrm>
                <a:off x="2008" y="171"/>
                <a:ext cx="10" cy="56"/>
              </a:xfrm>
              <a:custGeom>
                <a:avLst/>
                <a:gdLst>
                  <a:gd name="T0" fmla="*/ 0 w 10"/>
                  <a:gd name="T1" fmla="*/ 0 h 56"/>
                  <a:gd name="T2" fmla="*/ 0 w 10"/>
                  <a:gd name="T3" fmla="*/ 56 h 56"/>
                  <a:gd name="T4" fmla="*/ 10 w 10"/>
                  <a:gd name="T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56">
                    <a:moveTo>
                      <a:pt x="0" y="0"/>
                    </a:moveTo>
                    <a:lnTo>
                      <a:pt x="0" y="56"/>
                    </a:lnTo>
                    <a:lnTo>
                      <a:pt x="10" y="56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" name="Freeform 12"/>
              <p:cNvSpPr>
                <a:spLocks/>
              </p:cNvSpPr>
              <p:nvPr/>
            </p:nvSpPr>
            <p:spPr bwMode="auto">
              <a:xfrm>
                <a:off x="1809" y="169"/>
                <a:ext cx="199" cy="66"/>
              </a:xfrm>
              <a:custGeom>
                <a:avLst/>
                <a:gdLst>
                  <a:gd name="T0" fmla="*/ 0 w 199"/>
                  <a:gd name="T1" fmla="*/ 66 h 66"/>
                  <a:gd name="T2" fmla="*/ 0 w 199"/>
                  <a:gd name="T3" fmla="*/ 0 h 66"/>
                  <a:gd name="T4" fmla="*/ 199 w 199"/>
                  <a:gd name="T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9" h="66">
                    <a:moveTo>
                      <a:pt x="0" y="66"/>
                    </a:moveTo>
                    <a:lnTo>
                      <a:pt x="0" y="0"/>
                    </a:lnTo>
                    <a:lnTo>
                      <a:pt x="199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" name="Rectangle 13"/>
              <p:cNvSpPr>
                <a:spLocks noChangeArrowheads="1"/>
              </p:cNvSpPr>
              <p:nvPr/>
            </p:nvSpPr>
            <p:spPr bwMode="auto">
              <a:xfrm>
                <a:off x="1980" y="279"/>
                <a:ext cx="88" cy="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24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" name="Freeform 14"/>
              <p:cNvSpPr>
                <a:spLocks/>
              </p:cNvSpPr>
              <p:nvPr/>
            </p:nvSpPr>
            <p:spPr bwMode="auto">
              <a:xfrm>
                <a:off x="1809" y="239"/>
                <a:ext cx="169" cy="66"/>
              </a:xfrm>
              <a:custGeom>
                <a:avLst/>
                <a:gdLst>
                  <a:gd name="T0" fmla="*/ 0 w 169"/>
                  <a:gd name="T1" fmla="*/ 0 h 66"/>
                  <a:gd name="T2" fmla="*/ 0 w 169"/>
                  <a:gd name="T3" fmla="*/ 66 h 66"/>
                  <a:gd name="T4" fmla="*/ 169 w 169"/>
                  <a:gd name="T5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9" h="66">
                    <a:moveTo>
                      <a:pt x="0" y="0"/>
                    </a:moveTo>
                    <a:lnTo>
                      <a:pt x="0" y="66"/>
                    </a:lnTo>
                    <a:lnTo>
                      <a:pt x="169" y="66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" name="Freeform 15"/>
              <p:cNvSpPr>
                <a:spLocks/>
              </p:cNvSpPr>
              <p:nvPr/>
            </p:nvSpPr>
            <p:spPr bwMode="auto">
              <a:xfrm>
                <a:off x="1776" y="237"/>
                <a:ext cx="33" cy="100"/>
              </a:xfrm>
              <a:custGeom>
                <a:avLst/>
                <a:gdLst>
                  <a:gd name="T0" fmla="*/ 0 w 33"/>
                  <a:gd name="T1" fmla="*/ 100 h 100"/>
                  <a:gd name="T2" fmla="*/ 0 w 33"/>
                  <a:gd name="T3" fmla="*/ 0 h 100"/>
                  <a:gd name="T4" fmla="*/ 33 w 33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00">
                    <a:moveTo>
                      <a:pt x="0" y="100"/>
                    </a:moveTo>
                    <a:lnTo>
                      <a:pt x="0" y="0"/>
                    </a:lnTo>
                    <a:lnTo>
                      <a:pt x="33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" name="Rectangle 16"/>
              <p:cNvSpPr>
                <a:spLocks noChangeArrowheads="1"/>
              </p:cNvSpPr>
              <p:nvPr/>
            </p:nvSpPr>
            <p:spPr bwMode="auto">
              <a:xfrm>
                <a:off x="2044" y="356"/>
                <a:ext cx="88" cy="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17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" name="Freeform 17"/>
              <p:cNvSpPr>
                <a:spLocks/>
              </p:cNvSpPr>
              <p:nvPr/>
            </p:nvSpPr>
            <p:spPr bwMode="auto">
              <a:xfrm>
                <a:off x="1983" y="382"/>
                <a:ext cx="59" cy="57"/>
              </a:xfrm>
              <a:custGeom>
                <a:avLst/>
                <a:gdLst>
                  <a:gd name="T0" fmla="*/ 0 w 59"/>
                  <a:gd name="T1" fmla="*/ 57 h 57"/>
                  <a:gd name="T2" fmla="*/ 0 w 59"/>
                  <a:gd name="T3" fmla="*/ 0 h 57"/>
                  <a:gd name="T4" fmla="*/ 59 w 59"/>
                  <a:gd name="T5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57">
                    <a:moveTo>
                      <a:pt x="0" y="57"/>
                    </a:moveTo>
                    <a:lnTo>
                      <a:pt x="0" y="0"/>
                    </a:lnTo>
                    <a:lnTo>
                      <a:pt x="59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" name="Rectangle 18"/>
              <p:cNvSpPr>
                <a:spLocks noChangeArrowheads="1"/>
              </p:cNvSpPr>
              <p:nvPr/>
            </p:nvSpPr>
            <p:spPr bwMode="auto">
              <a:xfrm>
                <a:off x="2052" y="434"/>
                <a:ext cx="585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en-US" altLang="zh-CN" sz="500" i="1" dirty="0" err="1">
                    <a:solidFill>
                      <a:srgbClr val="000000"/>
                    </a:solidFill>
                  </a:rPr>
                  <a:t>Hypoxylon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investiens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dirty="0">
                    <a:solidFill>
                      <a:srgbClr val="000000"/>
                    </a:solidFill>
                  </a:rPr>
                  <a:t>MH865186</a:t>
                </a:r>
                <a:endParaRPr lang="zh-CN" altLang="zh-CN" dirty="0"/>
              </a:p>
            </p:txBody>
          </p:sp>
          <p:sp>
            <p:nvSpPr>
              <p:cNvPr id="30" name="Freeform 19"/>
              <p:cNvSpPr>
                <a:spLocks/>
              </p:cNvSpPr>
              <p:nvPr/>
            </p:nvSpPr>
            <p:spPr bwMode="auto">
              <a:xfrm>
                <a:off x="2039" y="460"/>
                <a:ext cx="12" cy="37"/>
              </a:xfrm>
              <a:custGeom>
                <a:avLst/>
                <a:gdLst>
                  <a:gd name="T0" fmla="*/ 0 w 12"/>
                  <a:gd name="T1" fmla="*/ 37 h 37"/>
                  <a:gd name="T2" fmla="*/ 0 w 12"/>
                  <a:gd name="T3" fmla="*/ 0 h 37"/>
                  <a:gd name="T4" fmla="*/ 12 w 12"/>
                  <a:gd name="T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37">
                    <a:moveTo>
                      <a:pt x="0" y="37"/>
                    </a:move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" name="Rectangle 20"/>
              <p:cNvSpPr>
                <a:spLocks noChangeArrowheads="1"/>
              </p:cNvSpPr>
              <p:nvPr/>
            </p:nvSpPr>
            <p:spPr bwMode="auto">
              <a:xfrm>
                <a:off x="2051" y="512"/>
                <a:ext cx="585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en-US" altLang="zh-CN" sz="500" i="1" dirty="0" err="1">
                    <a:solidFill>
                      <a:srgbClr val="000000"/>
                    </a:solidFill>
                  </a:rPr>
                  <a:t>Hypoxylon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investiens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dirty="0">
                    <a:solidFill>
                      <a:srgbClr val="000000"/>
                    </a:solidFill>
                  </a:rPr>
                  <a:t>MH865184</a:t>
                </a:r>
                <a:endParaRPr lang="zh-CN" altLang="zh-CN" dirty="0"/>
              </a:p>
            </p:txBody>
          </p:sp>
          <p:sp>
            <p:nvSpPr>
              <p:cNvPr id="32" name="Freeform 21"/>
              <p:cNvSpPr>
                <a:spLocks/>
              </p:cNvSpPr>
              <p:nvPr/>
            </p:nvSpPr>
            <p:spPr bwMode="auto">
              <a:xfrm>
                <a:off x="2039" y="501"/>
                <a:ext cx="11" cy="37"/>
              </a:xfrm>
              <a:custGeom>
                <a:avLst/>
                <a:gdLst>
                  <a:gd name="T0" fmla="*/ 0 w 11"/>
                  <a:gd name="T1" fmla="*/ 0 h 37"/>
                  <a:gd name="T2" fmla="*/ 0 w 11"/>
                  <a:gd name="T3" fmla="*/ 37 h 37"/>
                  <a:gd name="T4" fmla="*/ 11 w 11"/>
                  <a:gd name="T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37">
                    <a:moveTo>
                      <a:pt x="0" y="0"/>
                    </a:moveTo>
                    <a:lnTo>
                      <a:pt x="0" y="37"/>
                    </a:lnTo>
                    <a:lnTo>
                      <a:pt x="11" y="37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" name="Freeform 22"/>
              <p:cNvSpPr>
                <a:spLocks/>
              </p:cNvSpPr>
              <p:nvPr/>
            </p:nvSpPr>
            <p:spPr bwMode="auto">
              <a:xfrm>
                <a:off x="1983" y="442"/>
                <a:ext cx="56" cy="57"/>
              </a:xfrm>
              <a:custGeom>
                <a:avLst/>
                <a:gdLst>
                  <a:gd name="T0" fmla="*/ 0 w 56"/>
                  <a:gd name="T1" fmla="*/ 0 h 57"/>
                  <a:gd name="T2" fmla="*/ 0 w 56"/>
                  <a:gd name="T3" fmla="*/ 57 h 57"/>
                  <a:gd name="T4" fmla="*/ 56 w 56"/>
                  <a:gd name="T5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57">
                    <a:moveTo>
                      <a:pt x="0" y="0"/>
                    </a:moveTo>
                    <a:lnTo>
                      <a:pt x="0" y="57"/>
                    </a:lnTo>
                    <a:lnTo>
                      <a:pt x="56" y="57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" name="Freeform 23"/>
              <p:cNvSpPr>
                <a:spLocks/>
              </p:cNvSpPr>
              <p:nvPr/>
            </p:nvSpPr>
            <p:spPr bwMode="auto">
              <a:xfrm>
                <a:off x="1776" y="340"/>
                <a:ext cx="207" cy="101"/>
              </a:xfrm>
              <a:custGeom>
                <a:avLst/>
                <a:gdLst>
                  <a:gd name="T0" fmla="*/ 0 w 207"/>
                  <a:gd name="T1" fmla="*/ 0 h 101"/>
                  <a:gd name="T2" fmla="*/ 0 w 207"/>
                  <a:gd name="T3" fmla="*/ 101 h 101"/>
                  <a:gd name="T4" fmla="*/ 207 w 207"/>
                  <a:gd name="T5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7" h="101">
                    <a:moveTo>
                      <a:pt x="0" y="0"/>
                    </a:moveTo>
                    <a:lnTo>
                      <a:pt x="0" y="101"/>
                    </a:lnTo>
                    <a:lnTo>
                      <a:pt x="207" y="101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" name="Freeform 24"/>
              <p:cNvSpPr>
                <a:spLocks/>
              </p:cNvSpPr>
              <p:nvPr/>
            </p:nvSpPr>
            <p:spPr bwMode="auto">
              <a:xfrm>
                <a:off x="1660" y="339"/>
                <a:ext cx="116" cy="185"/>
              </a:xfrm>
              <a:custGeom>
                <a:avLst/>
                <a:gdLst>
                  <a:gd name="T0" fmla="*/ 0 w 116"/>
                  <a:gd name="T1" fmla="*/ 185 h 185"/>
                  <a:gd name="T2" fmla="*/ 0 w 116"/>
                  <a:gd name="T3" fmla="*/ 0 h 185"/>
                  <a:gd name="T4" fmla="*/ 116 w 116"/>
                  <a:gd name="T5" fmla="*/ 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6" h="185">
                    <a:moveTo>
                      <a:pt x="0" y="185"/>
                    </a:moveTo>
                    <a:lnTo>
                      <a:pt x="0" y="0"/>
                    </a:lnTo>
                    <a:lnTo>
                      <a:pt x="116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" name="Rectangle 25"/>
              <p:cNvSpPr>
                <a:spLocks noChangeArrowheads="1"/>
              </p:cNvSpPr>
              <p:nvPr/>
            </p:nvSpPr>
            <p:spPr bwMode="auto">
              <a:xfrm>
                <a:off x="2064" y="589"/>
                <a:ext cx="88" cy="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20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" name="Freeform 26"/>
              <p:cNvSpPr>
                <a:spLocks/>
              </p:cNvSpPr>
              <p:nvPr/>
            </p:nvSpPr>
            <p:spPr bwMode="auto">
              <a:xfrm>
                <a:off x="1925" y="615"/>
                <a:ext cx="138" cy="96"/>
              </a:xfrm>
              <a:custGeom>
                <a:avLst/>
                <a:gdLst>
                  <a:gd name="T0" fmla="*/ 0 w 138"/>
                  <a:gd name="T1" fmla="*/ 96 h 96"/>
                  <a:gd name="T2" fmla="*/ 0 w 138"/>
                  <a:gd name="T3" fmla="*/ 0 h 96"/>
                  <a:gd name="T4" fmla="*/ 138 w 138"/>
                  <a:gd name="T5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8" h="96">
                    <a:moveTo>
                      <a:pt x="0" y="96"/>
                    </a:moveTo>
                    <a:lnTo>
                      <a:pt x="0" y="0"/>
                    </a:lnTo>
                    <a:lnTo>
                      <a:pt x="138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" name="Rectangle 27"/>
              <p:cNvSpPr>
                <a:spLocks noChangeArrowheads="1"/>
              </p:cNvSpPr>
              <p:nvPr/>
            </p:nvSpPr>
            <p:spPr bwMode="auto">
              <a:xfrm>
                <a:off x="2050" y="667"/>
                <a:ext cx="494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Xylaria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longipes 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AY909013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9" name="Freeform 28"/>
              <p:cNvSpPr>
                <a:spLocks/>
              </p:cNvSpPr>
              <p:nvPr/>
            </p:nvSpPr>
            <p:spPr bwMode="auto">
              <a:xfrm>
                <a:off x="2048" y="693"/>
                <a:ext cx="0" cy="115"/>
              </a:xfrm>
              <a:custGeom>
                <a:avLst/>
                <a:gdLst>
                  <a:gd name="T0" fmla="*/ 115 h 115"/>
                  <a:gd name="T1" fmla="*/ 0 h 115"/>
                  <a:gd name="T2" fmla="*/ 0 h 11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15">
                    <a:moveTo>
                      <a:pt x="0" y="115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" name="Rectangle 29"/>
              <p:cNvSpPr>
                <a:spLocks noChangeArrowheads="1"/>
              </p:cNvSpPr>
              <p:nvPr/>
            </p:nvSpPr>
            <p:spPr bwMode="auto">
              <a:xfrm>
                <a:off x="2050" y="745"/>
                <a:ext cx="513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Xylaria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longipes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dirty="0">
                    <a:solidFill>
                      <a:srgbClr val="000000"/>
                    </a:solidFill>
                  </a:rPr>
                  <a:t>MH860649 </a:t>
                </a:r>
                <a:endParaRPr lang="zh-CN" altLang="zh-CN" sz="800" dirty="0"/>
              </a:p>
            </p:txBody>
          </p:sp>
          <p:sp>
            <p:nvSpPr>
              <p:cNvPr id="41" name="Freeform 30"/>
              <p:cNvSpPr>
                <a:spLocks/>
              </p:cNvSpPr>
              <p:nvPr/>
            </p:nvSpPr>
            <p:spPr bwMode="auto">
              <a:xfrm>
                <a:off x="2048" y="771"/>
                <a:ext cx="0" cy="76"/>
              </a:xfrm>
              <a:custGeom>
                <a:avLst/>
                <a:gdLst>
                  <a:gd name="T0" fmla="*/ 76 h 76"/>
                  <a:gd name="T1" fmla="*/ 0 h 76"/>
                  <a:gd name="T2" fmla="*/ 0 h 7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76">
                    <a:moveTo>
                      <a:pt x="0" y="76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" name="Rectangle 31"/>
              <p:cNvSpPr>
                <a:spLocks noChangeArrowheads="1"/>
              </p:cNvSpPr>
              <p:nvPr/>
            </p:nvSpPr>
            <p:spPr bwMode="auto">
              <a:xfrm>
                <a:off x="2050" y="822"/>
                <a:ext cx="494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Xylaria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longipes 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AY909017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" name="Freeform 32"/>
              <p:cNvSpPr>
                <a:spLocks/>
              </p:cNvSpPr>
              <p:nvPr/>
            </p:nvSpPr>
            <p:spPr bwMode="auto">
              <a:xfrm>
                <a:off x="2048" y="848"/>
                <a:ext cx="0" cy="37"/>
              </a:xfrm>
              <a:custGeom>
                <a:avLst/>
                <a:gdLst>
                  <a:gd name="T0" fmla="*/ 37 h 37"/>
                  <a:gd name="T1" fmla="*/ 0 h 37"/>
                  <a:gd name="T2" fmla="*/ 0 h 3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7">
                    <a:moveTo>
                      <a:pt x="0" y="3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" name="Rectangle 33"/>
              <p:cNvSpPr>
                <a:spLocks noChangeArrowheads="1"/>
              </p:cNvSpPr>
              <p:nvPr/>
            </p:nvSpPr>
            <p:spPr bwMode="auto">
              <a:xfrm>
                <a:off x="2050" y="900"/>
                <a:ext cx="502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Xylaria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longipes 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MH855925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" name="Freeform 34"/>
              <p:cNvSpPr>
                <a:spLocks/>
              </p:cNvSpPr>
              <p:nvPr/>
            </p:nvSpPr>
            <p:spPr bwMode="auto">
              <a:xfrm>
                <a:off x="2048" y="889"/>
                <a:ext cx="0" cy="37"/>
              </a:xfrm>
              <a:custGeom>
                <a:avLst/>
                <a:gdLst>
                  <a:gd name="T0" fmla="*/ 0 h 37"/>
                  <a:gd name="T1" fmla="*/ 37 h 37"/>
                  <a:gd name="T2" fmla="*/ 37 h 3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7">
                    <a:moveTo>
                      <a:pt x="0" y="0"/>
                    </a:moveTo>
                    <a:lnTo>
                      <a:pt x="0" y="37"/>
                    </a:lnTo>
                    <a:lnTo>
                      <a:pt x="0" y="37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" name="Line 35"/>
              <p:cNvSpPr>
                <a:spLocks noChangeShapeType="1"/>
              </p:cNvSpPr>
              <p:nvPr/>
            </p:nvSpPr>
            <p:spPr bwMode="auto">
              <a:xfrm>
                <a:off x="2048" y="811"/>
                <a:ext cx="0" cy="115"/>
              </a:xfrm>
              <a:prstGeom prst="line">
                <a:avLst/>
              </a:pr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" name="Freeform 36"/>
              <p:cNvSpPr>
                <a:spLocks/>
              </p:cNvSpPr>
              <p:nvPr/>
            </p:nvSpPr>
            <p:spPr bwMode="auto">
              <a:xfrm>
                <a:off x="1925" y="714"/>
                <a:ext cx="123" cy="95"/>
              </a:xfrm>
              <a:custGeom>
                <a:avLst/>
                <a:gdLst>
                  <a:gd name="T0" fmla="*/ 0 w 123"/>
                  <a:gd name="T1" fmla="*/ 0 h 95"/>
                  <a:gd name="T2" fmla="*/ 0 w 123"/>
                  <a:gd name="T3" fmla="*/ 95 h 95"/>
                  <a:gd name="T4" fmla="*/ 123 w 123"/>
                  <a:gd name="T5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3" h="95">
                    <a:moveTo>
                      <a:pt x="0" y="0"/>
                    </a:moveTo>
                    <a:lnTo>
                      <a:pt x="0" y="95"/>
                    </a:lnTo>
                    <a:lnTo>
                      <a:pt x="123" y="95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" name="Freeform 37"/>
              <p:cNvSpPr>
                <a:spLocks/>
              </p:cNvSpPr>
              <p:nvPr/>
            </p:nvSpPr>
            <p:spPr bwMode="auto">
              <a:xfrm>
                <a:off x="1660" y="527"/>
                <a:ext cx="265" cy="185"/>
              </a:xfrm>
              <a:custGeom>
                <a:avLst/>
                <a:gdLst>
                  <a:gd name="T0" fmla="*/ 0 w 265"/>
                  <a:gd name="T1" fmla="*/ 0 h 185"/>
                  <a:gd name="T2" fmla="*/ 0 w 265"/>
                  <a:gd name="T3" fmla="*/ 185 h 185"/>
                  <a:gd name="T4" fmla="*/ 265 w 265"/>
                  <a:gd name="T5" fmla="*/ 185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5" h="185">
                    <a:moveTo>
                      <a:pt x="0" y="0"/>
                    </a:moveTo>
                    <a:lnTo>
                      <a:pt x="0" y="185"/>
                    </a:lnTo>
                    <a:lnTo>
                      <a:pt x="265" y="185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" name="Freeform 38"/>
              <p:cNvSpPr>
                <a:spLocks/>
              </p:cNvSpPr>
              <p:nvPr/>
            </p:nvSpPr>
            <p:spPr bwMode="auto">
              <a:xfrm>
                <a:off x="1620" y="526"/>
                <a:ext cx="40" cy="414"/>
              </a:xfrm>
              <a:custGeom>
                <a:avLst/>
                <a:gdLst>
                  <a:gd name="T0" fmla="*/ 0 w 40"/>
                  <a:gd name="T1" fmla="*/ 414 h 414"/>
                  <a:gd name="T2" fmla="*/ 0 w 40"/>
                  <a:gd name="T3" fmla="*/ 0 h 414"/>
                  <a:gd name="T4" fmla="*/ 40 w 40"/>
                  <a:gd name="T5" fmla="*/ 0 h 4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414">
                    <a:moveTo>
                      <a:pt x="0" y="414"/>
                    </a:moveTo>
                    <a:lnTo>
                      <a:pt x="0" y="0"/>
                    </a:lnTo>
                    <a:lnTo>
                      <a:pt x="40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" name="Rectangle 39"/>
              <p:cNvSpPr>
                <a:spLocks noChangeArrowheads="1"/>
              </p:cNvSpPr>
              <p:nvPr/>
            </p:nvSpPr>
            <p:spPr bwMode="auto">
              <a:xfrm>
                <a:off x="2053" y="977"/>
                <a:ext cx="620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Pestalotiopsis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kenyana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MH859026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" name="Freeform 40"/>
              <p:cNvSpPr>
                <a:spLocks/>
              </p:cNvSpPr>
              <p:nvPr/>
            </p:nvSpPr>
            <p:spPr bwMode="auto">
              <a:xfrm>
                <a:off x="2024" y="1003"/>
                <a:ext cx="27" cy="38"/>
              </a:xfrm>
              <a:custGeom>
                <a:avLst/>
                <a:gdLst>
                  <a:gd name="T0" fmla="*/ 0 w 27"/>
                  <a:gd name="T1" fmla="*/ 38 h 38"/>
                  <a:gd name="T2" fmla="*/ 0 w 27"/>
                  <a:gd name="T3" fmla="*/ 0 h 38"/>
                  <a:gd name="T4" fmla="*/ 27 w 27"/>
                  <a:gd name="T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38">
                    <a:moveTo>
                      <a:pt x="0" y="38"/>
                    </a:moveTo>
                    <a:lnTo>
                      <a:pt x="0" y="0"/>
                    </a:lnTo>
                    <a:lnTo>
                      <a:pt x="27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" name="Rectangle 41"/>
              <p:cNvSpPr>
                <a:spLocks noChangeArrowheads="1"/>
              </p:cNvSpPr>
              <p:nvPr/>
            </p:nvSpPr>
            <p:spPr bwMode="auto">
              <a:xfrm>
                <a:off x="2041" y="1055"/>
                <a:ext cx="619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Pestalotiopsis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karstenii 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AY681476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" name="Freeform 42"/>
              <p:cNvSpPr>
                <a:spLocks/>
              </p:cNvSpPr>
              <p:nvPr/>
            </p:nvSpPr>
            <p:spPr bwMode="auto">
              <a:xfrm>
                <a:off x="2024" y="1044"/>
                <a:ext cx="15" cy="37"/>
              </a:xfrm>
              <a:custGeom>
                <a:avLst/>
                <a:gdLst>
                  <a:gd name="T0" fmla="*/ 0 w 15"/>
                  <a:gd name="T1" fmla="*/ 0 h 37"/>
                  <a:gd name="T2" fmla="*/ 0 w 15"/>
                  <a:gd name="T3" fmla="*/ 37 h 37"/>
                  <a:gd name="T4" fmla="*/ 15 w 15"/>
                  <a:gd name="T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37">
                    <a:moveTo>
                      <a:pt x="0" y="0"/>
                    </a:moveTo>
                    <a:lnTo>
                      <a:pt x="0" y="37"/>
                    </a:lnTo>
                    <a:lnTo>
                      <a:pt x="15" y="37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4" name="Freeform 43"/>
              <p:cNvSpPr>
                <a:spLocks/>
              </p:cNvSpPr>
              <p:nvPr/>
            </p:nvSpPr>
            <p:spPr bwMode="auto">
              <a:xfrm>
                <a:off x="1986" y="1042"/>
                <a:ext cx="38" cy="57"/>
              </a:xfrm>
              <a:custGeom>
                <a:avLst/>
                <a:gdLst>
                  <a:gd name="T0" fmla="*/ 0 w 38"/>
                  <a:gd name="T1" fmla="*/ 57 h 57"/>
                  <a:gd name="T2" fmla="*/ 0 w 38"/>
                  <a:gd name="T3" fmla="*/ 0 h 57"/>
                  <a:gd name="T4" fmla="*/ 38 w 38"/>
                  <a:gd name="T5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57">
                    <a:moveTo>
                      <a:pt x="0" y="57"/>
                    </a:moveTo>
                    <a:lnTo>
                      <a:pt x="0" y="0"/>
                    </a:lnTo>
                    <a:lnTo>
                      <a:pt x="38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Rectangle 44"/>
              <p:cNvSpPr>
                <a:spLocks noChangeArrowheads="1"/>
              </p:cNvSpPr>
              <p:nvPr/>
            </p:nvSpPr>
            <p:spPr bwMode="auto">
              <a:xfrm>
                <a:off x="2023" y="1133"/>
                <a:ext cx="696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zh-CN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Pestalotiopsis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arceuthobii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dirty="0">
                    <a:solidFill>
                      <a:srgbClr val="000000"/>
                    </a:solidFill>
                  </a:rPr>
                  <a:t>MH858656  </a:t>
                </a:r>
                <a:endParaRPr lang="zh-CN" altLang="zh-CN" sz="800" dirty="0"/>
              </a:p>
            </p:txBody>
          </p:sp>
          <p:sp>
            <p:nvSpPr>
              <p:cNvPr id="56" name="Freeform 45"/>
              <p:cNvSpPr>
                <a:spLocks/>
              </p:cNvSpPr>
              <p:nvPr/>
            </p:nvSpPr>
            <p:spPr bwMode="auto">
              <a:xfrm>
                <a:off x="1986" y="1102"/>
                <a:ext cx="35" cy="57"/>
              </a:xfrm>
              <a:custGeom>
                <a:avLst/>
                <a:gdLst>
                  <a:gd name="T0" fmla="*/ 0 w 35"/>
                  <a:gd name="T1" fmla="*/ 0 h 57"/>
                  <a:gd name="T2" fmla="*/ 0 w 35"/>
                  <a:gd name="T3" fmla="*/ 57 h 57"/>
                  <a:gd name="T4" fmla="*/ 35 w 35"/>
                  <a:gd name="T5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57">
                    <a:moveTo>
                      <a:pt x="0" y="0"/>
                    </a:moveTo>
                    <a:lnTo>
                      <a:pt x="0" y="57"/>
                    </a:lnTo>
                    <a:lnTo>
                      <a:pt x="35" y="57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46"/>
              <p:cNvSpPr>
                <a:spLocks/>
              </p:cNvSpPr>
              <p:nvPr/>
            </p:nvSpPr>
            <p:spPr bwMode="auto">
              <a:xfrm>
                <a:off x="1870" y="1101"/>
                <a:ext cx="116" cy="66"/>
              </a:xfrm>
              <a:custGeom>
                <a:avLst/>
                <a:gdLst>
                  <a:gd name="T0" fmla="*/ 0 w 116"/>
                  <a:gd name="T1" fmla="*/ 66 h 66"/>
                  <a:gd name="T2" fmla="*/ 0 w 116"/>
                  <a:gd name="T3" fmla="*/ 0 h 66"/>
                  <a:gd name="T4" fmla="*/ 116 w 116"/>
                  <a:gd name="T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6" h="66">
                    <a:moveTo>
                      <a:pt x="0" y="66"/>
                    </a:moveTo>
                    <a:lnTo>
                      <a:pt x="0" y="0"/>
                    </a:lnTo>
                    <a:lnTo>
                      <a:pt x="116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Rectangle 47"/>
              <p:cNvSpPr>
                <a:spLocks noChangeArrowheads="1"/>
              </p:cNvSpPr>
              <p:nvPr/>
            </p:nvSpPr>
            <p:spPr bwMode="auto">
              <a:xfrm>
                <a:off x="1977" y="1210"/>
                <a:ext cx="61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" name="Freeform 48"/>
              <p:cNvSpPr>
                <a:spLocks/>
              </p:cNvSpPr>
              <p:nvPr/>
            </p:nvSpPr>
            <p:spPr bwMode="auto">
              <a:xfrm>
                <a:off x="1870" y="1170"/>
                <a:ext cx="105" cy="66"/>
              </a:xfrm>
              <a:custGeom>
                <a:avLst/>
                <a:gdLst>
                  <a:gd name="T0" fmla="*/ 0 w 105"/>
                  <a:gd name="T1" fmla="*/ 0 h 66"/>
                  <a:gd name="T2" fmla="*/ 0 w 105"/>
                  <a:gd name="T3" fmla="*/ 66 h 66"/>
                  <a:gd name="T4" fmla="*/ 105 w 105"/>
                  <a:gd name="T5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5" h="66">
                    <a:moveTo>
                      <a:pt x="0" y="0"/>
                    </a:moveTo>
                    <a:lnTo>
                      <a:pt x="0" y="66"/>
                    </a:lnTo>
                    <a:lnTo>
                      <a:pt x="105" y="66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Freeform 49"/>
              <p:cNvSpPr>
                <a:spLocks/>
              </p:cNvSpPr>
              <p:nvPr/>
            </p:nvSpPr>
            <p:spPr bwMode="auto">
              <a:xfrm>
                <a:off x="1737" y="1168"/>
                <a:ext cx="133" cy="188"/>
              </a:xfrm>
              <a:custGeom>
                <a:avLst/>
                <a:gdLst>
                  <a:gd name="T0" fmla="*/ 0 w 133"/>
                  <a:gd name="T1" fmla="*/ 188 h 188"/>
                  <a:gd name="T2" fmla="*/ 0 w 133"/>
                  <a:gd name="T3" fmla="*/ 0 h 188"/>
                  <a:gd name="T4" fmla="*/ 133 w 133"/>
                  <a:gd name="T5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3" h="188">
                    <a:moveTo>
                      <a:pt x="0" y="188"/>
                    </a:moveTo>
                    <a:lnTo>
                      <a:pt x="0" y="0"/>
                    </a:lnTo>
                    <a:lnTo>
                      <a:pt x="133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Rectangle 50"/>
              <p:cNvSpPr>
                <a:spLocks noChangeArrowheads="1"/>
              </p:cNvSpPr>
              <p:nvPr/>
            </p:nvSpPr>
            <p:spPr bwMode="auto">
              <a:xfrm>
                <a:off x="1909" y="1288"/>
                <a:ext cx="61" cy="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1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" name="Freeform 51"/>
              <p:cNvSpPr>
                <a:spLocks/>
              </p:cNvSpPr>
              <p:nvPr/>
            </p:nvSpPr>
            <p:spPr bwMode="auto">
              <a:xfrm>
                <a:off x="1870" y="1314"/>
                <a:ext cx="38" cy="37"/>
              </a:xfrm>
              <a:custGeom>
                <a:avLst/>
                <a:gdLst>
                  <a:gd name="T0" fmla="*/ 0 w 38"/>
                  <a:gd name="T1" fmla="*/ 37 h 37"/>
                  <a:gd name="T2" fmla="*/ 0 w 38"/>
                  <a:gd name="T3" fmla="*/ 0 h 37"/>
                  <a:gd name="T4" fmla="*/ 38 w 38"/>
                  <a:gd name="T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" h="37">
                    <a:moveTo>
                      <a:pt x="0" y="37"/>
                    </a:moveTo>
                    <a:lnTo>
                      <a:pt x="0" y="0"/>
                    </a:lnTo>
                    <a:lnTo>
                      <a:pt x="38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3" name="Rectangle 52"/>
              <p:cNvSpPr>
                <a:spLocks noChangeArrowheads="1"/>
              </p:cNvSpPr>
              <p:nvPr/>
            </p:nvSpPr>
            <p:spPr bwMode="auto">
              <a:xfrm>
                <a:off x="1930" y="1366"/>
                <a:ext cx="610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zh-CN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Nigrospora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sphaerica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dirty="0">
                    <a:solidFill>
                      <a:srgbClr val="000000"/>
                    </a:solidFill>
                  </a:rPr>
                  <a:t>MH854879 </a:t>
                </a:r>
                <a:endParaRPr lang="zh-CN" altLang="zh-CN" sz="800" dirty="0"/>
              </a:p>
            </p:txBody>
          </p:sp>
          <p:sp>
            <p:nvSpPr>
              <p:cNvPr id="64" name="Freeform 53"/>
              <p:cNvSpPr>
                <a:spLocks/>
              </p:cNvSpPr>
              <p:nvPr/>
            </p:nvSpPr>
            <p:spPr bwMode="auto">
              <a:xfrm>
                <a:off x="1870" y="1354"/>
                <a:ext cx="59" cy="38"/>
              </a:xfrm>
              <a:custGeom>
                <a:avLst/>
                <a:gdLst>
                  <a:gd name="T0" fmla="*/ 0 w 59"/>
                  <a:gd name="T1" fmla="*/ 0 h 38"/>
                  <a:gd name="T2" fmla="*/ 0 w 59"/>
                  <a:gd name="T3" fmla="*/ 38 h 38"/>
                  <a:gd name="T4" fmla="*/ 59 w 59"/>
                  <a:gd name="T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38">
                    <a:moveTo>
                      <a:pt x="0" y="0"/>
                    </a:moveTo>
                    <a:lnTo>
                      <a:pt x="0" y="38"/>
                    </a:lnTo>
                    <a:lnTo>
                      <a:pt x="59" y="38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5" name="Freeform 54"/>
              <p:cNvSpPr>
                <a:spLocks/>
              </p:cNvSpPr>
              <p:nvPr/>
            </p:nvSpPr>
            <p:spPr bwMode="auto">
              <a:xfrm>
                <a:off x="1865" y="1353"/>
                <a:ext cx="5" cy="56"/>
              </a:xfrm>
              <a:custGeom>
                <a:avLst/>
                <a:gdLst>
                  <a:gd name="T0" fmla="*/ 0 w 5"/>
                  <a:gd name="T1" fmla="*/ 56 h 56"/>
                  <a:gd name="T2" fmla="*/ 0 w 5"/>
                  <a:gd name="T3" fmla="*/ 0 h 56"/>
                  <a:gd name="T4" fmla="*/ 5 w 5"/>
                  <a:gd name="T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56">
                    <a:moveTo>
                      <a:pt x="0" y="56"/>
                    </a:moveTo>
                    <a:lnTo>
                      <a:pt x="0" y="0"/>
                    </a:lnTo>
                    <a:lnTo>
                      <a:pt x="5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6" name="Rectangle 55"/>
              <p:cNvSpPr>
                <a:spLocks noChangeArrowheads="1"/>
              </p:cNvSpPr>
              <p:nvPr/>
            </p:nvSpPr>
            <p:spPr bwMode="auto">
              <a:xfrm>
                <a:off x="1909" y="1443"/>
                <a:ext cx="88" cy="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15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" name="Freeform 56"/>
              <p:cNvSpPr>
                <a:spLocks/>
              </p:cNvSpPr>
              <p:nvPr/>
            </p:nvSpPr>
            <p:spPr bwMode="auto">
              <a:xfrm>
                <a:off x="1865" y="1413"/>
                <a:ext cx="42" cy="56"/>
              </a:xfrm>
              <a:custGeom>
                <a:avLst/>
                <a:gdLst>
                  <a:gd name="T0" fmla="*/ 0 w 42"/>
                  <a:gd name="T1" fmla="*/ 0 h 56"/>
                  <a:gd name="T2" fmla="*/ 0 w 42"/>
                  <a:gd name="T3" fmla="*/ 56 h 56"/>
                  <a:gd name="T4" fmla="*/ 42 w 42"/>
                  <a:gd name="T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" h="56">
                    <a:moveTo>
                      <a:pt x="0" y="0"/>
                    </a:moveTo>
                    <a:lnTo>
                      <a:pt x="0" y="56"/>
                    </a:lnTo>
                    <a:lnTo>
                      <a:pt x="42" y="56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8" name="Freeform 57"/>
              <p:cNvSpPr>
                <a:spLocks/>
              </p:cNvSpPr>
              <p:nvPr/>
            </p:nvSpPr>
            <p:spPr bwMode="auto">
              <a:xfrm>
                <a:off x="1841" y="1411"/>
                <a:ext cx="24" cy="134"/>
              </a:xfrm>
              <a:custGeom>
                <a:avLst/>
                <a:gdLst>
                  <a:gd name="T0" fmla="*/ 0 w 24"/>
                  <a:gd name="T1" fmla="*/ 134 h 134"/>
                  <a:gd name="T2" fmla="*/ 0 w 24"/>
                  <a:gd name="T3" fmla="*/ 0 h 134"/>
                  <a:gd name="T4" fmla="*/ 24 w 24"/>
                  <a:gd name="T5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34">
                    <a:moveTo>
                      <a:pt x="0" y="134"/>
                    </a:moveTo>
                    <a:lnTo>
                      <a:pt x="0" y="0"/>
                    </a:lnTo>
                    <a:lnTo>
                      <a:pt x="24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9" name="Rectangle 58"/>
              <p:cNvSpPr>
                <a:spLocks noChangeArrowheads="1"/>
              </p:cNvSpPr>
              <p:nvPr/>
            </p:nvSpPr>
            <p:spPr bwMode="auto">
              <a:xfrm>
                <a:off x="1901" y="1521"/>
                <a:ext cx="545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zh-CN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Nigrospora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oryzae </a:t>
                </a:r>
                <a:r>
                  <a:rPr lang="zh-CN" altLang="zh-CN" sz="500" dirty="0">
                    <a:solidFill>
                      <a:srgbClr val="000000"/>
                    </a:solidFill>
                  </a:rPr>
                  <a:t>MH855300</a:t>
                </a:r>
                <a:endParaRPr lang="zh-CN" altLang="zh-CN" dirty="0"/>
              </a:p>
            </p:txBody>
          </p:sp>
          <p:sp>
            <p:nvSpPr>
              <p:cNvPr id="70" name="Freeform 59"/>
              <p:cNvSpPr>
                <a:spLocks/>
              </p:cNvSpPr>
              <p:nvPr/>
            </p:nvSpPr>
            <p:spPr bwMode="auto">
              <a:xfrm>
                <a:off x="1900" y="1547"/>
                <a:ext cx="0" cy="37"/>
              </a:xfrm>
              <a:custGeom>
                <a:avLst/>
                <a:gdLst>
                  <a:gd name="T0" fmla="*/ 37 h 37"/>
                  <a:gd name="T1" fmla="*/ 0 h 37"/>
                  <a:gd name="T2" fmla="*/ 0 h 3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7">
                    <a:moveTo>
                      <a:pt x="0" y="3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1" name="Rectangle 60"/>
              <p:cNvSpPr>
                <a:spLocks noChangeArrowheads="1"/>
              </p:cNvSpPr>
              <p:nvPr/>
            </p:nvSpPr>
            <p:spPr bwMode="auto">
              <a:xfrm>
                <a:off x="1901" y="1598"/>
                <a:ext cx="545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Nigrospora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oryzae 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MH860749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2" name="Freeform 61"/>
              <p:cNvSpPr>
                <a:spLocks/>
              </p:cNvSpPr>
              <p:nvPr/>
            </p:nvSpPr>
            <p:spPr bwMode="auto">
              <a:xfrm>
                <a:off x="1900" y="1587"/>
                <a:ext cx="0" cy="37"/>
              </a:xfrm>
              <a:custGeom>
                <a:avLst/>
                <a:gdLst>
                  <a:gd name="T0" fmla="*/ 0 h 37"/>
                  <a:gd name="T1" fmla="*/ 37 h 37"/>
                  <a:gd name="T2" fmla="*/ 37 h 3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7">
                    <a:moveTo>
                      <a:pt x="0" y="0"/>
                    </a:moveTo>
                    <a:lnTo>
                      <a:pt x="0" y="37"/>
                    </a:lnTo>
                    <a:lnTo>
                      <a:pt x="0" y="37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3" name="Freeform 62"/>
              <p:cNvSpPr>
                <a:spLocks/>
              </p:cNvSpPr>
              <p:nvPr/>
            </p:nvSpPr>
            <p:spPr bwMode="auto">
              <a:xfrm>
                <a:off x="1870" y="1586"/>
                <a:ext cx="30" cy="95"/>
              </a:xfrm>
              <a:custGeom>
                <a:avLst/>
                <a:gdLst>
                  <a:gd name="T0" fmla="*/ 0 w 30"/>
                  <a:gd name="T1" fmla="*/ 95 h 95"/>
                  <a:gd name="T2" fmla="*/ 0 w 30"/>
                  <a:gd name="T3" fmla="*/ 0 h 95"/>
                  <a:gd name="T4" fmla="*/ 30 w 30"/>
                  <a:gd name="T5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95">
                    <a:moveTo>
                      <a:pt x="0" y="95"/>
                    </a:moveTo>
                    <a:lnTo>
                      <a:pt x="0" y="0"/>
                    </a:lnTo>
                    <a:lnTo>
                      <a:pt x="30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4" name="Rectangle 63"/>
              <p:cNvSpPr>
                <a:spLocks noChangeArrowheads="1"/>
              </p:cNvSpPr>
              <p:nvPr/>
            </p:nvSpPr>
            <p:spPr bwMode="auto">
              <a:xfrm>
                <a:off x="1904" y="1676"/>
                <a:ext cx="545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zh-CN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Nigrospora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musae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dirty="0">
                    <a:solidFill>
                      <a:srgbClr val="000000"/>
                    </a:solidFill>
                  </a:rPr>
                  <a:t>MH855545</a:t>
                </a:r>
              </a:p>
            </p:txBody>
          </p:sp>
          <p:sp>
            <p:nvSpPr>
              <p:cNvPr id="75" name="Freeform 64"/>
              <p:cNvSpPr>
                <a:spLocks/>
              </p:cNvSpPr>
              <p:nvPr/>
            </p:nvSpPr>
            <p:spPr bwMode="auto">
              <a:xfrm>
                <a:off x="1902" y="1702"/>
                <a:ext cx="0" cy="76"/>
              </a:xfrm>
              <a:custGeom>
                <a:avLst/>
                <a:gdLst>
                  <a:gd name="T0" fmla="*/ 76 h 76"/>
                  <a:gd name="T1" fmla="*/ 0 h 76"/>
                  <a:gd name="T2" fmla="*/ 0 h 7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76">
                    <a:moveTo>
                      <a:pt x="0" y="76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6" name="Rectangle 65"/>
              <p:cNvSpPr>
                <a:spLocks noChangeArrowheads="1"/>
              </p:cNvSpPr>
              <p:nvPr/>
            </p:nvSpPr>
            <p:spPr bwMode="auto">
              <a:xfrm>
                <a:off x="1904" y="1754"/>
                <a:ext cx="537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zh-CN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Nigrospora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musae 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KX986076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7" name="Freeform 66"/>
              <p:cNvSpPr>
                <a:spLocks/>
              </p:cNvSpPr>
              <p:nvPr/>
            </p:nvSpPr>
            <p:spPr bwMode="auto">
              <a:xfrm>
                <a:off x="1902" y="1780"/>
                <a:ext cx="0" cy="37"/>
              </a:xfrm>
              <a:custGeom>
                <a:avLst/>
                <a:gdLst>
                  <a:gd name="T0" fmla="*/ 37 h 37"/>
                  <a:gd name="T1" fmla="*/ 0 h 37"/>
                  <a:gd name="T2" fmla="*/ 0 h 3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7">
                    <a:moveTo>
                      <a:pt x="0" y="3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8" name="Rectangle 67"/>
              <p:cNvSpPr>
                <a:spLocks noChangeArrowheads="1"/>
              </p:cNvSpPr>
              <p:nvPr/>
            </p:nvSpPr>
            <p:spPr bwMode="auto">
              <a:xfrm>
                <a:off x="1904" y="1831"/>
                <a:ext cx="524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Nigrospora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musae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NR153478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9" name="Freeform 68"/>
              <p:cNvSpPr>
                <a:spLocks/>
              </p:cNvSpPr>
              <p:nvPr/>
            </p:nvSpPr>
            <p:spPr bwMode="auto">
              <a:xfrm>
                <a:off x="1902" y="1820"/>
                <a:ext cx="0" cy="37"/>
              </a:xfrm>
              <a:custGeom>
                <a:avLst/>
                <a:gdLst>
                  <a:gd name="T0" fmla="*/ 0 h 37"/>
                  <a:gd name="T1" fmla="*/ 37 h 37"/>
                  <a:gd name="T2" fmla="*/ 37 h 3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7">
                    <a:moveTo>
                      <a:pt x="0" y="0"/>
                    </a:moveTo>
                    <a:lnTo>
                      <a:pt x="0" y="37"/>
                    </a:lnTo>
                    <a:lnTo>
                      <a:pt x="0" y="37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0" name="Line 69"/>
              <p:cNvSpPr>
                <a:spLocks noChangeShapeType="1"/>
              </p:cNvSpPr>
              <p:nvPr/>
            </p:nvSpPr>
            <p:spPr bwMode="auto">
              <a:xfrm>
                <a:off x="1902" y="1781"/>
                <a:ext cx="0" cy="76"/>
              </a:xfrm>
              <a:prstGeom prst="line">
                <a:avLst/>
              </a:pr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1" name="Freeform 70"/>
              <p:cNvSpPr>
                <a:spLocks/>
              </p:cNvSpPr>
              <p:nvPr/>
            </p:nvSpPr>
            <p:spPr bwMode="auto">
              <a:xfrm>
                <a:off x="1870" y="1684"/>
                <a:ext cx="32" cy="96"/>
              </a:xfrm>
              <a:custGeom>
                <a:avLst/>
                <a:gdLst>
                  <a:gd name="T0" fmla="*/ 0 w 32"/>
                  <a:gd name="T1" fmla="*/ 0 h 96"/>
                  <a:gd name="T2" fmla="*/ 0 w 32"/>
                  <a:gd name="T3" fmla="*/ 96 h 96"/>
                  <a:gd name="T4" fmla="*/ 32 w 32"/>
                  <a:gd name="T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" h="96">
                    <a:moveTo>
                      <a:pt x="0" y="0"/>
                    </a:moveTo>
                    <a:lnTo>
                      <a:pt x="0" y="96"/>
                    </a:lnTo>
                    <a:lnTo>
                      <a:pt x="32" y="96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2" name="Freeform 71"/>
              <p:cNvSpPr>
                <a:spLocks/>
              </p:cNvSpPr>
              <p:nvPr/>
            </p:nvSpPr>
            <p:spPr bwMode="auto">
              <a:xfrm>
                <a:off x="1841" y="1548"/>
                <a:ext cx="29" cy="135"/>
              </a:xfrm>
              <a:custGeom>
                <a:avLst/>
                <a:gdLst>
                  <a:gd name="T0" fmla="*/ 0 w 29"/>
                  <a:gd name="T1" fmla="*/ 0 h 135"/>
                  <a:gd name="T2" fmla="*/ 0 w 29"/>
                  <a:gd name="T3" fmla="*/ 135 h 135"/>
                  <a:gd name="T4" fmla="*/ 29 w 29"/>
                  <a:gd name="T5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135">
                    <a:moveTo>
                      <a:pt x="0" y="0"/>
                    </a:moveTo>
                    <a:lnTo>
                      <a:pt x="0" y="135"/>
                    </a:lnTo>
                    <a:lnTo>
                      <a:pt x="29" y="135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Freeform 72"/>
              <p:cNvSpPr>
                <a:spLocks/>
              </p:cNvSpPr>
              <p:nvPr/>
            </p:nvSpPr>
            <p:spPr bwMode="auto">
              <a:xfrm>
                <a:off x="1737" y="1359"/>
                <a:ext cx="104" cy="188"/>
              </a:xfrm>
              <a:custGeom>
                <a:avLst/>
                <a:gdLst>
                  <a:gd name="T0" fmla="*/ 0 w 104"/>
                  <a:gd name="T1" fmla="*/ 0 h 188"/>
                  <a:gd name="T2" fmla="*/ 0 w 104"/>
                  <a:gd name="T3" fmla="*/ 188 h 188"/>
                  <a:gd name="T4" fmla="*/ 104 w 104"/>
                  <a:gd name="T5" fmla="*/ 188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4" h="188">
                    <a:moveTo>
                      <a:pt x="0" y="0"/>
                    </a:moveTo>
                    <a:lnTo>
                      <a:pt x="0" y="188"/>
                    </a:lnTo>
                    <a:lnTo>
                      <a:pt x="104" y="188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" name="Freeform 73"/>
              <p:cNvSpPr>
                <a:spLocks/>
              </p:cNvSpPr>
              <p:nvPr/>
            </p:nvSpPr>
            <p:spPr bwMode="auto">
              <a:xfrm>
                <a:off x="1620" y="943"/>
                <a:ext cx="117" cy="415"/>
              </a:xfrm>
              <a:custGeom>
                <a:avLst/>
                <a:gdLst>
                  <a:gd name="T0" fmla="*/ 0 w 117"/>
                  <a:gd name="T1" fmla="*/ 0 h 415"/>
                  <a:gd name="T2" fmla="*/ 0 w 117"/>
                  <a:gd name="T3" fmla="*/ 415 h 415"/>
                  <a:gd name="T4" fmla="*/ 117 w 117"/>
                  <a:gd name="T5" fmla="*/ 415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7" h="415">
                    <a:moveTo>
                      <a:pt x="0" y="0"/>
                    </a:moveTo>
                    <a:lnTo>
                      <a:pt x="0" y="415"/>
                    </a:lnTo>
                    <a:lnTo>
                      <a:pt x="117" y="415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5" name="Freeform 74"/>
              <p:cNvSpPr>
                <a:spLocks/>
              </p:cNvSpPr>
              <p:nvPr/>
            </p:nvSpPr>
            <p:spPr bwMode="auto">
              <a:xfrm>
                <a:off x="1524" y="941"/>
                <a:ext cx="96" cy="683"/>
              </a:xfrm>
              <a:custGeom>
                <a:avLst/>
                <a:gdLst>
                  <a:gd name="T0" fmla="*/ 0 w 96"/>
                  <a:gd name="T1" fmla="*/ 683 h 683"/>
                  <a:gd name="T2" fmla="*/ 0 w 96"/>
                  <a:gd name="T3" fmla="*/ 0 h 683"/>
                  <a:gd name="T4" fmla="*/ 96 w 96"/>
                  <a:gd name="T5" fmla="*/ 0 h 6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6" h="683">
                    <a:moveTo>
                      <a:pt x="0" y="683"/>
                    </a:moveTo>
                    <a:lnTo>
                      <a:pt x="0" y="0"/>
                    </a:lnTo>
                    <a:lnTo>
                      <a:pt x="96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6" name="Rectangle 75"/>
              <p:cNvSpPr>
                <a:spLocks noChangeArrowheads="1"/>
              </p:cNvSpPr>
              <p:nvPr/>
            </p:nvSpPr>
            <p:spPr bwMode="auto">
              <a:xfrm>
                <a:off x="1954" y="1909"/>
                <a:ext cx="605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zh-CN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Fusarium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incarnatum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dirty="0">
                    <a:solidFill>
                      <a:srgbClr val="000000"/>
                    </a:solidFill>
                  </a:rPr>
                  <a:t>MH866002 </a:t>
                </a:r>
                <a:endParaRPr lang="zh-CN" altLang="zh-CN" sz="800" dirty="0"/>
              </a:p>
            </p:txBody>
          </p:sp>
          <p:sp>
            <p:nvSpPr>
              <p:cNvPr id="87" name="Freeform 76"/>
              <p:cNvSpPr>
                <a:spLocks/>
              </p:cNvSpPr>
              <p:nvPr/>
            </p:nvSpPr>
            <p:spPr bwMode="auto">
              <a:xfrm>
                <a:off x="1952" y="1935"/>
                <a:ext cx="0" cy="37"/>
              </a:xfrm>
              <a:custGeom>
                <a:avLst/>
                <a:gdLst>
                  <a:gd name="T0" fmla="*/ 37 h 37"/>
                  <a:gd name="T1" fmla="*/ 0 h 37"/>
                  <a:gd name="T2" fmla="*/ 0 h 3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7">
                    <a:moveTo>
                      <a:pt x="0" y="3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8" name="Rectangle 77"/>
              <p:cNvSpPr>
                <a:spLocks noChangeArrowheads="1"/>
              </p:cNvSpPr>
              <p:nvPr/>
            </p:nvSpPr>
            <p:spPr bwMode="auto">
              <a:xfrm>
                <a:off x="1954" y="1987"/>
                <a:ext cx="88" cy="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13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" name="Freeform 78"/>
              <p:cNvSpPr>
                <a:spLocks/>
              </p:cNvSpPr>
              <p:nvPr/>
            </p:nvSpPr>
            <p:spPr bwMode="auto">
              <a:xfrm>
                <a:off x="1952" y="1975"/>
                <a:ext cx="0" cy="38"/>
              </a:xfrm>
              <a:custGeom>
                <a:avLst/>
                <a:gdLst>
                  <a:gd name="T0" fmla="*/ 0 h 38"/>
                  <a:gd name="T1" fmla="*/ 38 h 38"/>
                  <a:gd name="T2" fmla="*/ 38 h 3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8">
                    <a:moveTo>
                      <a:pt x="0" y="0"/>
                    </a:moveTo>
                    <a:lnTo>
                      <a:pt x="0" y="38"/>
                    </a:lnTo>
                    <a:lnTo>
                      <a:pt x="0" y="38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0" name="Freeform 79"/>
              <p:cNvSpPr>
                <a:spLocks/>
              </p:cNvSpPr>
              <p:nvPr/>
            </p:nvSpPr>
            <p:spPr bwMode="auto">
              <a:xfrm>
                <a:off x="1943" y="1974"/>
                <a:ext cx="9" cy="56"/>
              </a:xfrm>
              <a:custGeom>
                <a:avLst/>
                <a:gdLst>
                  <a:gd name="T0" fmla="*/ 0 w 9"/>
                  <a:gd name="T1" fmla="*/ 56 h 56"/>
                  <a:gd name="T2" fmla="*/ 0 w 9"/>
                  <a:gd name="T3" fmla="*/ 0 h 56"/>
                  <a:gd name="T4" fmla="*/ 9 w 9"/>
                  <a:gd name="T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56">
                    <a:moveTo>
                      <a:pt x="0" y="5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1" name="Rectangle 80"/>
              <p:cNvSpPr>
                <a:spLocks noChangeArrowheads="1"/>
              </p:cNvSpPr>
              <p:nvPr/>
            </p:nvSpPr>
            <p:spPr bwMode="auto">
              <a:xfrm>
                <a:off x="1948" y="2064"/>
                <a:ext cx="605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zh-CN" sz="500" b="0" i="1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Fusarium</a:t>
                </a:r>
                <a:r>
                  <a:rPr kumimoji="0" lang="en-US" altLang="zh-CN" sz="500" b="0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zh-CN" altLang="zh-CN" sz="500" b="0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incarnatum 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MH865897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2" name="Freeform 81"/>
              <p:cNvSpPr>
                <a:spLocks/>
              </p:cNvSpPr>
              <p:nvPr/>
            </p:nvSpPr>
            <p:spPr bwMode="auto">
              <a:xfrm>
                <a:off x="1943" y="2034"/>
                <a:ext cx="4" cy="56"/>
              </a:xfrm>
              <a:custGeom>
                <a:avLst/>
                <a:gdLst>
                  <a:gd name="T0" fmla="*/ 0 w 4"/>
                  <a:gd name="T1" fmla="*/ 0 h 56"/>
                  <a:gd name="T2" fmla="*/ 0 w 4"/>
                  <a:gd name="T3" fmla="*/ 56 h 56"/>
                  <a:gd name="T4" fmla="*/ 4 w 4"/>
                  <a:gd name="T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56">
                    <a:moveTo>
                      <a:pt x="0" y="0"/>
                    </a:moveTo>
                    <a:lnTo>
                      <a:pt x="0" y="56"/>
                    </a:lnTo>
                    <a:lnTo>
                      <a:pt x="4" y="56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3" name="Freeform 82"/>
              <p:cNvSpPr>
                <a:spLocks/>
              </p:cNvSpPr>
              <p:nvPr/>
            </p:nvSpPr>
            <p:spPr bwMode="auto">
              <a:xfrm>
                <a:off x="1565" y="2032"/>
                <a:ext cx="378" cy="278"/>
              </a:xfrm>
              <a:custGeom>
                <a:avLst/>
                <a:gdLst>
                  <a:gd name="T0" fmla="*/ 0 w 378"/>
                  <a:gd name="T1" fmla="*/ 278 h 278"/>
                  <a:gd name="T2" fmla="*/ 0 w 378"/>
                  <a:gd name="T3" fmla="*/ 0 h 278"/>
                  <a:gd name="T4" fmla="*/ 378 w 378"/>
                  <a:gd name="T5" fmla="*/ 0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8" h="278">
                    <a:moveTo>
                      <a:pt x="0" y="278"/>
                    </a:moveTo>
                    <a:lnTo>
                      <a:pt x="0" y="0"/>
                    </a:lnTo>
                    <a:lnTo>
                      <a:pt x="378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4" name="Rectangle 83"/>
              <p:cNvSpPr>
                <a:spLocks noChangeArrowheads="1"/>
              </p:cNvSpPr>
              <p:nvPr/>
            </p:nvSpPr>
            <p:spPr bwMode="auto">
              <a:xfrm>
                <a:off x="2098" y="2142"/>
                <a:ext cx="661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zh-CN" altLang="zh-CN" sz="500" i="1" dirty="0">
                    <a:solidFill>
                      <a:srgbClr val="000000"/>
                    </a:solidFill>
                  </a:rPr>
                  <a:t> Colletotrichum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acutatum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dirty="0">
                    <a:solidFill>
                      <a:srgbClr val="000000"/>
                    </a:solidFill>
                  </a:rPr>
                  <a:t>MH860607 </a:t>
                </a:r>
                <a:endParaRPr lang="zh-CN" altLang="zh-CN" sz="800" dirty="0"/>
              </a:p>
            </p:txBody>
          </p:sp>
          <p:sp>
            <p:nvSpPr>
              <p:cNvPr id="95" name="Freeform 84"/>
              <p:cNvSpPr>
                <a:spLocks/>
              </p:cNvSpPr>
              <p:nvPr/>
            </p:nvSpPr>
            <p:spPr bwMode="auto">
              <a:xfrm>
                <a:off x="2085" y="2168"/>
                <a:ext cx="12" cy="37"/>
              </a:xfrm>
              <a:custGeom>
                <a:avLst/>
                <a:gdLst>
                  <a:gd name="T0" fmla="*/ 0 w 12"/>
                  <a:gd name="T1" fmla="*/ 37 h 37"/>
                  <a:gd name="T2" fmla="*/ 0 w 12"/>
                  <a:gd name="T3" fmla="*/ 0 h 37"/>
                  <a:gd name="T4" fmla="*/ 12 w 12"/>
                  <a:gd name="T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37">
                    <a:moveTo>
                      <a:pt x="0" y="37"/>
                    </a:move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6" name="Rectangle 85"/>
              <p:cNvSpPr>
                <a:spLocks noChangeArrowheads="1"/>
              </p:cNvSpPr>
              <p:nvPr/>
            </p:nvSpPr>
            <p:spPr bwMode="auto">
              <a:xfrm>
                <a:off x="2119" y="2220"/>
                <a:ext cx="630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Colletotrichum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acutatum 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AF090853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7" name="Freeform 86"/>
              <p:cNvSpPr>
                <a:spLocks/>
              </p:cNvSpPr>
              <p:nvPr/>
            </p:nvSpPr>
            <p:spPr bwMode="auto">
              <a:xfrm>
                <a:off x="2085" y="2208"/>
                <a:ext cx="33" cy="37"/>
              </a:xfrm>
              <a:custGeom>
                <a:avLst/>
                <a:gdLst>
                  <a:gd name="T0" fmla="*/ 0 w 33"/>
                  <a:gd name="T1" fmla="*/ 0 h 37"/>
                  <a:gd name="T2" fmla="*/ 0 w 33"/>
                  <a:gd name="T3" fmla="*/ 37 h 37"/>
                  <a:gd name="T4" fmla="*/ 33 w 33"/>
                  <a:gd name="T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37">
                    <a:moveTo>
                      <a:pt x="0" y="0"/>
                    </a:moveTo>
                    <a:lnTo>
                      <a:pt x="0" y="37"/>
                    </a:lnTo>
                    <a:lnTo>
                      <a:pt x="33" y="37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8" name="Freeform 87"/>
              <p:cNvSpPr>
                <a:spLocks/>
              </p:cNvSpPr>
              <p:nvPr/>
            </p:nvSpPr>
            <p:spPr bwMode="auto">
              <a:xfrm>
                <a:off x="1907" y="2207"/>
                <a:ext cx="178" cy="76"/>
              </a:xfrm>
              <a:custGeom>
                <a:avLst/>
                <a:gdLst>
                  <a:gd name="T0" fmla="*/ 0 w 178"/>
                  <a:gd name="T1" fmla="*/ 76 h 76"/>
                  <a:gd name="T2" fmla="*/ 0 w 178"/>
                  <a:gd name="T3" fmla="*/ 0 h 76"/>
                  <a:gd name="T4" fmla="*/ 178 w 178"/>
                  <a:gd name="T5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8" h="76">
                    <a:moveTo>
                      <a:pt x="0" y="76"/>
                    </a:moveTo>
                    <a:lnTo>
                      <a:pt x="0" y="0"/>
                    </a:lnTo>
                    <a:lnTo>
                      <a:pt x="178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9" name="Rectangle 88"/>
              <p:cNvSpPr>
                <a:spLocks noChangeArrowheads="1"/>
              </p:cNvSpPr>
              <p:nvPr/>
            </p:nvSpPr>
            <p:spPr bwMode="auto">
              <a:xfrm>
                <a:off x="2008" y="2297"/>
                <a:ext cx="664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Colletotrichum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siamense 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JX010171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0" name="Freeform 89"/>
              <p:cNvSpPr>
                <a:spLocks/>
              </p:cNvSpPr>
              <p:nvPr/>
            </p:nvSpPr>
            <p:spPr bwMode="auto">
              <a:xfrm>
                <a:off x="2007" y="2323"/>
                <a:ext cx="0" cy="37"/>
              </a:xfrm>
              <a:custGeom>
                <a:avLst/>
                <a:gdLst>
                  <a:gd name="T0" fmla="*/ 37 h 37"/>
                  <a:gd name="T1" fmla="*/ 0 h 37"/>
                  <a:gd name="T2" fmla="*/ 0 h 3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7">
                    <a:moveTo>
                      <a:pt x="0" y="3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1" name="Rectangle 90"/>
              <p:cNvSpPr>
                <a:spLocks noChangeArrowheads="1"/>
              </p:cNvSpPr>
              <p:nvPr/>
            </p:nvSpPr>
            <p:spPr bwMode="auto">
              <a:xfrm>
                <a:off x="2008" y="2375"/>
                <a:ext cx="664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Colletotrichum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siamense 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JX010162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2" name="Freeform 91"/>
              <p:cNvSpPr>
                <a:spLocks/>
              </p:cNvSpPr>
              <p:nvPr/>
            </p:nvSpPr>
            <p:spPr bwMode="auto">
              <a:xfrm>
                <a:off x="2007" y="2364"/>
                <a:ext cx="0" cy="37"/>
              </a:xfrm>
              <a:custGeom>
                <a:avLst/>
                <a:gdLst>
                  <a:gd name="T0" fmla="*/ 0 h 37"/>
                  <a:gd name="T1" fmla="*/ 37 h 37"/>
                  <a:gd name="T2" fmla="*/ 37 h 3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7">
                    <a:moveTo>
                      <a:pt x="0" y="0"/>
                    </a:moveTo>
                    <a:lnTo>
                      <a:pt x="0" y="37"/>
                    </a:lnTo>
                    <a:lnTo>
                      <a:pt x="0" y="37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3" name="Freeform 92"/>
              <p:cNvSpPr>
                <a:spLocks/>
              </p:cNvSpPr>
              <p:nvPr/>
            </p:nvSpPr>
            <p:spPr bwMode="auto">
              <a:xfrm>
                <a:off x="1907" y="2286"/>
                <a:ext cx="100" cy="76"/>
              </a:xfrm>
              <a:custGeom>
                <a:avLst/>
                <a:gdLst>
                  <a:gd name="T0" fmla="*/ 0 w 100"/>
                  <a:gd name="T1" fmla="*/ 0 h 76"/>
                  <a:gd name="T2" fmla="*/ 0 w 100"/>
                  <a:gd name="T3" fmla="*/ 76 h 76"/>
                  <a:gd name="T4" fmla="*/ 100 w 100"/>
                  <a:gd name="T5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76">
                    <a:moveTo>
                      <a:pt x="0" y="0"/>
                    </a:moveTo>
                    <a:lnTo>
                      <a:pt x="0" y="76"/>
                    </a:lnTo>
                    <a:lnTo>
                      <a:pt x="100" y="76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4" name="Freeform 93"/>
              <p:cNvSpPr>
                <a:spLocks/>
              </p:cNvSpPr>
              <p:nvPr/>
            </p:nvSpPr>
            <p:spPr bwMode="auto">
              <a:xfrm>
                <a:off x="1872" y="2284"/>
                <a:ext cx="35" cy="96"/>
              </a:xfrm>
              <a:custGeom>
                <a:avLst/>
                <a:gdLst>
                  <a:gd name="T0" fmla="*/ 0 w 35"/>
                  <a:gd name="T1" fmla="*/ 96 h 96"/>
                  <a:gd name="T2" fmla="*/ 0 w 35"/>
                  <a:gd name="T3" fmla="*/ 0 h 96"/>
                  <a:gd name="T4" fmla="*/ 35 w 35"/>
                  <a:gd name="T5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96">
                    <a:moveTo>
                      <a:pt x="0" y="96"/>
                    </a:moveTo>
                    <a:lnTo>
                      <a:pt x="0" y="0"/>
                    </a:lnTo>
                    <a:lnTo>
                      <a:pt x="35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5" name="Rectangle 94"/>
              <p:cNvSpPr>
                <a:spLocks noChangeArrowheads="1"/>
              </p:cNvSpPr>
              <p:nvPr/>
            </p:nvSpPr>
            <p:spPr bwMode="auto">
              <a:xfrm>
                <a:off x="1978" y="2452"/>
                <a:ext cx="61" cy="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4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6" name="Freeform 95"/>
              <p:cNvSpPr>
                <a:spLocks/>
              </p:cNvSpPr>
              <p:nvPr/>
            </p:nvSpPr>
            <p:spPr bwMode="auto">
              <a:xfrm>
                <a:off x="1872" y="2383"/>
                <a:ext cx="104" cy="95"/>
              </a:xfrm>
              <a:custGeom>
                <a:avLst/>
                <a:gdLst>
                  <a:gd name="T0" fmla="*/ 0 w 104"/>
                  <a:gd name="T1" fmla="*/ 0 h 95"/>
                  <a:gd name="T2" fmla="*/ 0 w 104"/>
                  <a:gd name="T3" fmla="*/ 95 h 95"/>
                  <a:gd name="T4" fmla="*/ 104 w 104"/>
                  <a:gd name="T5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4" h="95">
                    <a:moveTo>
                      <a:pt x="0" y="0"/>
                    </a:moveTo>
                    <a:lnTo>
                      <a:pt x="0" y="95"/>
                    </a:lnTo>
                    <a:lnTo>
                      <a:pt x="104" y="95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7" name="Freeform 96"/>
              <p:cNvSpPr>
                <a:spLocks/>
              </p:cNvSpPr>
              <p:nvPr/>
            </p:nvSpPr>
            <p:spPr bwMode="auto">
              <a:xfrm>
                <a:off x="1581" y="2381"/>
                <a:ext cx="291" cy="209"/>
              </a:xfrm>
              <a:custGeom>
                <a:avLst/>
                <a:gdLst>
                  <a:gd name="T0" fmla="*/ 0 w 291"/>
                  <a:gd name="T1" fmla="*/ 209 h 209"/>
                  <a:gd name="T2" fmla="*/ 0 w 291"/>
                  <a:gd name="T3" fmla="*/ 0 h 209"/>
                  <a:gd name="T4" fmla="*/ 291 w 291"/>
                  <a:gd name="T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1" h="209">
                    <a:moveTo>
                      <a:pt x="0" y="209"/>
                    </a:moveTo>
                    <a:lnTo>
                      <a:pt x="0" y="0"/>
                    </a:lnTo>
                    <a:lnTo>
                      <a:pt x="291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8" name="Rectangle 97"/>
              <p:cNvSpPr>
                <a:spLocks noChangeArrowheads="1"/>
              </p:cNvSpPr>
              <p:nvPr/>
            </p:nvSpPr>
            <p:spPr bwMode="auto">
              <a:xfrm>
                <a:off x="2068" y="2530"/>
                <a:ext cx="88" cy="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22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09" name="Freeform 98"/>
              <p:cNvSpPr>
                <a:spLocks/>
              </p:cNvSpPr>
              <p:nvPr/>
            </p:nvSpPr>
            <p:spPr bwMode="auto">
              <a:xfrm>
                <a:off x="2055" y="2556"/>
                <a:ext cx="12" cy="37"/>
              </a:xfrm>
              <a:custGeom>
                <a:avLst/>
                <a:gdLst>
                  <a:gd name="T0" fmla="*/ 0 w 12"/>
                  <a:gd name="T1" fmla="*/ 37 h 37"/>
                  <a:gd name="T2" fmla="*/ 0 w 12"/>
                  <a:gd name="T3" fmla="*/ 0 h 37"/>
                  <a:gd name="T4" fmla="*/ 12 w 12"/>
                  <a:gd name="T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37">
                    <a:moveTo>
                      <a:pt x="0" y="37"/>
                    </a:move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0" name="Rectangle 99"/>
              <p:cNvSpPr>
                <a:spLocks noChangeArrowheads="1"/>
              </p:cNvSpPr>
              <p:nvPr/>
            </p:nvSpPr>
            <p:spPr bwMode="auto">
              <a:xfrm>
                <a:off x="2059" y="2608"/>
                <a:ext cx="552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zh-CN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Diaporthe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perseae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dirty="0">
                    <a:solidFill>
                      <a:srgbClr val="000000"/>
                    </a:solidFill>
                  </a:rPr>
                  <a:t>KC343173 </a:t>
                </a:r>
              </a:p>
            </p:txBody>
          </p:sp>
          <p:sp>
            <p:nvSpPr>
              <p:cNvPr id="111" name="Freeform 100"/>
              <p:cNvSpPr>
                <a:spLocks/>
              </p:cNvSpPr>
              <p:nvPr/>
            </p:nvSpPr>
            <p:spPr bwMode="auto">
              <a:xfrm>
                <a:off x="2055" y="2596"/>
                <a:ext cx="2" cy="38"/>
              </a:xfrm>
              <a:custGeom>
                <a:avLst/>
                <a:gdLst>
                  <a:gd name="T0" fmla="*/ 0 w 2"/>
                  <a:gd name="T1" fmla="*/ 0 h 38"/>
                  <a:gd name="T2" fmla="*/ 0 w 2"/>
                  <a:gd name="T3" fmla="*/ 38 h 38"/>
                  <a:gd name="T4" fmla="*/ 2 w 2"/>
                  <a:gd name="T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8">
                    <a:moveTo>
                      <a:pt x="0" y="0"/>
                    </a:moveTo>
                    <a:lnTo>
                      <a:pt x="0" y="38"/>
                    </a:lnTo>
                    <a:lnTo>
                      <a:pt x="2" y="38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2" name="Freeform 101"/>
              <p:cNvSpPr>
                <a:spLocks/>
              </p:cNvSpPr>
              <p:nvPr/>
            </p:nvSpPr>
            <p:spPr bwMode="auto">
              <a:xfrm>
                <a:off x="1988" y="2595"/>
                <a:ext cx="67" cy="56"/>
              </a:xfrm>
              <a:custGeom>
                <a:avLst/>
                <a:gdLst>
                  <a:gd name="T0" fmla="*/ 0 w 67"/>
                  <a:gd name="T1" fmla="*/ 56 h 56"/>
                  <a:gd name="T2" fmla="*/ 0 w 67"/>
                  <a:gd name="T3" fmla="*/ 0 h 56"/>
                  <a:gd name="T4" fmla="*/ 67 w 67"/>
                  <a:gd name="T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" h="56">
                    <a:moveTo>
                      <a:pt x="0" y="56"/>
                    </a:moveTo>
                    <a:lnTo>
                      <a:pt x="0" y="0"/>
                    </a:lnTo>
                    <a:lnTo>
                      <a:pt x="67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3" name="Rectangle 102"/>
              <p:cNvSpPr>
                <a:spLocks noChangeArrowheads="1"/>
              </p:cNvSpPr>
              <p:nvPr/>
            </p:nvSpPr>
            <p:spPr bwMode="auto">
              <a:xfrm>
                <a:off x="2049" y="2685"/>
                <a:ext cx="96" cy="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N6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4" name="Freeform 103"/>
              <p:cNvSpPr>
                <a:spLocks/>
              </p:cNvSpPr>
              <p:nvPr/>
            </p:nvSpPr>
            <p:spPr bwMode="auto">
              <a:xfrm>
                <a:off x="1988" y="2655"/>
                <a:ext cx="59" cy="56"/>
              </a:xfrm>
              <a:custGeom>
                <a:avLst/>
                <a:gdLst>
                  <a:gd name="T0" fmla="*/ 0 w 59"/>
                  <a:gd name="T1" fmla="*/ 0 h 56"/>
                  <a:gd name="T2" fmla="*/ 0 w 59"/>
                  <a:gd name="T3" fmla="*/ 56 h 56"/>
                  <a:gd name="T4" fmla="*/ 59 w 59"/>
                  <a:gd name="T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56">
                    <a:moveTo>
                      <a:pt x="0" y="0"/>
                    </a:moveTo>
                    <a:lnTo>
                      <a:pt x="0" y="56"/>
                    </a:lnTo>
                    <a:lnTo>
                      <a:pt x="59" y="56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5" name="Freeform 104"/>
              <p:cNvSpPr>
                <a:spLocks/>
              </p:cNvSpPr>
              <p:nvPr/>
            </p:nvSpPr>
            <p:spPr bwMode="auto">
              <a:xfrm>
                <a:off x="1893" y="2653"/>
                <a:ext cx="95" cy="147"/>
              </a:xfrm>
              <a:custGeom>
                <a:avLst/>
                <a:gdLst>
                  <a:gd name="T0" fmla="*/ 0 w 95"/>
                  <a:gd name="T1" fmla="*/ 147 h 147"/>
                  <a:gd name="T2" fmla="*/ 0 w 95"/>
                  <a:gd name="T3" fmla="*/ 0 h 147"/>
                  <a:gd name="T4" fmla="*/ 95 w 95"/>
                  <a:gd name="T5" fmla="*/ 0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5" h="147">
                    <a:moveTo>
                      <a:pt x="0" y="147"/>
                    </a:moveTo>
                    <a:lnTo>
                      <a:pt x="0" y="0"/>
                    </a:lnTo>
                    <a:lnTo>
                      <a:pt x="95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6" name="Rectangle 105"/>
              <p:cNvSpPr>
                <a:spLocks noChangeArrowheads="1"/>
              </p:cNvSpPr>
              <p:nvPr/>
            </p:nvSpPr>
            <p:spPr bwMode="auto">
              <a:xfrm>
                <a:off x="2034" y="2763"/>
                <a:ext cx="628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zh-CN" altLang="zh-CN" sz="500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Diaporthe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phaseolorum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dirty="0">
                    <a:solidFill>
                      <a:srgbClr val="000000"/>
                    </a:solidFill>
                  </a:rPr>
                  <a:t>KC343178</a:t>
                </a:r>
                <a:endParaRPr lang="zh-CN" altLang="zh-CN" sz="800" dirty="0"/>
              </a:p>
            </p:txBody>
          </p:sp>
          <p:sp>
            <p:nvSpPr>
              <p:cNvPr id="117" name="Freeform 106"/>
              <p:cNvSpPr>
                <a:spLocks/>
              </p:cNvSpPr>
              <p:nvPr/>
            </p:nvSpPr>
            <p:spPr bwMode="auto">
              <a:xfrm>
                <a:off x="2033" y="2789"/>
                <a:ext cx="0" cy="37"/>
              </a:xfrm>
              <a:custGeom>
                <a:avLst/>
                <a:gdLst>
                  <a:gd name="T0" fmla="*/ 37 h 37"/>
                  <a:gd name="T1" fmla="*/ 0 h 37"/>
                  <a:gd name="T2" fmla="*/ 0 h 3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7">
                    <a:moveTo>
                      <a:pt x="0" y="3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8" name="Rectangle 107"/>
              <p:cNvSpPr>
                <a:spLocks noChangeArrowheads="1"/>
              </p:cNvSpPr>
              <p:nvPr/>
            </p:nvSpPr>
            <p:spPr bwMode="auto">
              <a:xfrm>
                <a:off x="2034" y="2841"/>
                <a:ext cx="650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Diaporthe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phaseolorum 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KC343176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9" name="Freeform 108"/>
              <p:cNvSpPr>
                <a:spLocks/>
              </p:cNvSpPr>
              <p:nvPr/>
            </p:nvSpPr>
            <p:spPr bwMode="auto">
              <a:xfrm>
                <a:off x="2033" y="2829"/>
                <a:ext cx="0" cy="37"/>
              </a:xfrm>
              <a:custGeom>
                <a:avLst/>
                <a:gdLst>
                  <a:gd name="T0" fmla="*/ 0 h 37"/>
                  <a:gd name="T1" fmla="*/ 37 h 37"/>
                  <a:gd name="T2" fmla="*/ 37 h 3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7">
                    <a:moveTo>
                      <a:pt x="0" y="0"/>
                    </a:moveTo>
                    <a:lnTo>
                      <a:pt x="0" y="37"/>
                    </a:lnTo>
                    <a:lnTo>
                      <a:pt x="0" y="37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0" name="Freeform 109"/>
              <p:cNvSpPr>
                <a:spLocks/>
              </p:cNvSpPr>
              <p:nvPr/>
            </p:nvSpPr>
            <p:spPr bwMode="auto">
              <a:xfrm>
                <a:off x="1913" y="2828"/>
                <a:ext cx="120" cy="122"/>
              </a:xfrm>
              <a:custGeom>
                <a:avLst/>
                <a:gdLst>
                  <a:gd name="T0" fmla="*/ 0 w 120"/>
                  <a:gd name="T1" fmla="*/ 122 h 122"/>
                  <a:gd name="T2" fmla="*/ 0 w 120"/>
                  <a:gd name="T3" fmla="*/ 0 h 122"/>
                  <a:gd name="T4" fmla="*/ 120 w 120"/>
                  <a:gd name="T5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0" h="122">
                    <a:moveTo>
                      <a:pt x="0" y="122"/>
                    </a:moveTo>
                    <a:lnTo>
                      <a:pt x="0" y="0"/>
                    </a:lnTo>
                    <a:lnTo>
                      <a:pt x="120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1" name="Rectangle 110"/>
              <p:cNvSpPr>
                <a:spLocks noChangeArrowheads="1"/>
              </p:cNvSpPr>
              <p:nvPr/>
            </p:nvSpPr>
            <p:spPr bwMode="auto">
              <a:xfrm>
                <a:off x="2066" y="2918"/>
                <a:ext cx="584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Diaporthe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ampelina 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NR119433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" name="Freeform 111"/>
              <p:cNvSpPr>
                <a:spLocks/>
              </p:cNvSpPr>
              <p:nvPr/>
            </p:nvSpPr>
            <p:spPr bwMode="auto">
              <a:xfrm>
                <a:off x="1972" y="2944"/>
                <a:ext cx="92" cy="37"/>
              </a:xfrm>
              <a:custGeom>
                <a:avLst/>
                <a:gdLst>
                  <a:gd name="T0" fmla="*/ 0 w 92"/>
                  <a:gd name="T1" fmla="*/ 37 h 37"/>
                  <a:gd name="T2" fmla="*/ 0 w 92"/>
                  <a:gd name="T3" fmla="*/ 0 h 37"/>
                  <a:gd name="T4" fmla="*/ 92 w 92"/>
                  <a:gd name="T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2" h="37">
                    <a:moveTo>
                      <a:pt x="0" y="37"/>
                    </a:moveTo>
                    <a:lnTo>
                      <a:pt x="0" y="0"/>
                    </a:lnTo>
                    <a:lnTo>
                      <a:pt x="92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3" name="Rectangle 112"/>
              <p:cNvSpPr>
                <a:spLocks noChangeArrowheads="1"/>
              </p:cNvSpPr>
              <p:nvPr/>
            </p:nvSpPr>
            <p:spPr bwMode="auto">
              <a:xfrm>
                <a:off x="2048" y="2996"/>
                <a:ext cx="550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Diaporthe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acerina 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KC343006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" name="Freeform 113"/>
              <p:cNvSpPr>
                <a:spLocks/>
              </p:cNvSpPr>
              <p:nvPr/>
            </p:nvSpPr>
            <p:spPr bwMode="auto">
              <a:xfrm>
                <a:off x="1972" y="2985"/>
                <a:ext cx="74" cy="37"/>
              </a:xfrm>
              <a:custGeom>
                <a:avLst/>
                <a:gdLst>
                  <a:gd name="T0" fmla="*/ 0 w 74"/>
                  <a:gd name="T1" fmla="*/ 0 h 37"/>
                  <a:gd name="T2" fmla="*/ 0 w 74"/>
                  <a:gd name="T3" fmla="*/ 37 h 37"/>
                  <a:gd name="T4" fmla="*/ 74 w 74"/>
                  <a:gd name="T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37">
                    <a:moveTo>
                      <a:pt x="0" y="0"/>
                    </a:moveTo>
                    <a:lnTo>
                      <a:pt x="0" y="37"/>
                    </a:lnTo>
                    <a:lnTo>
                      <a:pt x="74" y="37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5" name="Freeform 114"/>
              <p:cNvSpPr>
                <a:spLocks/>
              </p:cNvSpPr>
              <p:nvPr/>
            </p:nvSpPr>
            <p:spPr bwMode="auto">
              <a:xfrm>
                <a:off x="1960" y="2983"/>
                <a:ext cx="12" cy="90"/>
              </a:xfrm>
              <a:custGeom>
                <a:avLst/>
                <a:gdLst>
                  <a:gd name="T0" fmla="*/ 0 w 12"/>
                  <a:gd name="T1" fmla="*/ 90 h 90"/>
                  <a:gd name="T2" fmla="*/ 0 w 12"/>
                  <a:gd name="T3" fmla="*/ 0 h 90"/>
                  <a:gd name="T4" fmla="*/ 12 w 12"/>
                  <a:gd name="T5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90">
                    <a:moveTo>
                      <a:pt x="0" y="90"/>
                    </a:move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6" name="Rectangle 115"/>
              <p:cNvSpPr>
                <a:spLocks noChangeArrowheads="1"/>
              </p:cNvSpPr>
              <p:nvPr/>
            </p:nvSpPr>
            <p:spPr bwMode="auto">
              <a:xfrm>
                <a:off x="2076" y="3073"/>
                <a:ext cx="571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Diaporthe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elaeagni 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KC343064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7" name="Freeform 116"/>
              <p:cNvSpPr>
                <a:spLocks/>
              </p:cNvSpPr>
              <p:nvPr/>
            </p:nvSpPr>
            <p:spPr bwMode="auto">
              <a:xfrm>
                <a:off x="2000" y="3099"/>
                <a:ext cx="75" cy="67"/>
              </a:xfrm>
              <a:custGeom>
                <a:avLst/>
                <a:gdLst>
                  <a:gd name="T0" fmla="*/ 0 w 75"/>
                  <a:gd name="T1" fmla="*/ 67 h 67"/>
                  <a:gd name="T2" fmla="*/ 0 w 75"/>
                  <a:gd name="T3" fmla="*/ 0 h 67"/>
                  <a:gd name="T4" fmla="*/ 75 w 75"/>
                  <a:gd name="T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5" h="67">
                    <a:moveTo>
                      <a:pt x="0" y="67"/>
                    </a:moveTo>
                    <a:lnTo>
                      <a:pt x="0" y="0"/>
                    </a:lnTo>
                    <a:lnTo>
                      <a:pt x="75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8" name="Rectangle 117"/>
              <p:cNvSpPr>
                <a:spLocks noChangeArrowheads="1"/>
              </p:cNvSpPr>
              <p:nvPr/>
            </p:nvSpPr>
            <p:spPr bwMode="auto">
              <a:xfrm>
                <a:off x="2064" y="3151"/>
                <a:ext cx="526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Diaporthe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canthii 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JX069864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" name="Freeform 118"/>
              <p:cNvSpPr>
                <a:spLocks/>
              </p:cNvSpPr>
              <p:nvPr/>
            </p:nvSpPr>
            <p:spPr bwMode="auto">
              <a:xfrm>
                <a:off x="2005" y="3177"/>
                <a:ext cx="58" cy="57"/>
              </a:xfrm>
              <a:custGeom>
                <a:avLst/>
                <a:gdLst>
                  <a:gd name="T0" fmla="*/ 0 w 58"/>
                  <a:gd name="T1" fmla="*/ 57 h 57"/>
                  <a:gd name="T2" fmla="*/ 0 w 58"/>
                  <a:gd name="T3" fmla="*/ 0 h 57"/>
                  <a:gd name="T4" fmla="*/ 58 w 58"/>
                  <a:gd name="T5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57">
                    <a:moveTo>
                      <a:pt x="0" y="57"/>
                    </a:moveTo>
                    <a:lnTo>
                      <a:pt x="0" y="0"/>
                    </a:lnTo>
                    <a:lnTo>
                      <a:pt x="58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0" name="Rectangle 119"/>
              <p:cNvSpPr>
                <a:spLocks noChangeArrowheads="1"/>
              </p:cNvSpPr>
              <p:nvPr/>
            </p:nvSpPr>
            <p:spPr bwMode="auto">
              <a:xfrm>
                <a:off x="2051" y="3229"/>
                <a:ext cx="644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Diaporthe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foeniculacea 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KC343101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1" name="Freeform 120"/>
              <p:cNvSpPr>
                <a:spLocks/>
              </p:cNvSpPr>
              <p:nvPr/>
            </p:nvSpPr>
            <p:spPr bwMode="auto">
              <a:xfrm>
                <a:off x="2015" y="3255"/>
                <a:ext cx="35" cy="37"/>
              </a:xfrm>
              <a:custGeom>
                <a:avLst/>
                <a:gdLst>
                  <a:gd name="T0" fmla="*/ 0 w 35"/>
                  <a:gd name="T1" fmla="*/ 37 h 37"/>
                  <a:gd name="T2" fmla="*/ 0 w 35"/>
                  <a:gd name="T3" fmla="*/ 0 h 37"/>
                  <a:gd name="T4" fmla="*/ 35 w 35"/>
                  <a:gd name="T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37">
                    <a:moveTo>
                      <a:pt x="0" y="37"/>
                    </a:moveTo>
                    <a:lnTo>
                      <a:pt x="0" y="0"/>
                    </a:lnTo>
                    <a:lnTo>
                      <a:pt x="35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2" name="Rectangle 121"/>
              <p:cNvSpPr>
                <a:spLocks noChangeArrowheads="1"/>
              </p:cNvSpPr>
              <p:nvPr/>
            </p:nvSpPr>
            <p:spPr bwMode="auto">
              <a:xfrm>
                <a:off x="2068" y="3306"/>
                <a:ext cx="648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Diaporthe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chamaeropis 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KC343048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3" name="Freeform 122"/>
              <p:cNvSpPr>
                <a:spLocks/>
              </p:cNvSpPr>
              <p:nvPr/>
            </p:nvSpPr>
            <p:spPr bwMode="auto">
              <a:xfrm>
                <a:off x="2015" y="3295"/>
                <a:ext cx="51" cy="37"/>
              </a:xfrm>
              <a:custGeom>
                <a:avLst/>
                <a:gdLst>
                  <a:gd name="T0" fmla="*/ 0 w 51"/>
                  <a:gd name="T1" fmla="*/ 0 h 37"/>
                  <a:gd name="T2" fmla="*/ 0 w 51"/>
                  <a:gd name="T3" fmla="*/ 37 h 37"/>
                  <a:gd name="T4" fmla="*/ 51 w 51"/>
                  <a:gd name="T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" h="37">
                    <a:moveTo>
                      <a:pt x="0" y="0"/>
                    </a:moveTo>
                    <a:lnTo>
                      <a:pt x="0" y="37"/>
                    </a:lnTo>
                    <a:lnTo>
                      <a:pt x="51" y="37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4" name="Freeform 123"/>
              <p:cNvSpPr>
                <a:spLocks/>
              </p:cNvSpPr>
              <p:nvPr/>
            </p:nvSpPr>
            <p:spPr bwMode="auto">
              <a:xfrm>
                <a:off x="2005" y="3237"/>
                <a:ext cx="10" cy="56"/>
              </a:xfrm>
              <a:custGeom>
                <a:avLst/>
                <a:gdLst>
                  <a:gd name="T0" fmla="*/ 0 w 10"/>
                  <a:gd name="T1" fmla="*/ 0 h 56"/>
                  <a:gd name="T2" fmla="*/ 0 w 10"/>
                  <a:gd name="T3" fmla="*/ 56 h 56"/>
                  <a:gd name="T4" fmla="*/ 10 w 10"/>
                  <a:gd name="T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56">
                    <a:moveTo>
                      <a:pt x="0" y="0"/>
                    </a:moveTo>
                    <a:lnTo>
                      <a:pt x="0" y="56"/>
                    </a:lnTo>
                    <a:lnTo>
                      <a:pt x="10" y="56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5" name="Freeform 124"/>
              <p:cNvSpPr>
                <a:spLocks/>
              </p:cNvSpPr>
              <p:nvPr/>
            </p:nvSpPr>
            <p:spPr bwMode="auto">
              <a:xfrm>
                <a:off x="2000" y="3169"/>
                <a:ext cx="5" cy="66"/>
              </a:xfrm>
              <a:custGeom>
                <a:avLst/>
                <a:gdLst>
                  <a:gd name="T0" fmla="*/ 0 w 5"/>
                  <a:gd name="T1" fmla="*/ 0 h 66"/>
                  <a:gd name="T2" fmla="*/ 0 w 5"/>
                  <a:gd name="T3" fmla="*/ 66 h 66"/>
                  <a:gd name="T4" fmla="*/ 5 w 5"/>
                  <a:gd name="T5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66">
                    <a:moveTo>
                      <a:pt x="0" y="0"/>
                    </a:moveTo>
                    <a:lnTo>
                      <a:pt x="0" y="66"/>
                    </a:lnTo>
                    <a:lnTo>
                      <a:pt x="5" y="66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6" name="Freeform 125"/>
              <p:cNvSpPr>
                <a:spLocks/>
              </p:cNvSpPr>
              <p:nvPr/>
            </p:nvSpPr>
            <p:spPr bwMode="auto">
              <a:xfrm>
                <a:off x="1960" y="3077"/>
                <a:ext cx="40" cy="90"/>
              </a:xfrm>
              <a:custGeom>
                <a:avLst/>
                <a:gdLst>
                  <a:gd name="T0" fmla="*/ 0 w 40"/>
                  <a:gd name="T1" fmla="*/ 0 h 90"/>
                  <a:gd name="T2" fmla="*/ 0 w 40"/>
                  <a:gd name="T3" fmla="*/ 90 h 90"/>
                  <a:gd name="T4" fmla="*/ 40 w 40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90">
                    <a:moveTo>
                      <a:pt x="0" y="0"/>
                    </a:moveTo>
                    <a:lnTo>
                      <a:pt x="0" y="90"/>
                    </a:lnTo>
                    <a:lnTo>
                      <a:pt x="40" y="9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7" name="Freeform 126"/>
              <p:cNvSpPr>
                <a:spLocks/>
              </p:cNvSpPr>
              <p:nvPr/>
            </p:nvSpPr>
            <p:spPr bwMode="auto">
              <a:xfrm>
                <a:off x="1913" y="2953"/>
                <a:ext cx="47" cy="122"/>
              </a:xfrm>
              <a:custGeom>
                <a:avLst/>
                <a:gdLst>
                  <a:gd name="T0" fmla="*/ 0 w 47"/>
                  <a:gd name="T1" fmla="*/ 0 h 122"/>
                  <a:gd name="T2" fmla="*/ 0 w 47"/>
                  <a:gd name="T3" fmla="*/ 122 h 122"/>
                  <a:gd name="T4" fmla="*/ 47 w 47"/>
                  <a:gd name="T5" fmla="*/ 122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122">
                    <a:moveTo>
                      <a:pt x="0" y="0"/>
                    </a:moveTo>
                    <a:lnTo>
                      <a:pt x="0" y="122"/>
                    </a:lnTo>
                    <a:lnTo>
                      <a:pt x="47" y="122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8" name="Freeform 127"/>
              <p:cNvSpPr>
                <a:spLocks/>
              </p:cNvSpPr>
              <p:nvPr/>
            </p:nvSpPr>
            <p:spPr bwMode="auto">
              <a:xfrm>
                <a:off x="1893" y="2803"/>
                <a:ext cx="20" cy="148"/>
              </a:xfrm>
              <a:custGeom>
                <a:avLst/>
                <a:gdLst>
                  <a:gd name="T0" fmla="*/ 0 w 20"/>
                  <a:gd name="T1" fmla="*/ 0 h 148"/>
                  <a:gd name="T2" fmla="*/ 0 w 20"/>
                  <a:gd name="T3" fmla="*/ 148 h 148"/>
                  <a:gd name="T4" fmla="*/ 20 w 20"/>
                  <a:gd name="T5" fmla="*/ 14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148">
                    <a:moveTo>
                      <a:pt x="0" y="0"/>
                    </a:moveTo>
                    <a:lnTo>
                      <a:pt x="0" y="148"/>
                    </a:lnTo>
                    <a:lnTo>
                      <a:pt x="20" y="148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9" name="Freeform 128"/>
              <p:cNvSpPr>
                <a:spLocks/>
              </p:cNvSpPr>
              <p:nvPr/>
            </p:nvSpPr>
            <p:spPr bwMode="auto">
              <a:xfrm>
                <a:off x="1581" y="2593"/>
                <a:ext cx="312" cy="209"/>
              </a:xfrm>
              <a:custGeom>
                <a:avLst/>
                <a:gdLst>
                  <a:gd name="T0" fmla="*/ 0 w 312"/>
                  <a:gd name="T1" fmla="*/ 0 h 209"/>
                  <a:gd name="T2" fmla="*/ 0 w 312"/>
                  <a:gd name="T3" fmla="*/ 209 h 209"/>
                  <a:gd name="T4" fmla="*/ 312 w 312"/>
                  <a:gd name="T5" fmla="*/ 209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2" h="209">
                    <a:moveTo>
                      <a:pt x="0" y="0"/>
                    </a:moveTo>
                    <a:lnTo>
                      <a:pt x="0" y="209"/>
                    </a:lnTo>
                    <a:lnTo>
                      <a:pt x="312" y="209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0" name="Freeform 129"/>
              <p:cNvSpPr>
                <a:spLocks/>
              </p:cNvSpPr>
              <p:nvPr/>
            </p:nvSpPr>
            <p:spPr bwMode="auto">
              <a:xfrm>
                <a:off x="1565" y="2313"/>
                <a:ext cx="16" cy="279"/>
              </a:xfrm>
              <a:custGeom>
                <a:avLst/>
                <a:gdLst>
                  <a:gd name="T0" fmla="*/ 0 w 16"/>
                  <a:gd name="T1" fmla="*/ 0 h 279"/>
                  <a:gd name="T2" fmla="*/ 0 w 16"/>
                  <a:gd name="T3" fmla="*/ 279 h 279"/>
                  <a:gd name="T4" fmla="*/ 16 w 16"/>
                  <a:gd name="T5" fmla="*/ 279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279">
                    <a:moveTo>
                      <a:pt x="0" y="0"/>
                    </a:moveTo>
                    <a:lnTo>
                      <a:pt x="0" y="279"/>
                    </a:lnTo>
                    <a:lnTo>
                      <a:pt x="16" y="279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1" name="Freeform 130"/>
              <p:cNvSpPr>
                <a:spLocks/>
              </p:cNvSpPr>
              <p:nvPr/>
            </p:nvSpPr>
            <p:spPr bwMode="auto">
              <a:xfrm>
                <a:off x="1524" y="1628"/>
                <a:ext cx="41" cy="684"/>
              </a:xfrm>
              <a:custGeom>
                <a:avLst/>
                <a:gdLst>
                  <a:gd name="T0" fmla="*/ 0 w 41"/>
                  <a:gd name="T1" fmla="*/ 0 h 684"/>
                  <a:gd name="T2" fmla="*/ 0 w 41"/>
                  <a:gd name="T3" fmla="*/ 684 h 684"/>
                  <a:gd name="T4" fmla="*/ 41 w 41"/>
                  <a:gd name="T5" fmla="*/ 684 h 6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1" h="684">
                    <a:moveTo>
                      <a:pt x="0" y="0"/>
                    </a:moveTo>
                    <a:lnTo>
                      <a:pt x="0" y="684"/>
                    </a:lnTo>
                    <a:lnTo>
                      <a:pt x="41" y="684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2" name="Freeform 131"/>
              <p:cNvSpPr>
                <a:spLocks/>
              </p:cNvSpPr>
              <p:nvPr/>
            </p:nvSpPr>
            <p:spPr bwMode="auto">
              <a:xfrm>
                <a:off x="1458" y="1626"/>
                <a:ext cx="66" cy="924"/>
              </a:xfrm>
              <a:custGeom>
                <a:avLst/>
                <a:gdLst>
                  <a:gd name="T0" fmla="*/ 0 w 66"/>
                  <a:gd name="T1" fmla="*/ 924 h 924"/>
                  <a:gd name="T2" fmla="*/ 0 w 66"/>
                  <a:gd name="T3" fmla="*/ 0 h 924"/>
                  <a:gd name="T4" fmla="*/ 66 w 66"/>
                  <a:gd name="T5" fmla="*/ 0 h 9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924">
                    <a:moveTo>
                      <a:pt x="0" y="924"/>
                    </a:moveTo>
                    <a:lnTo>
                      <a:pt x="0" y="0"/>
                    </a:lnTo>
                    <a:lnTo>
                      <a:pt x="66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3" name="Rectangle 132"/>
              <p:cNvSpPr>
                <a:spLocks noChangeArrowheads="1"/>
              </p:cNvSpPr>
              <p:nvPr/>
            </p:nvSpPr>
            <p:spPr bwMode="auto">
              <a:xfrm>
                <a:off x="2002" y="3384"/>
                <a:ext cx="61" cy="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9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4" name="Freeform 133"/>
              <p:cNvSpPr>
                <a:spLocks/>
              </p:cNvSpPr>
              <p:nvPr/>
            </p:nvSpPr>
            <p:spPr bwMode="auto">
              <a:xfrm>
                <a:off x="1994" y="3410"/>
                <a:ext cx="6" cy="66"/>
              </a:xfrm>
              <a:custGeom>
                <a:avLst/>
                <a:gdLst>
                  <a:gd name="T0" fmla="*/ 0 w 6"/>
                  <a:gd name="T1" fmla="*/ 66 h 66"/>
                  <a:gd name="T2" fmla="*/ 0 w 6"/>
                  <a:gd name="T3" fmla="*/ 0 h 66"/>
                  <a:gd name="T4" fmla="*/ 6 w 6"/>
                  <a:gd name="T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66">
                    <a:moveTo>
                      <a:pt x="0" y="66"/>
                    </a:moveTo>
                    <a:lnTo>
                      <a:pt x="0" y="0"/>
                    </a:lnTo>
                    <a:lnTo>
                      <a:pt x="6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5" name="Rectangle 134"/>
              <p:cNvSpPr>
                <a:spLocks noChangeArrowheads="1"/>
              </p:cNvSpPr>
              <p:nvPr/>
            </p:nvSpPr>
            <p:spPr bwMode="auto">
              <a:xfrm>
                <a:off x="2002" y="3462"/>
                <a:ext cx="637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Neofusicoccum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parvum 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MN128645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6" name="Freeform 135"/>
              <p:cNvSpPr>
                <a:spLocks/>
              </p:cNvSpPr>
              <p:nvPr/>
            </p:nvSpPr>
            <p:spPr bwMode="auto">
              <a:xfrm>
                <a:off x="2000" y="3487"/>
                <a:ext cx="0" cy="57"/>
              </a:xfrm>
              <a:custGeom>
                <a:avLst/>
                <a:gdLst>
                  <a:gd name="T0" fmla="*/ 57 h 57"/>
                  <a:gd name="T1" fmla="*/ 0 h 57"/>
                  <a:gd name="T2" fmla="*/ 0 h 5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7">
                    <a:moveTo>
                      <a:pt x="0" y="5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7" name="Rectangle 136"/>
              <p:cNvSpPr>
                <a:spLocks noChangeArrowheads="1"/>
              </p:cNvSpPr>
              <p:nvPr/>
            </p:nvSpPr>
            <p:spPr bwMode="auto">
              <a:xfrm>
                <a:off x="2003" y="3539"/>
                <a:ext cx="637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Neofusicoccum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parvum 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MN611181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8" name="Freeform 137"/>
              <p:cNvSpPr>
                <a:spLocks/>
              </p:cNvSpPr>
              <p:nvPr/>
            </p:nvSpPr>
            <p:spPr bwMode="auto">
              <a:xfrm>
                <a:off x="2002" y="3565"/>
                <a:ext cx="0" cy="37"/>
              </a:xfrm>
              <a:custGeom>
                <a:avLst/>
                <a:gdLst>
                  <a:gd name="T0" fmla="*/ 37 h 37"/>
                  <a:gd name="T1" fmla="*/ 0 h 37"/>
                  <a:gd name="T2" fmla="*/ 0 h 37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7">
                    <a:moveTo>
                      <a:pt x="0" y="37"/>
                    </a:move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9" name="Rectangle 138"/>
              <p:cNvSpPr>
                <a:spLocks noChangeArrowheads="1"/>
              </p:cNvSpPr>
              <p:nvPr/>
            </p:nvSpPr>
            <p:spPr bwMode="auto">
              <a:xfrm>
                <a:off x="2008" y="3617"/>
                <a:ext cx="637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zh-CN" altLang="zh-CN" sz="500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Neofusicoccum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parvum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dirty="0">
                    <a:solidFill>
                      <a:srgbClr val="000000"/>
                    </a:solidFill>
                  </a:rPr>
                  <a:t>MN128646</a:t>
                </a:r>
              </a:p>
            </p:txBody>
          </p:sp>
          <p:sp>
            <p:nvSpPr>
              <p:cNvPr id="150" name="Freeform 139"/>
              <p:cNvSpPr>
                <a:spLocks/>
              </p:cNvSpPr>
              <p:nvPr/>
            </p:nvSpPr>
            <p:spPr bwMode="auto">
              <a:xfrm>
                <a:off x="2002" y="3606"/>
                <a:ext cx="4" cy="37"/>
              </a:xfrm>
              <a:custGeom>
                <a:avLst/>
                <a:gdLst>
                  <a:gd name="T0" fmla="*/ 0 w 4"/>
                  <a:gd name="T1" fmla="*/ 0 h 37"/>
                  <a:gd name="T2" fmla="*/ 0 w 4"/>
                  <a:gd name="T3" fmla="*/ 37 h 37"/>
                  <a:gd name="T4" fmla="*/ 4 w 4"/>
                  <a:gd name="T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7">
                    <a:moveTo>
                      <a:pt x="0" y="0"/>
                    </a:moveTo>
                    <a:lnTo>
                      <a:pt x="0" y="37"/>
                    </a:lnTo>
                    <a:lnTo>
                      <a:pt x="4" y="37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1" name="Freeform 140"/>
              <p:cNvSpPr>
                <a:spLocks/>
              </p:cNvSpPr>
              <p:nvPr/>
            </p:nvSpPr>
            <p:spPr bwMode="auto">
              <a:xfrm>
                <a:off x="2000" y="3547"/>
                <a:ext cx="2" cy="57"/>
              </a:xfrm>
              <a:custGeom>
                <a:avLst/>
                <a:gdLst>
                  <a:gd name="T0" fmla="*/ 0 w 2"/>
                  <a:gd name="T1" fmla="*/ 0 h 57"/>
                  <a:gd name="T2" fmla="*/ 0 w 2"/>
                  <a:gd name="T3" fmla="*/ 57 h 57"/>
                  <a:gd name="T4" fmla="*/ 2 w 2"/>
                  <a:gd name="T5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57">
                    <a:moveTo>
                      <a:pt x="0" y="0"/>
                    </a:moveTo>
                    <a:lnTo>
                      <a:pt x="0" y="57"/>
                    </a:lnTo>
                    <a:lnTo>
                      <a:pt x="2" y="57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2" name="Freeform 141"/>
              <p:cNvSpPr>
                <a:spLocks/>
              </p:cNvSpPr>
              <p:nvPr/>
            </p:nvSpPr>
            <p:spPr bwMode="auto">
              <a:xfrm>
                <a:off x="1994" y="3479"/>
                <a:ext cx="6" cy="67"/>
              </a:xfrm>
              <a:custGeom>
                <a:avLst/>
                <a:gdLst>
                  <a:gd name="T0" fmla="*/ 0 w 6"/>
                  <a:gd name="T1" fmla="*/ 0 h 67"/>
                  <a:gd name="T2" fmla="*/ 0 w 6"/>
                  <a:gd name="T3" fmla="*/ 67 h 67"/>
                  <a:gd name="T4" fmla="*/ 6 w 6"/>
                  <a:gd name="T5" fmla="*/ 6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67">
                    <a:moveTo>
                      <a:pt x="0" y="0"/>
                    </a:moveTo>
                    <a:lnTo>
                      <a:pt x="0" y="67"/>
                    </a:lnTo>
                    <a:lnTo>
                      <a:pt x="6" y="67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3" name="Freeform 142"/>
              <p:cNvSpPr>
                <a:spLocks/>
              </p:cNvSpPr>
              <p:nvPr/>
            </p:nvSpPr>
            <p:spPr bwMode="auto">
              <a:xfrm>
                <a:off x="1458" y="2554"/>
                <a:ext cx="536" cy="924"/>
              </a:xfrm>
              <a:custGeom>
                <a:avLst/>
                <a:gdLst>
                  <a:gd name="T0" fmla="*/ 0 w 536"/>
                  <a:gd name="T1" fmla="*/ 0 h 924"/>
                  <a:gd name="T2" fmla="*/ 0 w 536"/>
                  <a:gd name="T3" fmla="*/ 924 h 924"/>
                  <a:gd name="T4" fmla="*/ 536 w 536"/>
                  <a:gd name="T5" fmla="*/ 924 h 9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6" h="924">
                    <a:moveTo>
                      <a:pt x="0" y="0"/>
                    </a:moveTo>
                    <a:lnTo>
                      <a:pt x="0" y="924"/>
                    </a:lnTo>
                    <a:lnTo>
                      <a:pt x="536" y="924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4" name="Freeform 143"/>
              <p:cNvSpPr>
                <a:spLocks/>
              </p:cNvSpPr>
              <p:nvPr/>
            </p:nvSpPr>
            <p:spPr bwMode="auto">
              <a:xfrm>
                <a:off x="1397" y="2552"/>
                <a:ext cx="61" cy="645"/>
              </a:xfrm>
              <a:custGeom>
                <a:avLst/>
                <a:gdLst>
                  <a:gd name="T0" fmla="*/ 0 w 61"/>
                  <a:gd name="T1" fmla="*/ 645 h 645"/>
                  <a:gd name="T2" fmla="*/ 0 w 61"/>
                  <a:gd name="T3" fmla="*/ 0 h 645"/>
                  <a:gd name="T4" fmla="*/ 61 w 61"/>
                  <a:gd name="T5" fmla="*/ 0 h 6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1" h="645">
                    <a:moveTo>
                      <a:pt x="0" y="645"/>
                    </a:moveTo>
                    <a:lnTo>
                      <a:pt x="0" y="0"/>
                    </a:lnTo>
                    <a:lnTo>
                      <a:pt x="61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5" name="Rectangle 144"/>
              <p:cNvSpPr>
                <a:spLocks noChangeArrowheads="1"/>
              </p:cNvSpPr>
              <p:nvPr/>
            </p:nvSpPr>
            <p:spPr bwMode="auto">
              <a:xfrm>
                <a:off x="2419" y="3694"/>
                <a:ext cx="600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Exserohilum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oryzicola 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HF934949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6" name="Freeform 145"/>
              <p:cNvSpPr>
                <a:spLocks/>
              </p:cNvSpPr>
              <p:nvPr/>
            </p:nvSpPr>
            <p:spPr bwMode="auto">
              <a:xfrm>
                <a:off x="2414" y="3720"/>
                <a:ext cx="3" cy="38"/>
              </a:xfrm>
              <a:custGeom>
                <a:avLst/>
                <a:gdLst>
                  <a:gd name="T0" fmla="*/ 0 w 3"/>
                  <a:gd name="T1" fmla="*/ 38 h 38"/>
                  <a:gd name="T2" fmla="*/ 0 w 3"/>
                  <a:gd name="T3" fmla="*/ 0 h 38"/>
                  <a:gd name="T4" fmla="*/ 3 w 3"/>
                  <a:gd name="T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8">
                    <a:moveTo>
                      <a:pt x="0" y="38"/>
                    </a:moveTo>
                    <a:lnTo>
                      <a:pt x="0" y="0"/>
                    </a:lnTo>
                    <a:lnTo>
                      <a:pt x="3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7" name="Rectangle 146"/>
              <p:cNvSpPr>
                <a:spLocks noChangeArrowheads="1"/>
              </p:cNvSpPr>
              <p:nvPr/>
            </p:nvSpPr>
            <p:spPr bwMode="auto">
              <a:xfrm>
                <a:off x="2419" y="3772"/>
                <a:ext cx="604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Exserohilum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fusiforme 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KT265257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8" name="Freeform 147"/>
              <p:cNvSpPr>
                <a:spLocks/>
              </p:cNvSpPr>
              <p:nvPr/>
            </p:nvSpPr>
            <p:spPr bwMode="auto">
              <a:xfrm>
                <a:off x="2414" y="3761"/>
                <a:ext cx="3" cy="37"/>
              </a:xfrm>
              <a:custGeom>
                <a:avLst/>
                <a:gdLst>
                  <a:gd name="T0" fmla="*/ 0 w 3"/>
                  <a:gd name="T1" fmla="*/ 0 h 37"/>
                  <a:gd name="T2" fmla="*/ 0 w 3"/>
                  <a:gd name="T3" fmla="*/ 37 h 37"/>
                  <a:gd name="T4" fmla="*/ 3 w 3"/>
                  <a:gd name="T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7">
                    <a:moveTo>
                      <a:pt x="0" y="0"/>
                    </a:moveTo>
                    <a:lnTo>
                      <a:pt x="0" y="37"/>
                    </a:lnTo>
                    <a:lnTo>
                      <a:pt x="3" y="37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9" name="Freeform 148"/>
              <p:cNvSpPr>
                <a:spLocks/>
              </p:cNvSpPr>
              <p:nvPr/>
            </p:nvSpPr>
            <p:spPr bwMode="auto">
              <a:xfrm>
                <a:off x="2293" y="3759"/>
                <a:ext cx="121" cy="86"/>
              </a:xfrm>
              <a:custGeom>
                <a:avLst/>
                <a:gdLst>
                  <a:gd name="T0" fmla="*/ 0 w 121"/>
                  <a:gd name="T1" fmla="*/ 86 h 86"/>
                  <a:gd name="T2" fmla="*/ 0 w 121"/>
                  <a:gd name="T3" fmla="*/ 0 h 86"/>
                  <a:gd name="T4" fmla="*/ 121 w 121"/>
                  <a:gd name="T5" fmla="*/ 0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1" h="86">
                    <a:moveTo>
                      <a:pt x="0" y="86"/>
                    </a:moveTo>
                    <a:lnTo>
                      <a:pt x="0" y="0"/>
                    </a:lnTo>
                    <a:lnTo>
                      <a:pt x="121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0" name="Rectangle 149"/>
              <p:cNvSpPr>
                <a:spLocks noChangeArrowheads="1"/>
              </p:cNvSpPr>
              <p:nvPr/>
            </p:nvSpPr>
            <p:spPr bwMode="auto">
              <a:xfrm>
                <a:off x="2409" y="3850"/>
                <a:ext cx="88" cy="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31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1" name="Freeform 150"/>
              <p:cNvSpPr>
                <a:spLocks/>
              </p:cNvSpPr>
              <p:nvPr/>
            </p:nvSpPr>
            <p:spPr bwMode="auto">
              <a:xfrm>
                <a:off x="2398" y="3876"/>
                <a:ext cx="9" cy="56"/>
              </a:xfrm>
              <a:custGeom>
                <a:avLst/>
                <a:gdLst>
                  <a:gd name="T0" fmla="*/ 0 w 9"/>
                  <a:gd name="T1" fmla="*/ 56 h 56"/>
                  <a:gd name="T2" fmla="*/ 0 w 9"/>
                  <a:gd name="T3" fmla="*/ 0 h 56"/>
                  <a:gd name="T4" fmla="*/ 9 w 9"/>
                  <a:gd name="T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56">
                    <a:moveTo>
                      <a:pt x="0" y="5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2" name="Rectangle 151"/>
              <p:cNvSpPr>
                <a:spLocks noChangeArrowheads="1"/>
              </p:cNvSpPr>
              <p:nvPr/>
            </p:nvSpPr>
            <p:spPr bwMode="auto">
              <a:xfrm>
                <a:off x="2436" y="3927"/>
                <a:ext cx="630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zh-CN" altLang="zh-CN" sz="500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Exserohilum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rostratum</a:t>
                </a:r>
                <a:r>
                  <a:rPr lang="en-US" altLang="zh-CN" sz="500" i="1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zh-CN" sz="500" dirty="0">
                    <a:solidFill>
                      <a:srgbClr val="000000"/>
                    </a:solidFill>
                  </a:rPr>
                  <a:t>MH865917 </a:t>
                </a:r>
                <a:endParaRPr lang="zh-CN" altLang="zh-CN" sz="800" dirty="0"/>
              </a:p>
            </p:txBody>
          </p:sp>
          <p:sp>
            <p:nvSpPr>
              <p:cNvPr id="163" name="Freeform 152"/>
              <p:cNvSpPr>
                <a:spLocks/>
              </p:cNvSpPr>
              <p:nvPr/>
            </p:nvSpPr>
            <p:spPr bwMode="auto">
              <a:xfrm>
                <a:off x="2411" y="3953"/>
                <a:ext cx="23" cy="37"/>
              </a:xfrm>
              <a:custGeom>
                <a:avLst/>
                <a:gdLst>
                  <a:gd name="T0" fmla="*/ 0 w 23"/>
                  <a:gd name="T1" fmla="*/ 37 h 37"/>
                  <a:gd name="T2" fmla="*/ 0 w 23"/>
                  <a:gd name="T3" fmla="*/ 0 h 37"/>
                  <a:gd name="T4" fmla="*/ 23 w 23"/>
                  <a:gd name="T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7">
                    <a:moveTo>
                      <a:pt x="0" y="37"/>
                    </a:moveTo>
                    <a:lnTo>
                      <a:pt x="0" y="0"/>
                    </a:lnTo>
                    <a:lnTo>
                      <a:pt x="23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4" name="Rectangle 153"/>
              <p:cNvSpPr>
                <a:spLocks noChangeArrowheads="1"/>
              </p:cNvSpPr>
              <p:nvPr/>
            </p:nvSpPr>
            <p:spPr bwMode="auto">
              <a:xfrm>
                <a:off x="2425" y="4005"/>
                <a:ext cx="619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Exserohilum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rostratum </a:t>
                </a: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MH860942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5" name="Freeform 154"/>
              <p:cNvSpPr>
                <a:spLocks/>
              </p:cNvSpPr>
              <p:nvPr/>
            </p:nvSpPr>
            <p:spPr bwMode="auto">
              <a:xfrm>
                <a:off x="2411" y="3994"/>
                <a:ext cx="13" cy="37"/>
              </a:xfrm>
              <a:custGeom>
                <a:avLst/>
                <a:gdLst>
                  <a:gd name="T0" fmla="*/ 0 w 13"/>
                  <a:gd name="T1" fmla="*/ 0 h 37"/>
                  <a:gd name="T2" fmla="*/ 0 w 13"/>
                  <a:gd name="T3" fmla="*/ 37 h 37"/>
                  <a:gd name="T4" fmla="*/ 13 w 13"/>
                  <a:gd name="T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37">
                    <a:moveTo>
                      <a:pt x="0" y="0"/>
                    </a:moveTo>
                    <a:lnTo>
                      <a:pt x="0" y="37"/>
                    </a:lnTo>
                    <a:lnTo>
                      <a:pt x="13" y="37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6" name="Freeform 155"/>
              <p:cNvSpPr>
                <a:spLocks/>
              </p:cNvSpPr>
              <p:nvPr/>
            </p:nvSpPr>
            <p:spPr bwMode="auto">
              <a:xfrm>
                <a:off x="2398" y="3935"/>
                <a:ext cx="13" cy="57"/>
              </a:xfrm>
              <a:custGeom>
                <a:avLst/>
                <a:gdLst>
                  <a:gd name="T0" fmla="*/ 0 w 13"/>
                  <a:gd name="T1" fmla="*/ 0 h 57"/>
                  <a:gd name="T2" fmla="*/ 0 w 13"/>
                  <a:gd name="T3" fmla="*/ 57 h 57"/>
                  <a:gd name="T4" fmla="*/ 13 w 13"/>
                  <a:gd name="T5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57">
                    <a:moveTo>
                      <a:pt x="0" y="0"/>
                    </a:moveTo>
                    <a:lnTo>
                      <a:pt x="0" y="57"/>
                    </a:lnTo>
                    <a:lnTo>
                      <a:pt x="13" y="57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7" name="Freeform 156"/>
              <p:cNvSpPr>
                <a:spLocks/>
              </p:cNvSpPr>
              <p:nvPr/>
            </p:nvSpPr>
            <p:spPr bwMode="auto">
              <a:xfrm>
                <a:off x="2293" y="3848"/>
                <a:ext cx="105" cy="86"/>
              </a:xfrm>
              <a:custGeom>
                <a:avLst/>
                <a:gdLst>
                  <a:gd name="T0" fmla="*/ 0 w 105"/>
                  <a:gd name="T1" fmla="*/ 0 h 86"/>
                  <a:gd name="T2" fmla="*/ 0 w 105"/>
                  <a:gd name="T3" fmla="*/ 86 h 86"/>
                  <a:gd name="T4" fmla="*/ 105 w 105"/>
                  <a:gd name="T5" fmla="*/ 8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5" h="86">
                    <a:moveTo>
                      <a:pt x="0" y="0"/>
                    </a:moveTo>
                    <a:lnTo>
                      <a:pt x="0" y="86"/>
                    </a:lnTo>
                    <a:lnTo>
                      <a:pt x="105" y="86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8" name="Freeform 157"/>
              <p:cNvSpPr>
                <a:spLocks/>
              </p:cNvSpPr>
              <p:nvPr/>
            </p:nvSpPr>
            <p:spPr bwMode="auto">
              <a:xfrm>
                <a:off x="1397" y="3200"/>
                <a:ext cx="896" cy="647"/>
              </a:xfrm>
              <a:custGeom>
                <a:avLst/>
                <a:gdLst>
                  <a:gd name="T0" fmla="*/ 0 w 896"/>
                  <a:gd name="T1" fmla="*/ 0 h 647"/>
                  <a:gd name="T2" fmla="*/ 0 w 896"/>
                  <a:gd name="T3" fmla="*/ 647 h 647"/>
                  <a:gd name="T4" fmla="*/ 896 w 896"/>
                  <a:gd name="T5" fmla="*/ 647 h 6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96" h="647">
                    <a:moveTo>
                      <a:pt x="0" y="0"/>
                    </a:moveTo>
                    <a:lnTo>
                      <a:pt x="0" y="647"/>
                    </a:lnTo>
                    <a:lnTo>
                      <a:pt x="896" y="647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9" name="Freeform 158"/>
              <p:cNvSpPr>
                <a:spLocks/>
              </p:cNvSpPr>
              <p:nvPr/>
            </p:nvSpPr>
            <p:spPr bwMode="auto">
              <a:xfrm>
                <a:off x="1136" y="3199"/>
                <a:ext cx="261" cy="453"/>
              </a:xfrm>
              <a:custGeom>
                <a:avLst/>
                <a:gdLst>
                  <a:gd name="T0" fmla="*/ 0 w 261"/>
                  <a:gd name="T1" fmla="*/ 453 h 453"/>
                  <a:gd name="T2" fmla="*/ 0 w 261"/>
                  <a:gd name="T3" fmla="*/ 0 h 453"/>
                  <a:gd name="T4" fmla="*/ 261 w 261"/>
                  <a:gd name="T5" fmla="*/ 0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1" h="453">
                    <a:moveTo>
                      <a:pt x="0" y="453"/>
                    </a:moveTo>
                    <a:lnTo>
                      <a:pt x="0" y="0"/>
                    </a:lnTo>
                    <a:lnTo>
                      <a:pt x="261" y="0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0" name="Rectangle 159"/>
              <p:cNvSpPr>
                <a:spLocks noChangeArrowheads="1"/>
              </p:cNvSpPr>
              <p:nvPr/>
            </p:nvSpPr>
            <p:spPr bwMode="auto">
              <a:xfrm>
                <a:off x="2435" y="4083"/>
                <a:ext cx="785" cy="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zh-CN" altLang="zh-CN" sz="500" i="1" dirty="0">
                    <a:solidFill>
                      <a:srgbClr val="000000"/>
                    </a:solidFill>
                  </a:rPr>
                  <a:t> G</a:t>
                </a:r>
                <a:r>
                  <a:rPr lang="en-US" altLang="zh-CN" sz="500" i="1" dirty="0" err="1">
                    <a:solidFill>
                      <a:srgbClr val="000000"/>
                    </a:solidFill>
                  </a:rPr>
                  <a:t>aertneriomyces</a:t>
                </a:r>
                <a:r>
                  <a:rPr lang="zh-CN" altLang="zh-CN" sz="500" i="1" dirty="0">
                    <a:solidFill>
                      <a:srgbClr val="000000"/>
                    </a:solidFill>
                  </a:rPr>
                  <a:t> semiglobiferus </a:t>
                </a:r>
                <a:r>
                  <a:rPr lang="zh-CN" altLang="zh-CN" sz="500" dirty="0">
                    <a:solidFill>
                      <a:srgbClr val="000000"/>
                    </a:solidFill>
                  </a:rPr>
                  <a:t>AY997051</a:t>
                </a:r>
                <a:endParaRPr lang="zh-CN" altLang="zh-CN" dirty="0"/>
              </a:p>
            </p:txBody>
          </p:sp>
          <p:sp>
            <p:nvSpPr>
              <p:cNvPr id="171" name="Freeform 160"/>
              <p:cNvSpPr>
                <a:spLocks/>
              </p:cNvSpPr>
              <p:nvPr/>
            </p:nvSpPr>
            <p:spPr bwMode="auto">
              <a:xfrm>
                <a:off x="1136" y="3655"/>
                <a:ext cx="1297" cy="453"/>
              </a:xfrm>
              <a:custGeom>
                <a:avLst/>
                <a:gdLst>
                  <a:gd name="T0" fmla="*/ 0 w 1297"/>
                  <a:gd name="T1" fmla="*/ 0 h 453"/>
                  <a:gd name="T2" fmla="*/ 0 w 1297"/>
                  <a:gd name="T3" fmla="*/ 453 h 453"/>
                  <a:gd name="T4" fmla="*/ 1297 w 1297"/>
                  <a:gd name="T5" fmla="*/ 453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97" h="453">
                    <a:moveTo>
                      <a:pt x="0" y="0"/>
                    </a:moveTo>
                    <a:lnTo>
                      <a:pt x="0" y="453"/>
                    </a:lnTo>
                    <a:lnTo>
                      <a:pt x="1297" y="453"/>
                    </a:lnTo>
                  </a:path>
                </a:pathLst>
              </a:custGeom>
              <a:noFill/>
              <a:ln w="4763" cap="sq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2" name="Rectangle 161"/>
              <p:cNvSpPr>
                <a:spLocks noChangeArrowheads="1"/>
              </p:cNvSpPr>
              <p:nvPr/>
            </p:nvSpPr>
            <p:spPr bwMode="auto">
              <a:xfrm>
                <a:off x="2341" y="3703"/>
                <a:ext cx="86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3" name="Rectangle 162"/>
              <p:cNvSpPr>
                <a:spLocks noChangeArrowheads="1"/>
              </p:cNvSpPr>
              <p:nvPr/>
            </p:nvSpPr>
            <p:spPr bwMode="auto">
              <a:xfrm>
                <a:off x="2358" y="3997"/>
                <a:ext cx="64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61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4" name="Rectangle 163"/>
              <p:cNvSpPr>
                <a:spLocks noChangeArrowheads="1"/>
              </p:cNvSpPr>
              <p:nvPr/>
            </p:nvSpPr>
            <p:spPr bwMode="auto">
              <a:xfrm>
                <a:off x="2325" y="3938"/>
                <a:ext cx="86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5" name="Rectangle 164"/>
              <p:cNvSpPr>
                <a:spLocks noChangeArrowheads="1"/>
              </p:cNvSpPr>
              <p:nvPr/>
            </p:nvSpPr>
            <p:spPr bwMode="auto">
              <a:xfrm>
                <a:off x="2220" y="3851"/>
                <a:ext cx="86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7" name="Rectangle 166"/>
              <p:cNvSpPr>
                <a:spLocks noChangeArrowheads="1"/>
              </p:cNvSpPr>
              <p:nvPr/>
            </p:nvSpPr>
            <p:spPr bwMode="auto">
              <a:xfrm>
                <a:off x="1953" y="3550"/>
                <a:ext cx="64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90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8" name="Rectangle 167"/>
              <p:cNvSpPr>
                <a:spLocks noChangeArrowheads="1"/>
              </p:cNvSpPr>
              <p:nvPr/>
            </p:nvSpPr>
            <p:spPr bwMode="auto">
              <a:xfrm>
                <a:off x="1921" y="3482"/>
                <a:ext cx="86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9" name="Rectangle 168"/>
              <p:cNvSpPr>
                <a:spLocks noChangeArrowheads="1"/>
              </p:cNvSpPr>
              <p:nvPr/>
            </p:nvSpPr>
            <p:spPr bwMode="auto">
              <a:xfrm>
                <a:off x="2012" y="2151"/>
                <a:ext cx="86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0" name="Rectangle 169"/>
              <p:cNvSpPr>
                <a:spLocks noChangeArrowheads="1"/>
              </p:cNvSpPr>
              <p:nvPr/>
            </p:nvSpPr>
            <p:spPr bwMode="auto">
              <a:xfrm>
                <a:off x="1934" y="2366"/>
                <a:ext cx="86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1" name="Rectangle 170"/>
              <p:cNvSpPr>
                <a:spLocks noChangeArrowheads="1"/>
              </p:cNvSpPr>
              <p:nvPr/>
            </p:nvSpPr>
            <p:spPr bwMode="auto">
              <a:xfrm>
                <a:off x="1902" y="1918"/>
                <a:ext cx="64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96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2" name="Rectangle 171"/>
              <p:cNvSpPr>
                <a:spLocks noChangeArrowheads="1"/>
              </p:cNvSpPr>
              <p:nvPr/>
            </p:nvSpPr>
            <p:spPr bwMode="auto">
              <a:xfrm>
                <a:off x="1870" y="1976"/>
                <a:ext cx="86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3" name="Rectangle 172"/>
              <p:cNvSpPr>
                <a:spLocks noChangeArrowheads="1"/>
              </p:cNvSpPr>
              <p:nvPr/>
            </p:nvSpPr>
            <p:spPr bwMode="auto">
              <a:xfrm>
                <a:off x="1966" y="503"/>
                <a:ext cx="86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4" name="Rectangle 173"/>
              <p:cNvSpPr>
                <a:spLocks noChangeArrowheads="1"/>
              </p:cNvSpPr>
              <p:nvPr/>
            </p:nvSpPr>
            <p:spPr bwMode="auto">
              <a:xfrm>
                <a:off x="1853" y="2228"/>
                <a:ext cx="64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82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5" name="Rectangle 174"/>
              <p:cNvSpPr>
                <a:spLocks noChangeArrowheads="1"/>
              </p:cNvSpPr>
              <p:nvPr/>
            </p:nvSpPr>
            <p:spPr bwMode="auto">
              <a:xfrm>
                <a:off x="1969" y="55"/>
                <a:ext cx="64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94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6" name="Rectangle 175"/>
              <p:cNvSpPr>
                <a:spLocks noChangeArrowheads="1"/>
              </p:cNvSpPr>
              <p:nvPr/>
            </p:nvSpPr>
            <p:spPr bwMode="auto">
              <a:xfrm>
                <a:off x="1935" y="113"/>
                <a:ext cx="86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7" name="Rectangle 176"/>
              <p:cNvSpPr>
                <a:spLocks noChangeArrowheads="1"/>
              </p:cNvSpPr>
              <p:nvPr/>
            </p:nvSpPr>
            <p:spPr bwMode="auto">
              <a:xfrm>
                <a:off x="1910" y="445"/>
                <a:ext cx="86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8" name="Rectangle 177"/>
              <p:cNvSpPr>
                <a:spLocks noChangeArrowheads="1"/>
              </p:cNvSpPr>
              <p:nvPr/>
            </p:nvSpPr>
            <p:spPr bwMode="auto">
              <a:xfrm>
                <a:off x="1975" y="814"/>
                <a:ext cx="86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9" name="Rectangle 178"/>
              <p:cNvSpPr>
                <a:spLocks noChangeArrowheads="1"/>
              </p:cNvSpPr>
              <p:nvPr/>
            </p:nvSpPr>
            <p:spPr bwMode="auto">
              <a:xfrm>
                <a:off x="1970" y="986"/>
                <a:ext cx="64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99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0" name="Rectangle 179"/>
              <p:cNvSpPr>
                <a:spLocks noChangeArrowheads="1"/>
              </p:cNvSpPr>
              <p:nvPr/>
            </p:nvSpPr>
            <p:spPr bwMode="auto">
              <a:xfrm>
                <a:off x="1799" y="2325"/>
                <a:ext cx="86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1" name="Rectangle 180"/>
              <p:cNvSpPr>
                <a:spLocks noChangeArrowheads="1"/>
              </p:cNvSpPr>
              <p:nvPr/>
            </p:nvSpPr>
            <p:spPr bwMode="auto">
              <a:xfrm>
                <a:off x="1913" y="1044"/>
                <a:ext cx="86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2" name="Rectangle 181"/>
              <p:cNvSpPr>
                <a:spLocks noChangeArrowheads="1"/>
              </p:cNvSpPr>
              <p:nvPr/>
            </p:nvSpPr>
            <p:spPr bwMode="auto">
              <a:xfrm>
                <a:off x="1852" y="717"/>
                <a:ext cx="86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3" name="Rectangle 182"/>
              <p:cNvSpPr>
                <a:spLocks noChangeArrowheads="1"/>
              </p:cNvSpPr>
              <p:nvPr/>
            </p:nvSpPr>
            <p:spPr bwMode="auto">
              <a:xfrm>
                <a:off x="1982" y="2539"/>
                <a:ext cx="86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4" name="Rectangle 183"/>
              <p:cNvSpPr>
                <a:spLocks noChangeArrowheads="1"/>
              </p:cNvSpPr>
              <p:nvPr/>
            </p:nvSpPr>
            <p:spPr bwMode="auto">
              <a:xfrm>
                <a:off x="1960" y="2772"/>
                <a:ext cx="86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6" name="Rectangle 185"/>
              <p:cNvSpPr>
                <a:spLocks noChangeArrowheads="1"/>
              </p:cNvSpPr>
              <p:nvPr/>
            </p:nvSpPr>
            <p:spPr bwMode="auto">
              <a:xfrm>
                <a:off x="1935" y="2597"/>
                <a:ext cx="64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99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7" name="Rectangle 186"/>
              <p:cNvSpPr>
                <a:spLocks noChangeArrowheads="1"/>
              </p:cNvSpPr>
              <p:nvPr/>
            </p:nvSpPr>
            <p:spPr bwMode="auto">
              <a:xfrm>
                <a:off x="1960" y="3240"/>
                <a:ext cx="64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52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8" name="Rectangle 187"/>
              <p:cNvSpPr>
                <a:spLocks noChangeArrowheads="1"/>
              </p:cNvSpPr>
              <p:nvPr/>
            </p:nvSpPr>
            <p:spPr bwMode="auto">
              <a:xfrm>
                <a:off x="1947" y="3172"/>
                <a:ext cx="64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62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0" name="Rectangle 189"/>
              <p:cNvSpPr>
                <a:spLocks noChangeArrowheads="1"/>
              </p:cNvSpPr>
              <p:nvPr/>
            </p:nvSpPr>
            <p:spPr bwMode="auto">
              <a:xfrm>
                <a:off x="1906" y="3080"/>
                <a:ext cx="64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79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1" name="Rectangle 190"/>
              <p:cNvSpPr>
                <a:spLocks noChangeArrowheads="1"/>
              </p:cNvSpPr>
              <p:nvPr/>
            </p:nvSpPr>
            <p:spPr bwMode="auto">
              <a:xfrm>
                <a:off x="1859" y="2956"/>
                <a:ext cx="64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54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2" name="Rectangle 191"/>
              <p:cNvSpPr>
                <a:spLocks noChangeArrowheads="1"/>
              </p:cNvSpPr>
              <p:nvPr/>
            </p:nvSpPr>
            <p:spPr bwMode="auto">
              <a:xfrm>
                <a:off x="1820" y="2806"/>
                <a:ext cx="86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3" name="Rectangle 192"/>
              <p:cNvSpPr>
                <a:spLocks noChangeArrowheads="1"/>
              </p:cNvSpPr>
              <p:nvPr/>
            </p:nvSpPr>
            <p:spPr bwMode="auto">
              <a:xfrm>
                <a:off x="1755" y="181"/>
                <a:ext cx="64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61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4" name="Rectangle 193"/>
              <p:cNvSpPr>
                <a:spLocks noChangeArrowheads="1"/>
              </p:cNvSpPr>
              <p:nvPr/>
            </p:nvSpPr>
            <p:spPr bwMode="auto">
              <a:xfrm>
                <a:off x="1723" y="283"/>
                <a:ext cx="64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99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5" name="Rectangle 194"/>
              <p:cNvSpPr>
                <a:spLocks noChangeArrowheads="1"/>
              </p:cNvSpPr>
              <p:nvPr/>
            </p:nvSpPr>
            <p:spPr bwMode="auto">
              <a:xfrm>
                <a:off x="1405" y="2496"/>
                <a:ext cx="64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55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9" name="Rectangle 198"/>
              <p:cNvSpPr>
                <a:spLocks noChangeArrowheads="1"/>
              </p:cNvSpPr>
              <p:nvPr/>
            </p:nvSpPr>
            <p:spPr bwMode="auto">
              <a:xfrm>
                <a:off x="1797" y="1112"/>
                <a:ext cx="86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0" name="Rectangle 199"/>
              <p:cNvSpPr>
                <a:spLocks noChangeArrowheads="1"/>
              </p:cNvSpPr>
              <p:nvPr/>
            </p:nvSpPr>
            <p:spPr bwMode="auto">
              <a:xfrm>
                <a:off x="1606" y="470"/>
                <a:ext cx="64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79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1" name="Rectangle 200"/>
              <p:cNvSpPr>
                <a:spLocks noChangeArrowheads="1"/>
              </p:cNvSpPr>
              <p:nvPr/>
            </p:nvSpPr>
            <p:spPr bwMode="auto">
              <a:xfrm>
                <a:off x="1566" y="885"/>
                <a:ext cx="64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94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2" name="Rectangle 201"/>
              <p:cNvSpPr>
                <a:spLocks noChangeArrowheads="1"/>
              </p:cNvSpPr>
              <p:nvPr/>
            </p:nvSpPr>
            <p:spPr bwMode="auto">
              <a:xfrm>
                <a:off x="1684" y="1362"/>
                <a:ext cx="64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99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3" name="Rectangle 202"/>
              <p:cNvSpPr>
                <a:spLocks noChangeArrowheads="1"/>
              </p:cNvSpPr>
              <p:nvPr/>
            </p:nvSpPr>
            <p:spPr bwMode="auto">
              <a:xfrm>
                <a:off x="1840" y="1533"/>
                <a:ext cx="86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100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5" name="Rectangle 204"/>
              <p:cNvSpPr>
                <a:spLocks noChangeArrowheads="1"/>
              </p:cNvSpPr>
              <p:nvPr/>
            </p:nvSpPr>
            <p:spPr bwMode="auto">
              <a:xfrm>
                <a:off x="1811" y="1355"/>
                <a:ext cx="64" cy="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MS Sans Serif"/>
                  </a:rPr>
                  <a:t>83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9" name="Rectangle 206"/>
            <p:cNvSpPr>
              <a:spLocks noChangeArrowheads="1"/>
            </p:cNvSpPr>
            <p:nvPr/>
          </p:nvSpPr>
          <p:spPr bwMode="auto">
            <a:xfrm>
              <a:off x="1768" y="1551"/>
              <a:ext cx="86" cy="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100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Rectangle 207"/>
            <p:cNvSpPr>
              <a:spLocks noChangeArrowheads="1"/>
            </p:cNvSpPr>
            <p:nvPr/>
          </p:nvSpPr>
          <p:spPr bwMode="auto">
            <a:xfrm>
              <a:off x="1817" y="1687"/>
              <a:ext cx="64" cy="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96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Rectangle 208"/>
            <p:cNvSpPr>
              <a:spLocks noChangeArrowheads="1"/>
            </p:cNvSpPr>
            <p:nvPr/>
          </p:nvSpPr>
          <p:spPr bwMode="auto">
            <a:xfrm>
              <a:off x="1849" y="1784"/>
              <a:ext cx="64" cy="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99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Line 209"/>
            <p:cNvSpPr>
              <a:spLocks noChangeShapeType="1"/>
            </p:cNvSpPr>
            <p:nvPr/>
          </p:nvSpPr>
          <p:spPr bwMode="auto">
            <a:xfrm>
              <a:off x="1299" y="4218"/>
              <a:ext cx="148" cy="0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Line 210"/>
            <p:cNvSpPr>
              <a:spLocks noChangeShapeType="1"/>
            </p:cNvSpPr>
            <p:nvPr/>
          </p:nvSpPr>
          <p:spPr bwMode="auto">
            <a:xfrm>
              <a:off x="1299" y="4205"/>
              <a:ext cx="0" cy="26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Line 211"/>
            <p:cNvSpPr>
              <a:spLocks noChangeShapeType="1"/>
            </p:cNvSpPr>
            <p:nvPr/>
          </p:nvSpPr>
          <p:spPr bwMode="auto">
            <a:xfrm>
              <a:off x="1447" y="4205"/>
              <a:ext cx="0" cy="26"/>
            </a:xfrm>
            <a:prstGeom prst="line">
              <a:avLst/>
            </a:prstGeom>
            <a:noFill/>
            <a:ln w="4763" cap="sq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Rectangle 212"/>
            <p:cNvSpPr>
              <a:spLocks noChangeArrowheads="1"/>
            </p:cNvSpPr>
            <p:nvPr/>
          </p:nvSpPr>
          <p:spPr bwMode="auto">
            <a:xfrm>
              <a:off x="1338" y="4225"/>
              <a:ext cx="97" cy="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MS Sans Serif"/>
                </a:rPr>
                <a:t>0.05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1805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1337</TotalTime>
  <Words>258</Words>
  <Application>Microsoft Office PowerPoint</Application>
  <PresentationFormat>全屏显示(4:3)</PresentationFormat>
  <Paragraphs>94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MS Sans Serif</vt:lpstr>
      <vt:lpstr>宋体</vt:lpstr>
      <vt:lpstr>Arial</vt:lpstr>
      <vt:lpstr>Calibri</vt:lpstr>
      <vt:lpstr>Office Theme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dell</cp:lastModifiedBy>
  <cp:revision>21</cp:revision>
  <dcterms:created xsi:type="dcterms:W3CDTF">2006-08-16T00:00:00Z</dcterms:created>
  <dcterms:modified xsi:type="dcterms:W3CDTF">2022-12-08T03:03:46Z</dcterms:modified>
</cp:coreProperties>
</file>