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3" r:id="rId5"/>
    <p:sldId id="257" r:id="rId6"/>
    <p:sldId id="261" r:id="rId7"/>
    <p:sldId id="262"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94" autoAdjust="0"/>
    <p:restoredTop sz="94660"/>
  </p:normalViewPr>
  <p:slideViewPr>
    <p:cSldViewPr snapToGrid="0">
      <p:cViewPr varScale="1">
        <p:scale>
          <a:sx n="72" d="100"/>
          <a:sy n="72" d="100"/>
        </p:scale>
        <p:origin x="16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D9C90B29-EF82-4907-B14C-159220737EB3}" type="datetimeFigureOut">
              <a:rPr lang="ko-KR" altLang="en-US" smtClean="0"/>
              <a:t>2022-11-25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321EF58-0AFF-4810-822F-8618323F3631}" type="slidenum">
              <a:rPr lang="ko-KR" altLang="en-US" smtClean="0"/>
              <a:t>‹#›</a:t>
            </a:fld>
            <a:endParaRPr lang="ko-KR" altLang="en-US"/>
          </a:p>
        </p:txBody>
      </p:sp>
    </p:spTree>
    <p:extLst>
      <p:ext uri="{BB962C8B-B14F-4D97-AF65-F5344CB8AC3E}">
        <p14:creationId xmlns:p14="http://schemas.microsoft.com/office/powerpoint/2010/main" val="1332759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D9C90B29-EF82-4907-B14C-159220737EB3}" type="datetimeFigureOut">
              <a:rPr lang="ko-KR" altLang="en-US" smtClean="0"/>
              <a:t>2022-11-25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321EF58-0AFF-4810-822F-8618323F3631}" type="slidenum">
              <a:rPr lang="ko-KR" altLang="en-US" smtClean="0"/>
              <a:t>‹#›</a:t>
            </a:fld>
            <a:endParaRPr lang="ko-KR" altLang="en-US"/>
          </a:p>
        </p:txBody>
      </p:sp>
    </p:spTree>
    <p:extLst>
      <p:ext uri="{BB962C8B-B14F-4D97-AF65-F5344CB8AC3E}">
        <p14:creationId xmlns:p14="http://schemas.microsoft.com/office/powerpoint/2010/main" val="4051620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D9C90B29-EF82-4907-B14C-159220737EB3}" type="datetimeFigureOut">
              <a:rPr lang="ko-KR" altLang="en-US" smtClean="0"/>
              <a:t>2022-11-25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321EF58-0AFF-4810-822F-8618323F3631}" type="slidenum">
              <a:rPr lang="ko-KR" altLang="en-US" smtClean="0"/>
              <a:t>‹#›</a:t>
            </a:fld>
            <a:endParaRPr lang="ko-KR" altLang="en-US"/>
          </a:p>
        </p:txBody>
      </p:sp>
    </p:spTree>
    <p:extLst>
      <p:ext uri="{BB962C8B-B14F-4D97-AF65-F5344CB8AC3E}">
        <p14:creationId xmlns:p14="http://schemas.microsoft.com/office/powerpoint/2010/main" val="71494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D9C90B29-EF82-4907-B14C-159220737EB3}" type="datetimeFigureOut">
              <a:rPr lang="ko-KR" altLang="en-US" smtClean="0"/>
              <a:t>2022-11-25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321EF58-0AFF-4810-822F-8618323F3631}" type="slidenum">
              <a:rPr lang="ko-KR" altLang="en-US" smtClean="0"/>
              <a:t>‹#›</a:t>
            </a:fld>
            <a:endParaRPr lang="ko-KR" altLang="en-US"/>
          </a:p>
        </p:txBody>
      </p:sp>
    </p:spTree>
    <p:extLst>
      <p:ext uri="{BB962C8B-B14F-4D97-AF65-F5344CB8AC3E}">
        <p14:creationId xmlns:p14="http://schemas.microsoft.com/office/powerpoint/2010/main" val="3264868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D9C90B29-EF82-4907-B14C-159220737EB3}" type="datetimeFigureOut">
              <a:rPr lang="ko-KR" altLang="en-US" smtClean="0"/>
              <a:t>2022-11-25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321EF58-0AFF-4810-822F-8618323F3631}" type="slidenum">
              <a:rPr lang="ko-KR" altLang="en-US" smtClean="0"/>
              <a:t>‹#›</a:t>
            </a:fld>
            <a:endParaRPr lang="ko-KR" altLang="en-US"/>
          </a:p>
        </p:txBody>
      </p:sp>
    </p:spTree>
    <p:extLst>
      <p:ext uri="{BB962C8B-B14F-4D97-AF65-F5344CB8AC3E}">
        <p14:creationId xmlns:p14="http://schemas.microsoft.com/office/powerpoint/2010/main" val="2716076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D9C90B29-EF82-4907-B14C-159220737EB3}" type="datetimeFigureOut">
              <a:rPr lang="ko-KR" altLang="en-US" smtClean="0"/>
              <a:t>2022-11-25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0321EF58-0AFF-4810-822F-8618323F3631}" type="slidenum">
              <a:rPr lang="ko-KR" altLang="en-US" smtClean="0"/>
              <a:t>‹#›</a:t>
            </a:fld>
            <a:endParaRPr lang="ko-KR" altLang="en-US"/>
          </a:p>
        </p:txBody>
      </p:sp>
    </p:spTree>
    <p:extLst>
      <p:ext uri="{BB962C8B-B14F-4D97-AF65-F5344CB8AC3E}">
        <p14:creationId xmlns:p14="http://schemas.microsoft.com/office/powerpoint/2010/main" val="3000985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629842" y="2505075"/>
            <a:ext cx="3868340"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D9C90B29-EF82-4907-B14C-159220737EB3}" type="datetimeFigureOut">
              <a:rPr lang="ko-KR" altLang="en-US" smtClean="0"/>
              <a:t>2022-11-25</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0321EF58-0AFF-4810-822F-8618323F3631}" type="slidenum">
              <a:rPr lang="ko-KR" altLang="en-US" smtClean="0"/>
              <a:t>‹#›</a:t>
            </a:fld>
            <a:endParaRPr lang="ko-KR" altLang="en-US"/>
          </a:p>
        </p:txBody>
      </p:sp>
    </p:spTree>
    <p:extLst>
      <p:ext uri="{BB962C8B-B14F-4D97-AF65-F5344CB8AC3E}">
        <p14:creationId xmlns:p14="http://schemas.microsoft.com/office/powerpoint/2010/main" val="1258711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D9C90B29-EF82-4907-B14C-159220737EB3}" type="datetimeFigureOut">
              <a:rPr lang="ko-KR" altLang="en-US" smtClean="0"/>
              <a:t>2022-11-25</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0321EF58-0AFF-4810-822F-8618323F3631}" type="slidenum">
              <a:rPr lang="ko-KR" altLang="en-US" smtClean="0"/>
              <a:t>‹#›</a:t>
            </a:fld>
            <a:endParaRPr lang="ko-KR" altLang="en-US"/>
          </a:p>
        </p:txBody>
      </p:sp>
    </p:spTree>
    <p:extLst>
      <p:ext uri="{BB962C8B-B14F-4D97-AF65-F5344CB8AC3E}">
        <p14:creationId xmlns:p14="http://schemas.microsoft.com/office/powerpoint/2010/main" val="3917115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C90B29-EF82-4907-B14C-159220737EB3}" type="datetimeFigureOut">
              <a:rPr lang="ko-KR" altLang="en-US" smtClean="0"/>
              <a:t>2022-11-25</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0321EF58-0AFF-4810-822F-8618323F3631}" type="slidenum">
              <a:rPr lang="ko-KR" altLang="en-US" smtClean="0"/>
              <a:t>‹#›</a:t>
            </a:fld>
            <a:endParaRPr lang="ko-KR" altLang="en-US"/>
          </a:p>
        </p:txBody>
      </p:sp>
    </p:spTree>
    <p:extLst>
      <p:ext uri="{BB962C8B-B14F-4D97-AF65-F5344CB8AC3E}">
        <p14:creationId xmlns:p14="http://schemas.microsoft.com/office/powerpoint/2010/main" val="291378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D9C90B29-EF82-4907-B14C-159220737EB3}" type="datetimeFigureOut">
              <a:rPr lang="ko-KR" altLang="en-US" smtClean="0"/>
              <a:t>2022-11-25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0321EF58-0AFF-4810-822F-8618323F3631}" type="slidenum">
              <a:rPr lang="ko-KR" altLang="en-US" smtClean="0"/>
              <a:t>‹#›</a:t>
            </a:fld>
            <a:endParaRPr lang="ko-KR" altLang="en-US"/>
          </a:p>
        </p:txBody>
      </p:sp>
    </p:spTree>
    <p:extLst>
      <p:ext uri="{BB962C8B-B14F-4D97-AF65-F5344CB8AC3E}">
        <p14:creationId xmlns:p14="http://schemas.microsoft.com/office/powerpoint/2010/main" val="2695026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D9C90B29-EF82-4907-B14C-159220737EB3}" type="datetimeFigureOut">
              <a:rPr lang="ko-KR" altLang="en-US" smtClean="0"/>
              <a:t>2022-11-25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0321EF58-0AFF-4810-822F-8618323F3631}" type="slidenum">
              <a:rPr lang="ko-KR" altLang="en-US" smtClean="0"/>
              <a:t>‹#›</a:t>
            </a:fld>
            <a:endParaRPr lang="ko-KR" altLang="en-US"/>
          </a:p>
        </p:txBody>
      </p:sp>
    </p:spTree>
    <p:extLst>
      <p:ext uri="{BB962C8B-B14F-4D97-AF65-F5344CB8AC3E}">
        <p14:creationId xmlns:p14="http://schemas.microsoft.com/office/powerpoint/2010/main" val="3595804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90B29-EF82-4907-B14C-159220737EB3}" type="datetimeFigureOut">
              <a:rPr lang="ko-KR" altLang="en-US" smtClean="0"/>
              <a:t>2022-11-25</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1EF58-0AFF-4810-822F-8618323F3631}" type="slidenum">
              <a:rPr lang="ko-KR" altLang="en-US" smtClean="0"/>
              <a:t>‹#›</a:t>
            </a:fld>
            <a:endParaRPr lang="ko-KR" altLang="en-US"/>
          </a:p>
        </p:txBody>
      </p:sp>
    </p:spTree>
    <p:extLst>
      <p:ext uri="{BB962C8B-B14F-4D97-AF65-F5344CB8AC3E}">
        <p14:creationId xmlns:p14="http://schemas.microsoft.com/office/powerpoint/2010/main" val="6254489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111FAA-BA9D-AE24-58F0-9F45076AA225}"/>
              </a:ext>
            </a:extLst>
          </p:cNvPr>
          <p:cNvSpPr txBox="1"/>
          <p:nvPr/>
        </p:nvSpPr>
        <p:spPr>
          <a:xfrm>
            <a:off x="0" y="3666334"/>
            <a:ext cx="9144000" cy="404854"/>
          </a:xfrm>
          <a:prstGeom prst="rect">
            <a:avLst/>
          </a:prstGeom>
          <a:noFill/>
        </p:spPr>
        <p:txBody>
          <a:bodyPr wrap="square" rtlCol="0">
            <a:spAutoFit/>
          </a:bodyPr>
          <a:lstStyle/>
          <a:p>
            <a:pPr algn="just">
              <a:lnSpc>
                <a:spcPct val="200000"/>
              </a:lnSpc>
              <a:spcAft>
                <a:spcPts val="800"/>
              </a:spcAft>
            </a:pPr>
            <a:r>
              <a:rPr lang="en-US" altLang="ko-KR" sz="1200" b="1" kern="100" dirty="0">
                <a:effectLst/>
                <a:latin typeface="Times New Roman" panose="02020603050405020304" pitchFamily="18" charset="0"/>
                <a:ea typeface="맑은 고딕" panose="020B0503020000020004" pitchFamily="50" charset="-127"/>
                <a:cs typeface="Times New Roman" panose="02020603050405020304" pitchFamily="18" charset="0"/>
              </a:rPr>
              <a:t>Supplemental Figure 1. Schematic of the study design.</a:t>
            </a: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pic>
        <p:nvPicPr>
          <p:cNvPr id="2" name="그림 1">
            <a:extLst>
              <a:ext uri="{FF2B5EF4-FFF2-40B4-BE49-F238E27FC236}">
                <a16:creationId xmlns:a16="http://schemas.microsoft.com/office/drawing/2014/main" id="{305F9750-B81B-045F-C6D5-22335916B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765" y="831448"/>
            <a:ext cx="5910470" cy="2834886"/>
          </a:xfrm>
          <a:prstGeom prst="rect">
            <a:avLst/>
          </a:prstGeom>
        </p:spPr>
      </p:pic>
    </p:spTree>
    <p:extLst>
      <p:ext uri="{BB962C8B-B14F-4D97-AF65-F5344CB8AC3E}">
        <p14:creationId xmlns:p14="http://schemas.microsoft.com/office/powerpoint/2010/main" val="51242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0521A8-F45C-569B-C4A3-27AD346AA238}"/>
              </a:ext>
            </a:extLst>
          </p:cNvPr>
          <p:cNvSpPr txBox="1"/>
          <p:nvPr/>
        </p:nvSpPr>
        <p:spPr>
          <a:xfrm>
            <a:off x="0" y="3666334"/>
            <a:ext cx="9144000" cy="1512850"/>
          </a:xfrm>
          <a:prstGeom prst="rect">
            <a:avLst/>
          </a:prstGeom>
          <a:noFill/>
        </p:spPr>
        <p:txBody>
          <a:bodyPr wrap="square" rtlCol="0">
            <a:spAutoFit/>
          </a:bodyPr>
          <a:lstStyle/>
          <a:p>
            <a:pPr algn="l">
              <a:lnSpc>
                <a:spcPct val="200000"/>
              </a:lnSpc>
              <a:spcAft>
                <a:spcPts val="800"/>
              </a:spcAft>
            </a:pPr>
            <a:r>
              <a:rPr lang="en-US" altLang="ko-KR" sz="1200" b="1" dirty="0">
                <a:effectLst/>
                <a:latin typeface="Times New Roman" panose="02020603050405020304" pitchFamily="18" charset="0"/>
                <a:ea typeface="맑은 고딕" panose="020B0503020000020004" pitchFamily="50" charset="-127"/>
                <a:cs typeface="Times New Roman" panose="02020603050405020304" pitchFamily="18" charset="0"/>
              </a:rPr>
              <a:t>Supplemental Figure 2. Survival rates of non-DM, DM and DM-HF zebrafish. </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(A) Kaplan-Meier survival analysis of non-DM, DM, and DM-HF zebrafish larvae. (B) Survival rate at 8 and 9 </a:t>
            </a:r>
            <a:r>
              <a:rPr lang="en-US" altLang="ko-KR" sz="1200" b="0" dirty="0" err="1">
                <a:effectLst/>
                <a:latin typeface="Times New Roman" panose="02020603050405020304" pitchFamily="18" charset="0"/>
                <a:ea typeface="맑은 고딕" panose="020B0503020000020004" pitchFamily="50" charset="-127"/>
                <a:cs typeface="Times New Roman" panose="02020603050405020304" pitchFamily="18" charset="0"/>
              </a:rPr>
              <a:t>dpf</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 (n = 96-120 per group). All groups were tested under the same conditions, and the graphs are shown to Figure 1A and C, and Supplementary Figure 1A. Data are presented as the mean ± standard deviation and each dot represents the value of each experiment. ****p&lt;0.0001 vs. indicated group.</a:t>
            </a:r>
            <a:endParaRPr lang="ko-KR" altLang="ko-KR" sz="1200" b="1"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pic>
        <p:nvPicPr>
          <p:cNvPr id="5" name="그림 4">
            <a:extLst>
              <a:ext uri="{FF2B5EF4-FFF2-40B4-BE49-F238E27FC236}">
                <a16:creationId xmlns:a16="http://schemas.microsoft.com/office/drawing/2014/main" id="{62BE2CC4-F97C-FA1E-E026-D2F1063E5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668" y="1346806"/>
            <a:ext cx="6074664" cy="2319528"/>
          </a:xfrm>
          <a:prstGeom prst="rect">
            <a:avLst/>
          </a:prstGeom>
        </p:spPr>
      </p:pic>
    </p:spTree>
    <p:extLst>
      <p:ext uri="{BB962C8B-B14F-4D97-AF65-F5344CB8AC3E}">
        <p14:creationId xmlns:p14="http://schemas.microsoft.com/office/powerpoint/2010/main" val="2829772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876D60-940E-D8E8-F638-D5A80BB1B2A9}"/>
              </a:ext>
            </a:extLst>
          </p:cNvPr>
          <p:cNvSpPr txBox="1"/>
          <p:nvPr/>
        </p:nvSpPr>
        <p:spPr>
          <a:xfrm>
            <a:off x="0" y="3666334"/>
            <a:ext cx="9144000" cy="1143518"/>
          </a:xfrm>
          <a:prstGeom prst="rect">
            <a:avLst/>
          </a:prstGeom>
          <a:noFill/>
        </p:spPr>
        <p:txBody>
          <a:bodyPr wrap="square" rtlCol="0">
            <a:spAutoFit/>
          </a:bodyPr>
          <a:lstStyle/>
          <a:p>
            <a:pPr algn="l">
              <a:lnSpc>
                <a:spcPct val="200000"/>
              </a:lnSpc>
              <a:spcAft>
                <a:spcPts val="800"/>
              </a:spcAft>
            </a:pPr>
            <a:r>
              <a:rPr lang="en-US" altLang="ko-KR" sz="1200" b="1" dirty="0">
                <a:effectLst/>
                <a:latin typeface="Times New Roman" panose="02020603050405020304" pitchFamily="18" charset="0"/>
                <a:ea typeface="맑은 고딕" panose="020B0503020000020004" pitchFamily="50" charset="-127"/>
                <a:cs typeface="Times New Roman" panose="02020603050405020304" pitchFamily="18" charset="0"/>
              </a:rPr>
              <a:t>Supplemental Figure 3. Defect of swim bladder in high </a:t>
            </a:r>
            <a:r>
              <a:rPr lang="en-US" altLang="ko-KR" sz="1200" b="1" dirty="0">
                <a:latin typeface="Times New Roman" panose="02020603050405020304" pitchFamily="18" charset="0"/>
                <a:ea typeface="맑은 고딕" panose="020B0503020000020004" pitchFamily="50" charset="-127"/>
                <a:cs typeface="Times New Roman" panose="02020603050405020304" pitchFamily="18" charset="0"/>
              </a:rPr>
              <a:t>molarity</a:t>
            </a:r>
            <a:r>
              <a:rPr lang="en-US" altLang="ko-KR" sz="1200" b="1" dirty="0">
                <a:effectLst/>
                <a:latin typeface="Times New Roman" panose="02020603050405020304" pitchFamily="18" charset="0"/>
                <a:ea typeface="맑은 고딕" panose="020B0503020000020004" pitchFamily="50" charset="-127"/>
                <a:cs typeface="Times New Roman" panose="02020603050405020304" pitchFamily="18" charset="0"/>
              </a:rPr>
              <a:t> sotagliflozin treated DM-</a:t>
            </a:r>
            <a:r>
              <a:rPr lang="en-US" altLang="ko-KR" sz="1200" b="1" dirty="0" err="1">
                <a:effectLst/>
                <a:latin typeface="Times New Roman" panose="02020603050405020304" pitchFamily="18" charset="0"/>
                <a:ea typeface="맑은 고딕" panose="020B0503020000020004" pitchFamily="50" charset="-127"/>
                <a:cs typeface="Times New Roman" panose="02020603050405020304" pitchFamily="18" charset="0"/>
              </a:rPr>
              <a:t>HFrEF</a:t>
            </a:r>
            <a:r>
              <a:rPr lang="en-US" altLang="ko-KR" sz="1200" b="1" dirty="0">
                <a:effectLst/>
                <a:latin typeface="Times New Roman" panose="02020603050405020304" pitchFamily="18" charset="0"/>
                <a:ea typeface="맑은 고딕" panose="020B0503020000020004" pitchFamily="50" charset="-127"/>
                <a:cs typeface="Times New Roman" panose="02020603050405020304" pitchFamily="18" charset="0"/>
              </a:rPr>
              <a:t> zebrafish. </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(A) Relative swim bladder size in DM-HF zebrafish treated with 25 </a:t>
            </a:r>
            <a:r>
              <a:rPr lang="en-US" altLang="ko-KR" sz="1200" b="0" dirty="0" err="1">
                <a:effectLst/>
                <a:latin typeface="Times New Roman" panose="02020603050405020304" pitchFamily="18" charset="0"/>
                <a:ea typeface="맑은 고딕" panose="020B0503020000020004" pitchFamily="50" charset="-127"/>
                <a:cs typeface="Times New Roman" panose="02020603050405020304" pitchFamily="18" charset="0"/>
              </a:rPr>
              <a:t>μM</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 empagliflozin or sotagliflozin (n = 6 per group). Data are presented as mean ± standard deviation and each dot represents the value of each zebrafish larva. ** </a:t>
            </a:r>
            <a:r>
              <a:rPr lang="en-US" altLang="ko-KR" sz="1200" b="0" i="1" dirty="0">
                <a:effectLst/>
                <a:latin typeface="Times New Roman" panose="02020603050405020304" pitchFamily="18" charset="0"/>
                <a:ea typeface="맑은 고딕" panose="020B0503020000020004" pitchFamily="50" charset="-127"/>
                <a:cs typeface="Times New Roman" panose="02020603050405020304" pitchFamily="18" charset="0"/>
              </a:rPr>
              <a:t>p </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&lt; 0.01 vs. indicated group.</a:t>
            </a:r>
            <a:endParaRPr lang="ko-KR" altLang="ko-KR" sz="1200" b="1"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pic>
        <p:nvPicPr>
          <p:cNvPr id="6" name="그림 5">
            <a:extLst>
              <a:ext uri="{FF2B5EF4-FFF2-40B4-BE49-F238E27FC236}">
                <a16:creationId xmlns:a16="http://schemas.microsoft.com/office/drawing/2014/main" id="{FC17E9A8-29A8-70E2-FB67-3803F1AE2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620" y="1718662"/>
            <a:ext cx="1508760" cy="1947672"/>
          </a:xfrm>
          <a:prstGeom prst="rect">
            <a:avLst/>
          </a:prstGeom>
        </p:spPr>
      </p:pic>
    </p:spTree>
    <p:extLst>
      <p:ext uri="{BB962C8B-B14F-4D97-AF65-F5344CB8AC3E}">
        <p14:creationId xmlns:p14="http://schemas.microsoft.com/office/powerpoint/2010/main" val="2258892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876D60-940E-D8E8-F638-D5A80BB1B2A9}"/>
              </a:ext>
            </a:extLst>
          </p:cNvPr>
          <p:cNvSpPr txBox="1"/>
          <p:nvPr/>
        </p:nvSpPr>
        <p:spPr>
          <a:xfrm>
            <a:off x="0" y="3666334"/>
            <a:ext cx="9144000" cy="1512850"/>
          </a:xfrm>
          <a:prstGeom prst="rect">
            <a:avLst/>
          </a:prstGeom>
          <a:noFill/>
        </p:spPr>
        <p:txBody>
          <a:bodyPr wrap="square" rtlCol="0">
            <a:spAutoFit/>
          </a:bodyPr>
          <a:lstStyle/>
          <a:p>
            <a:pPr algn="l">
              <a:lnSpc>
                <a:spcPct val="200000"/>
              </a:lnSpc>
              <a:spcAft>
                <a:spcPts val="800"/>
              </a:spcAft>
            </a:pPr>
            <a:r>
              <a:rPr lang="en-US" altLang="ko-KR" sz="1200" b="1" dirty="0">
                <a:effectLst/>
                <a:latin typeface="Times New Roman" panose="02020603050405020304" pitchFamily="18" charset="0"/>
                <a:ea typeface="맑은 고딕" panose="020B0503020000020004" pitchFamily="50" charset="-127"/>
                <a:cs typeface="Times New Roman" panose="02020603050405020304" pitchFamily="18" charset="0"/>
              </a:rPr>
              <a:t>Supplemental Figure 4. Uninflated swim bladder in high dose sotagliflozin treated HF induced non-DM zebrafish. </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(A) Representative morphological images. Epicardial edema is indicated by white arrow, and uninflated swim bladder is indicated by black arrow. (B) Relative swim bladder size in non-DM with HF zebrafish treated with 1.25 </a:t>
            </a:r>
            <a:r>
              <a:rPr lang="en-US" altLang="ko-KR" sz="1200" b="0" dirty="0" err="1">
                <a:effectLst/>
                <a:latin typeface="Times New Roman" panose="02020603050405020304" pitchFamily="18" charset="0"/>
                <a:ea typeface="맑은 고딕" panose="020B0503020000020004" pitchFamily="50" charset="-127"/>
                <a:cs typeface="Times New Roman" panose="02020603050405020304" pitchFamily="18" charset="0"/>
              </a:rPr>
              <a:t>μM</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 empagliflozin or 25 </a:t>
            </a:r>
            <a:r>
              <a:rPr lang="en-US" altLang="ko-KR" sz="1200" b="0" dirty="0" err="1">
                <a:effectLst/>
                <a:latin typeface="Times New Roman" panose="02020603050405020304" pitchFamily="18" charset="0"/>
                <a:ea typeface="맑은 고딕" panose="020B0503020000020004" pitchFamily="50" charset="-127"/>
                <a:cs typeface="Times New Roman" panose="02020603050405020304" pitchFamily="18" charset="0"/>
              </a:rPr>
              <a:t>μM</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 sotagliflozin (n = 7-11 larvae per group). Data are presented as mean ± standard deviation and each dot represents the value of each zebrafish larva. ** </a:t>
            </a:r>
            <a:r>
              <a:rPr lang="en-US" altLang="ko-KR" sz="1200" b="0" i="1" dirty="0">
                <a:effectLst/>
                <a:latin typeface="Times New Roman" panose="02020603050405020304" pitchFamily="18" charset="0"/>
                <a:ea typeface="맑은 고딕" panose="020B0503020000020004" pitchFamily="50" charset="-127"/>
                <a:cs typeface="Times New Roman" panose="02020603050405020304" pitchFamily="18" charset="0"/>
              </a:rPr>
              <a:t>p </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&lt; 0.01, </a:t>
            </a:r>
            <a:r>
              <a:rPr lang="ko-KR" altLang="en-US" sz="1200" b="0" dirty="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200" b="0" i="1" dirty="0">
                <a:effectLst/>
                <a:latin typeface="Times New Roman" panose="02020603050405020304" pitchFamily="18" charset="0"/>
                <a:ea typeface="맑은 고딕" panose="020B0503020000020004" pitchFamily="50" charset="-127"/>
                <a:cs typeface="Times New Roman" panose="02020603050405020304" pitchFamily="18" charset="0"/>
              </a:rPr>
              <a:t>p</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 &lt; 0.001 vs. indicated group.</a:t>
            </a:r>
            <a:endParaRPr lang="ko-KR" altLang="ko-KR" sz="1200" b="1"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pic>
        <p:nvPicPr>
          <p:cNvPr id="6" name="그림 5" descr="텍스트이(가) 표시된 사진&#10;&#10;자동 생성된 설명">
            <a:extLst>
              <a:ext uri="{FF2B5EF4-FFF2-40B4-BE49-F238E27FC236}">
                <a16:creationId xmlns:a16="http://schemas.microsoft.com/office/drawing/2014/main" id="{C9D9BE21-107B-352A-349F-4782AE4B9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336" y="1386430"/>
            <a:ext cx="6815328" cy="2279904"/>
          </a:xfrm>
          <a:prstGeom prst="rect">
            <a:avLst/>
          </a:prstGeom>
        </p:spPr>
      </p:pic>
    </p:spTree>
    <p:extLst>
      <p:ext uri="{BB962C8B-B14F-4D97-AF65-F5344CB8AC3E}">
        <p14:creationId xmlns:p14="http://schemas.microsoft.com/office/powerpoint/2010/main" val="2774327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EFC8045-446A-E271-986D-2C12F49B9106}"/>
              </a:ext>
            </a:extLst>
          </p:cNvPr>
          <p:cNvSpPr txBox="1"/>
          <p:nvPr/>
        </p:nvSpPr>
        <p:spPr>
          <a:xfrm>
            <a:off x="0" y="3666334"/>
            <a:ext cx="9144000" cy="1143518"/>
          </a:xfrm>
          <a:prstGeom prst="rect">
            <a:avLst/>
          </a:prstGeom>
          <a:noFill/>
        </p:spPr>
        <p:txBody>
          <a:bodyPr wrap="square" rtlCol="0">
            <a:spAutoFit/>
          </a:bodyPr>
          <a:lstStyle/>
          <a:p>
            <a:pPr algn="l">
              <a:lnSpc>
                <a:spcPct val="200000"/>
              </a:lnSpc>
              <a:spcAft>
                <a:spcPts val="800"/>
              </a:spcAft>
            </a:pPr>
            <a:r>
              <a:rPr lang="en-US" altLang="ko-KR" sz="1200" b="1" dirty="0">
                <a:effectLst/>
                <a:latin typeface="Times New Roman" panose="02020603050405020304" pitchFamily="18" charset="0"/>
                <a:ea typeface="맑은 고딕" panose="020B0503020000020004" pitchFamily="50" charset="-127"/>
                <a:cs typeface="Times New Roman" panose="02020603050405020304" pitchFamily="18" charset="0"/>
              </a:rPr>
              <a:t>Supplemental Figure 5. Expression of glucose metabolism-related genes in DM-HF zebrafish treated with empagliflozin or sotagliflozin. </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(A) Relative mRNA expression levels of </a:t>
            </a:r>
            <a:r>
              <a:rPr lang="en-US" altLang="ko-KR" sz="1200" b="0" i="1" dirty="0">
                <a:effectLst/>
                <a:latin typeface="Times New Roman" panose="02020603050405020304" pitchFamily="18" charset="0"/>
                <a:ea typeface="맑은 고딕" panose="020B0503020000020004" pitchFamily="50" charset="-127"/>
                <a:cs typeface="Times New Roman" panose="02020603050405020304" pitchFamily="18" charset="0"/>
              </a:rPr>
              <a:t>ins</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 and (B) </a:t>
            </a:r>
            <a:r>
              <a:rPr lang="en-US" altLang="ko-KR" sz="1200" b="0" i="1" dirty="0">
                <a:effectLst/>
                <a:latin typeface="Times New Roman" panose="02020603050405020304" pitchFamily="18" charset="0"/>
                <a:ea typeface="맑은 고딕" panose="020B0503020000020004" pitchFamily="50" charset="-127"/>
                <a:cs typeface="Times New Roman" panose="02020603050405020304" pitchFamily="18" charset="0"/>
              </a:rPr>
              <a:t>pck1</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 (n = 8 per group). Each group had 8 samples, with 10 larvae per sample. Data are presented as mean ± standard deviation and each dot represents the value of each sample.</a:t>
            </a:r>
            <a:r>
              <a:rPr lang="en-US" altLang="ko-KR" sz="1200" b="1" dirty="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200" dirty="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200" i="1" dirty="0">
                <a:effectLst/>
                <a:latin typeface="Times New Roman" panose="02020603050405020304" pitchFamily="18" charset="0"/>
                <a:ea typeface="맑은 고딕" panose="020B0503020000020004" pitchFamily="50" charset="-127"/>
                <a:cs typeface="Times New Roman" panose="02020603050405020304" pitchFamily="18" charset="0"/>
              </a:rPr>
              <a:t>p</a:t>
            </a:r>
            <a:r>
              <a:rPr lang="en-US" altLang="ko-KR" sz="1200" dirty="0">
                <a:effectLst/>
                <a:latin typeface="Times New Roman" panose="02020603050405020304" pitchFamily="18" charset="0"/>
                <a:ea typeface="맑은 고딕" panose="020B0503020000020004" pitchFamily="50" charset="-127"/>
                <a:cs typeface="Times New Roman" panose="02020603050405020304" pitchFamily="18" charset="0"/>
              </a:rPr>
              <a:t> &lt; 0.05, ** </a:t>
            </a:r>
            <a:r>
              <a:rPr lang="en-US" altLang="ko-KR" sz="1200" b="0" i="1" dirty="0">
                <a:effectLst/>
                <a:latin typeface="Times New Roman" panose="02020603050405020304" pitchFamily="18" charset="0"/>
                <a:ea typeface="맑은 고딕" panose="020B0503020000020004" pitchFamily="50" charset="-127"/>
                <a:cs typeface="Times New Roman" panose="02020603050405020304" pitchFamily="18" charset="0"/>
              </a:rPr>
              <a:t>p</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 &lt; 0.01 vs. indicated group.</a:t>
            </a:r>
            <a:endParaRPr lang="ko-KR" altLang="ko-KR" sz="1200" b="1"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pic>
        <p:nvPicPr>
          <p:cNvPr id="5" name="그림 4">
            <a:extLst>
              <a:ext uri="{FF2B5EF4-FFF2-40B4-BE49-F238E27FC236}">
                <a16:creationId xmlns:a16="http://schemas.microsoft.com/office/drawing/2014/main" id="{48279EA6-41A7-3FE6-66E3-1A54CA657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592" y="1456534"/>
            <a:ext cx="4242816" cy="2209800"/>
          </a:xfrm>
          <a:prstGeom prst="rect">
            <a:avLst/>
          </a:prstGeom>
        </p:spPr>
      </p:pic>
    </p:spTree>
    <p:extLst>
      <p:ext uri="{BB962C8B-B14F-4D97-AF65-F5344CB8AC3E}">
        <p14:creationId xmlns:p14="http://schemas.microsoft.com/office/powerpoint/2010/main" val="3904110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0F5F56-B6B4-8743-1E01-8E60F34A5D61}"/>
              </a:ext>
            </a:extLst>
          </p:cNvPr>
          <p:cNvSpPr txBox="1"/>
          <p:nvPr/>
        </p:nvSpPr>
        <p:spPr>
          <a:xfrm>
            <a:off x="0" y="3666334"/>
            <a:ext cx="9144000" cy="1143518"/>
          </a:xfrm>
          <a:prstGeom prst="rect">
            <a:avLst/>
          </a:prstGeom>
          <a:noFill/>
        </p:spPr>
        <p:txBody>
          <a:bodyPr wrap="square" rtlCol="0">
            <a:spAutoFit/>
          </a:bodyPr>
          <a:lstStyle/>
          <a:p>
            <a:pPr algn="l">
              <a:lnSpc>
                <a:spcPct val="200000"/>
              </a:lnSpc>
              <a:spcAft>
                <a:spcPts val="800"/>
              </a:spcAft>
            </a:pPr>
            <a:r>
              <a:rPr lang="en-US" altLang="ko-KR" sz="1200" b="1" dirty="0">
                <a:effectLst/>
                <a:latin typeface="Times New Roman" panose="02020603050405020304" pitchFamily="18" charset="0"/>
                <a:ea typeface="맑은 고딕" panose="020B0503020000020004" pitchFamily="50" charset="-127"/>
                <a:cs typeface="Times New Roman" panose="02020603050405020304" pitchFamily="18" charset="0"/>
              </a:rPr>
              <a:t>Supplemental Figure 6. Orientation of the zebrafish NHE1 structural model for molecular docking analysis </a:t>
            </a:r>
            <a:r>
              <a:rPr lang="en-US" altLang="ko-KR" sz="1200" b="1" i="1" dirty="0">
                <a:effectLst/>
                <a:latin typeface="Times New Roman" panose="02020603050405020304" pitchFamily="18" charset="0"/>
                <a:ea typeface="맑은 고딕" panose="020B0503020000020004" pitchFamily="50" charset="-127"/>
                <a:cs typeface="Times New Roman" panose="02020603050405020304" pitchFamily="18" charset="0"/>
              </a:rPr>
              <a:t>in silico</a:t>
            </a:r>
            <a:r>
              <a:rPr lang="en-US" altLang="ko-KR" sz="1200" b="1" dirty="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(A) Orientation strategy of the zebrafish NHE1 structure prediction model for molecular docking analysis of empagliflozin, sotagliflozin, </a:t>
            </a:r>
            <a:r>
              <a:rPr lang="en-US" altLang="ko-KR" sz="1200" b="0" dirty="0" err="1">
                <a:effectLst/>
                <a:latin typeface="Times New Roman" panose="02020603050405020304" pitchFamily="18" charset="0"/>
                <a:ea typeface="맑은 고딕" panose="020B0503020000020004" pitchFamily="50" charset="-127"/>
                <a:cs typeface="Times New Roman" panose="02020603050405020304" pitchFamily="18" charset="0"/>
              </a:rPr>
              <a:t>cariporide</a:t>
            </a:r>
            <a:r>
              <a:rPr lang="en-US" altLang="ko-KR" sz="1200" b="0" dirty="0">
                <a:effectLst/>
                <a:latin typeface="Times New Roman" panose="02020603050405020304" pitchFamily="18" charset="0"/>
                <a:ea typeface="맑은 고딕" panose="020B0503020000020004" pitchFamily="50" charset="-127"/>
                <a:cs typeface="Times New Roman" panose="02020603050405020304" pitchFamily="18" charset="0"/>
              </a:rPr>
              <a:t> and D-glucose.</a:t>
            </a:r>
            <a:endParaRPr lang="ko-KR" altLang="ko-KR" sz="1200" b="1"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pic>
        <p:nvPicPr>
          <p:cNvPr id="7" name="그림 6" descr="텍스트이(가) 표시된 사진&#10;&#10;자동 생성된 설명">
            <a:extLst>
              <a:ext uri="{FF2B5EF4-FFF2-40B4-BE49-F238E27FC236}">
                <a16:creationId xmlns:a16="http://schemas.microsoft.com/office/drawing/2014/main" id="{D818F7C0-81CA-E005-73EA-E05951543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9023"/>
            <a:ext cx="9144000" cy="1919977"/>
          </a:xfrm>
          <a:prstGeom prst="rect">
            <a:avLst/>
          </a:prstGeom>
        </p:spPr>
      </p:pic>
    </p:spTree>
    <p:extLst>
      <p:ext uri="{BB962C8B-B14F-4D97-AF65-F5344CB8AC3E}">
        <p14:creationId xmlns:p14="http://schemas.microsoft.com/office/powerpoint/2010/main" val="1544125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EA8684-B630-6347-5E3A-6E708C323F89}"/>
              </a:ext>
            </a:extLst>
          </p:cNvPr>
          <p:cNvSpPr txBox="1"/>
          <p:nvPr/>
        </p:nvSpPr>
        <p:spPr>
          <a:xfrm>
            <a:off x="0" y="3666334"/>
            <a:ext cx="9144000" cy="404854"/>
          </a:xfrm>
          <a:prstGeom prst="rect">
            <a:avLst/>
          </a:prstGeom>
          <a:noFill/>
        </p:spPr>
        <p:txBody>
          <a:bodyPr wrap="square" rtlCol="0">
            <a:spAutoFit/>
          </a:bodyPr>
          <a:lstStyle/>
          <a:p>
            <a:pPr algn="just">
              <a:lnSpc>
                <a:spcPct val="200000"/>
              </a:lnSpc>
              <a:spcAft>
                <a:spcPts val="800"/>
              </a:spcAft>
            </a:pPr>
            <a:r>
              <a:rPr lang="en-US" altLang="ko-KR" sz="1200" b="1" kern="100" dirty="0">
                <a:effectLst/>
                <a:latin typeface="Times New Roman" panose="02020603050405020304" pitchFamily="18" charset="0"/>
                <a:ea typeface="맑은 고딕" panose="020B0503020000020004" pitchFamily="50" charset="-127"/>
                <a:cs typeface="Times New Roman" panose="02020603050405020304" pitchFamily="18" charset="0"/>
              </a:rPr>
              <a:t>Supplemental Table 1. Molarity of Empagliflozin and Sotagliflozin used in the experiment</a:t>
            </a:r>
            <a:endParaRPr lang="ko-KR" altLang="ko-KR" sz="12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p:txBody>
      </p:sp>
      <p:graphicFrame>
        <p:nvGraphicFramePr>
          <p:cNvPr id="2" name="표 3">
            <a:extLst>
              <a:ext uri="{FF2B5EF4-FFF2-40B4-BE49-F238E27FC236}">
                <a16:creationId xmlns:a16="http://schemas.microsoft.com/office/drawing/2014/main" id="{72C88CBF-F585-531F-91AC-857788ED346A}"/>
              </a:ext>
            </a:extLst>
          </p:cNvPr>
          <p:cNvGraphicFramePr>
            <a:graphicFrameLocks noGrp="1"/>
          </p:cNvGraphicFramePr>
          <p:nvPr>
            <p:extLst>
              <p:ext uri="{D42A27DB-BD31-4B8C-83A1-F6EECF244321}">
                <p14:modId xmlns:p14="http://schemas.microsoft.com/office/powerpoint/2010/main" val="719448139"/>
              </p:ext>
            </p:extLst>
          </p:nvPr>
        </p:nvGraphicFramePr>
        <p:xfrm>
          <a:off x="2758756" y="1300482"/>
          <a:ext cx="3626487" cy="2128518"/>
        </p:xfrm>
        <a:graphic>
          <a:graphicData uri="http://schemas.openxmlformats.org/drawingml/2006/table">
            <a:tbl>
              <a:tblPr firstRow="1" bandRow="1">
                <a:tableStyleId>{9D7B26C5-4107-4FEC-AEDC-1716B250A1EF}</a:tableStyleId>
              </a:tblPr>
              <a:tblGrid>
                <a:gridCol w="1208829">
                  <a:extLst>
                    <a:ext uri="{9D8B030D-6E8A-4147-A177-3AD203B41FA5}">
                      <a16:colId xmlns:a16="http://schemas.microsoft.com/office/drawing/2014/main" val="823325928"/>
                    </a:ext>
                  </a:extLst>
                </a:gridCol>
                <a:gridCol w="1208829">
                  <a:extLst>
                    <a:ext uri="{9D8B030D-6E8A-4147-A177-3AD203B41FA5}">
                      <a16:colId xmlns:a16="http://schemas.microsoft.com/office/drawing/2014/main" val="1990534779"/>
                    </a:ext>
                  </a:extLst>
                </a:gridCol>
                <a:gridCol w="1208829">
                  <a:extLst>
                    <a:ext uri="{9D8B030D-6E8A-4147-A177-3AD203B41FA5}">
                      <a16:colId xmlns:a16="http://schemas.microsoft.com/office/drawing/2014/main" val="3924739131"/>
                    </a:ext>
                  </a:extLst>
                </a:gridCol>
              </a:tblGrid>
              <a:tr h="354753">
                <a:tc>
                  <a:txBody>
                    <a:bodyPr/>
                    <a:lstStyle/>
                    <a:p>
                      <a:pPr latinLnBrk="1"/>
                      <a:endParaRPr lang="ko-KR" altLang="en-US" sz="1200" b="0" dirty="0">
                        <a:latin typeface="Times New Roman" panose="02020603050405020304" pitchFamily="18" charset="0"/>
                        <a:cs typeface="Times New Roman" panose="02020603050405020304" pitchFamily="18" charset="0"/>
                      </a:endParaRPr>
                    </a:p>
                  </a:txBody>
                  <a:tcPr anchor="ctr"/>
                </a:tc>
                <a:tc>
                  <a:txBody>
                    <a:bodyPr/>
                    <a:lstStyle/>
                    <a:p>
                      <a:pPr latinLnBrk="1"/>
                      <a:r>
                        <a:rPr lang="en-US" altLang="ko-KR" sz="1200" b="0" dirty="0">
                          <a:latin typeface="Times New Roman" panose="02020603050405020304" pitchFamily="18" charset="0"/>
                          <a:cs typeface="Times New Roman" panose="02020603050405020304" pitchFamily="18" charset="0"/>
                        </a:rPr>
                        <a:t>Empagliflozin</a:t>
                      </a:r>
                      <a:endParaRPr lang="ko-KR" altLang="en-US" sz="1200" b="0" dirty="0">
                        <a:latin typeface="Times New Roman" panose="02020603050405020304" pitchFamily="18" charset="0"/>
                        <a:cs typeface="Times New Roman" panose="02020603050405020304" pitchFamily="18" charset="0"/>
                      </a:endParaRPr>
                    </a:p>
                  </a:txBody>
                  <a:tcPr anchor="ctr"/>
                </a:tc>
                <a:tc>
                  <a:txBody>
                    <a:bodyPr/>
                    <a:lstStyle/>
                    <a:p>
                      <a:pPr latinLnBrk="1"/>
                      <a:r>
                        <a:rPr lang="en-US" altLang="ko-KR" sz="1200" b="0" dirty="0">
                          <a:latin typeface="Times New Roman" panose="02020603050405020304" pitchFamily="18" charset="0"/>
                          <a:cs typeface="Times New Roman" panose="02020603050405020304" pitchFamily="18" charset="0"/>
                        </a:rPr>
                        <a:t>Sotagliflozin</a:t>
                      </a:r>
                      <a:endParaRPr lang="ko-KR" altLang="en-US" sz="1200" b="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91808665"/>
                  </a:ext>
                </a:extLst>
              </a:tr>
              <a:tr h="354753">
                <a:tc>
                  <a:txBody>
                    <a:bodyPr/>
                    <a:lstStyle/>
                    <a:p>
                      <a:pPr marL="0" marR="0" lvl="0" indent="0" algn="l" defTabSz="960120" rtl="0" eaLnBrk="1" fontAlgn="auto" latinLnBrk="1" hangingPunct="1">
                        <a:lnSpc>
                          <a:spcPct val="100000"/>
                        </a:lnSpc>
                        <a:spcBef>
                          <a:spcPts val="0"/>
                        </a:spcBef>
                        <a:spcAft>
                          <a:spcPts val="0"/>
                        </a:spcAft>
                        <a:buClrTx/>
                        <a:buSzTx/>
                        <a:buFontTx/>
                        <a:buNone/>
                        <a:tabLst/>
                        <a:defRPr/>
                      </a:pPr>
                      <a:r>
                        <a:rPr lang="en-US" altLang="ko-KR" sz="1200" b="0" kern="1200" dirty="0">
                          <a:solidFill>
                            <a:schemeClr val="tx1"/>
                          </a:solidFill>
                          <a:effectLst/>
                          <a:latin typeface="Times New Roman" panose="02020603050405020304" pitchFamily="18" charset="0"/>
                          <a:cs typeface="Times New Roman" panose="02020603050405020304" pitchFamily="18" charset="0"/>
                        </a:rPr>
                        <a:t>Molarity (</a:t>
                      </a:r>
                      <a:r>
                        <a:rPr lang="el-GR" altLang="ko-KR" sz="1200" b="0" dirty="0">
                          <a:latin typeface="Times New Roman" panose="02020603050405020304" pitchFamily="18" charset="0"/>
                          <a:cs typeface="Times New Roman" panose="02020603050405020304" pitchFamily="18" charset="0"/>
                        </a:rPr>
                        <a:t>μ</a:t>
                      </a:r>
                      <a:r>
                        <a:rPr lang="en-US" altLang="ko-KR" sz="1200" b="0" dirty="0">
                          <a:latin typeface="Times New Roman" panose="02020603050405020304" pitchFamily="18" charset="0"/>
                          <a:cs typeface="Times New Roman" panose="02020603050405020304" pitchFamily="18" charset="0"/>
                        </a:rPr>
                        <a:t>M)</a:t>
                      </a:r>
                      <a:endParaRPr lang="en-US" altLang="ko-KR" sz="1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solidFill>
                      <a:schemeClr val="bg1">
                        <a:alpha val="20000"/>
                      </a:schemeClr>
                    </a:solidFill>
                  </a:tcPr>
                </a:tc>
                <a:tc gridSpan="2">
                  <a:txBody>
                    <a:bodyPr/>
                    <a:lstStyle/>
                    <a:p>
                      <a:pPr latinLnBrk="1"/>
                      <a:r>
                        <a:rPr lang="en-US" altLang="ko-KR" sz="1200" b="0" dirty="0">
                          <a:latin typeface="Times New Roman" panose="02020603050405020304" pitchFamily="18" charset="0"/>
                          <a:cs typeface="Times New Roman" panose="02020603050405020304" pitchFamily="18" charset="0"/>
                        </a:rPr>
                        <a:t>Concentration (mg/L)</a:t>
                      </a:r>
                    </a:p>
                  </a:txBody>
                  <a:tcPr anchor="ctr">
                    <a:solidFill>
                      <a:schemeClr val="bg1">
                        <a:alpha val="20000"/>
                      </a:schemeClr>
                    </a:solidFill>
                  </a:tcPr>
                </a:tc>
                <a:tc hMerge="1">
                  <a:txBody>
                    <a:bodyPr/>
                    <a:lstStyle/>
                    <a:p>
                      <a:pPr marL="0" marR="0" lvl="0" indent="0" algn="l" defTabSz="960120" rtl="0" eaLnBrk="1" fontAlgn="auto" latinLnBrk="1" hangingPunct="1">
                        <a:lnSpc>
                          <a:spcPct val="100000"/>
                        </a:lnSpc>
                        <a:spcBef>
                          <a:spcPts val="0"/>
                        </a:spcBef>
                        <a:spcAft>
                          <a:spcPts val="0"/>
                        </a:spcAft>
                        <a:buClrTx/>
                        <a:buSzTx/>
                        <a:buFontTx/>
                        <a:buNone/>
                        <a:tabLst/>
                        <a:defRPr/>
                      </a:pPr>
                      <a:endParaRPr lang="en-US" altLang="ko-KR" sz="1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solidFill>
                      <a:schemeClr val="bg1">
                        <a:alpha val="20000"/>
                      </a:schemeClr>
                    </a:solidFill>
                  </a:tcPr>
                </a:tc>
                <a:extLst>
                  <a:ext uri="{0D108BD9-81ED-4DB2-BD59-A6C34878D82A}">
                    <a16:rowId xmlns:a16="http://schemas.microsoft.com/office/drawing/2014/main" val="2458998179"/>
                  </a:ext>
                </a:extLst>
              </a:tr>
              <a:tr h="354753">
                <a:tc>
                  <a:txBody>
                    <a:bodyPr/>
                    <a:lstStyle/>
                    <a:p>
                      <a:pPr latinLnBrk="1"/>
                      <a:r>
                        <a:rPr lang="en-US" altLang="ko-KR" sz="1200" dirty="0">
                          <a:latin typeface="Times New Roman" panose="02020603050405020304" pitchFamily="18" charset="0"/>
                          <a:cs typeface="Times New Roman" panose="02020603050405020304" pitchFamily="18" charset="0"/>
                        </a:rPr>
                        <a:t>0.2</a:t>
                      </a:r>
                    </a:p>
                  </a:txBody>
                  <a:tcPr anchor="ctr">
                    <a:solidFill>
                      <a:schemeClr val="bg1">
                        <a:lumMod val="85000"/>
                      </a:schemeClr>
                    </a:solidFill>
                  </a:tcPr>
                </a:tc>
                <a:tc>
                  <a:txBody>
                    <a:bodyPr/>
                    <a:lstStyle/>
                    <a:p>
                      <a:pPr latinLnBrk="1"/>
                      <a:r>
                        <a:rPr lang="en-US" altLang="ko-KR" sz="1200" dirty="0">
                          <a:latin typeface="Times New Roman" panose="02020603050405020304" pitchFamily="18" charset="0"/>
                          <a:cs typeface="Times New Roman" panose="02020603050405020304" pitchFamily="18" charset="0"/>
                        </a:rPr>
                        <a:t>0.0902 </a:t>
                      </a:r>
                      <a:endParaRPr lang="ko-KR"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latinLnBrk="1"/>
                      <a:r>
                        <a:rPr lang="en-US" altLang="ko-KR" sz="1200" dirty="0">
                          <a:latin typeface="Times New Roman" panose="02020603050405020304" pitchFamily="18" charset="0"/>
                          <a:cs typeface="Times New Roman" panose="02020603050405020304" pitchFamily="18" charset="0"/>
                        </a:rPr>
                        <a:t>0.0850 </a:t>
                      </a:r>
                      <a:endParaRPr lang="ko-KR"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extLst>
                  <a:ext uri="{0D108BD9-81ED-4DB2-BD59-A6C34878D82A}">
                    <a16:rowId xmlns:a16="http://schemas.microsoft.com/office/drawing/2014/main" val="784264576"/>
                  </a:ext>
                </a:extLst>
              </a:tr>
              <a:tr h="354753">
                <a:tc>
                  <a:txBody>
                    <a:bodyPr/>
                    <a:lstStyle/>
                    <a:p>
                      <a:pPr latinLnBrk="1"/>
                      <a:r>
                        <a:rPr lang="en-US" altLang="ko-KR" sz="1200" dirty="0">
                          <a:latin typeface="Times New Roman" panose="02020603050405020304" pitchFamily="18" charset="0"/>
                          <a:cs typeface="Times New Roman" panose="02020603050405020304" pitchFamily="18" charset="0"/>
                        </a:rPr>
                        <a:t>1</a:t>
                      </a:r>
                    </a:p>
                  </a:txBody>
                  <a:tcPr anchor="ctr">
                    <a:solidFill>
                      <a:schemeClr val="bg1">
                        <a:alpha val="20000"/>
                      </a:schemeClr>
                    </a:solidFill>
                  </a:tcPr>
                </a:tc>
                <a:tc>
                  <a:txBody>
                    <a:bodyPr/>
                    <a:lstStyle/>
                    <a:p>
                      <a:pPr latinLnBrk="1"/>
                      <a:r>
                        <a:rPr lang="en-US" altLang="ko-KR" sz="1200" dirty="0">
                          <a:latin typeface="Times New Roman" panose="02020603050405020304" pitchFamily="18" charset="0"/>
                          <a:cs typeface="Times New Roman" panose="02020603050405020304" pitchFamily="18" charset="0"/>
                        </a:rPr>
                        <a:t>0.4509 </a:t>
                      </a:r>
                      <a:endParaRPr lang="ko-KR" altLang="en-US" sz="1200" dirty="0">
                        <a:latin typeface="Times New Roman" panose="02020603050405020304" pitchFamily="18" charset="0"/>
                        <a:cs typeface="Times New Roman" panose="02020603050405020304" pitchFamily="18" charset="0"/>
                      </a:endParaRPr>
                    </a:p>
                  </a:txBody>
                  <a:tcPr anchor="ctr">
                    <a:solidFill>
                      <a:schemeClr val="bg1">
                        <a:alpha val="20000"/>
                      </a:schemeClr>
                    </a:solidFill>
                  </a:tcPr>
                </a:tc>
                <a:tc>
                  <a:txBody>
                    <a:bodyPr/>
                    <a:lstStyle/>
                    <a:p>
                      <a:pPr latinLnBrk="1"/>
                      <a:r>
                        <a:rPr lang="en-US" altLang="ko-KR" sz="1200" dirty="0">
                          <a:latin typeface="Times New Roman" panose="02020603050405020304" pitchFamily="18" charset="0"/>
                          <a:cs typeface="Times New Roman" panose="02020603050405020304" pitchFamily="18" charset="0"/>
                        </a:rPr>
                        <a:t>0.4249 </a:t>
                      </a:r>
                      <a:endParaRPr lang="ko-KR" altLang="en-US" sz="1200" dirty="0">
                        <a:latin typeface="Times New Roman" panose="02020603050405020304" pitchFamily="18" charset="0"/>
                        <a:cs typeface="Times New Roman" panose="02020603050405020304" pitchFamily="18" charset="0"/>
                      </a:endParaRPr>
                    </a:p>
                  </a:txBody>
                  <a:tcPr anchor="ctr">
                    <a:solidFill>
                      <a:schemeClr val="bg1">
                        <a:alpha val="20000"/>
                      </a:schemeClr>
                    </a:solidFill>
                  </a:tcPr>
                </a:tc>
                <a:extLst>
                  <a:ext uri="{0D108BD9-81ED-4DB2-BD59-A6C34878D82A}">
                    <a16:rowId xmlns:a16="http://schemas.microsoft.com/office/drawing/2014/main" val="3234884096"/>
                  </a:ext>
                </a:extLst>
              </a:tr>
              <a:tr h="354753">
                <a:tc>
                  <a:txBody>
                    <a:bodyPr/>
                    <a:lstStyle/>
                    <a:p>
                      <a:pPr latinLnBrk="1"/>
                      <a:r>
                        <a:rPr lang="en-US" altLang="ko-KR" sz="1200" dirty="0">
                          <a:latin typeface="Times New Roman" panose="02020603050405020304" pitchFamily="18" charset="0"/>
                          <a:cs typeface="Times New Roman" panose="02020603050405020304" pitchFamily="18" charset="0"/>
                        </a:rPr>
                        <a:t>5</a:t>
                      </a:r>
                      <a:endParaRPr lang="ko-KR"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latinLnBrk="1"/>
                      <a:r>
                        <a:rPr lang="en-US" altLang="ko-KR" sz="1200" dirty="0">
                          <a:latin typeface="Times New Roman" panose="02020603050405020304" pitchFamily="18" charset="0"/>
                          <a:cs typeface="Times New Roman" panose="02020603050405020304" pitchFamily="18" charset="0"/>
                        </a:rPr>
                        <a:t>2.2546 </a:t>
                      </a:r>
                      <a:endParaRPr lang="ko-KR"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latinLnBrk="1"/>
                      <a:r>
                        <a:rPr lang="en-US" altLang="ko-KR" sz="1200" dirty="0">
                          <a:latin typeface="Times New Roman" panose="02020603050405020304" pitchFamily="18" charset="0"/>
                          <a:cs typeface="Times New Roman" panose="02020603050405020304" pitchFamily="18" charset="0"/>
                        </a:rPr>
                        <a:t>2.1247 </a:t>
                      </a:r>
                      <a:endParaRPr lang="ko-KR"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extLst>
                  <a:ext uri="{0D108BD9-81ED-4DB2-BD59-A6C34878D82A}">
                    <a16:rowId xmlns:a16="http://schemas.microsoft.com/office/drawing/2014/main" val="715277410"/>
                  </a:ext>
                </a:extLst>
              </a:tr>
              <a:tr h="354753">
                <a:tc>
                  <a:txBody>
                    <a:bodyPr/>
                    <a:lstStyle/>
                    <a:p>
                      <a:pPr latinLnBrk="1"/>
                      <a:r>
                        <a:rPr lang="en-US" altLang="ko-KR" sz="1200" dirty="0">
                          <a:latin typeface="Times New Roman" panose="02020603050405020304" pitchFamily="18" charset="0"/>
                          <a:cs typeface="Times New Roman" panose="02020603050405020304" pitchFamily="18" charset="0"/>
                        </a:rPr>
                        <a:t>25</a:t>
                      </a:r>
                      <a:endParaRPr lang="ko-KR" altLang="en-US" sz="1200" dirty="0">
                        <a:latin typeface="Times New Roman" panose="02020603050405020304" pitchFamily="18" charset="0"/>
                        <a:cs typeface="Times New Roman" panose="02020603050405020304" pitchFamily="18" charset="0"/>
                      </a:endParaRPr>
                    </a:p>
                  </a:txBody>
                  <a:tcPr anchor="ctr">
                    <a:solidFill>
                      <a:schemeClr val="bg1">
                        <a:alpha val="20000"/>
                      </a:schemeClr>
                    </a:solidFill>
                  </a:tcPr>
                </a:tc>
                <a:tc>
                  <a:txBody>
                    <a:bodyPr/>
                    <a:lstStyle/>
                    <a:p>
                      <a:pPr latinLnBrk="1"/>
                      <a:r>
                        <a:rPr lang="en-US" altLang="ko-KR" sz="1200" dirty="0">
                          <a:latin typeface="Times New Roman" panose="02020603050405020304" pitchFamily="18" charset="0"/>
                          <a:cs typeface="Times New Roman" panose="02020603050405020304" pitchFamily="18" charset="0"/>
                        </a:rPr>
                        <a:t>11.2728</a:t>
                      </a:r>
                      <a:endParaRPr lang="ko-KR" altLang="en-US" sz="1200" dirty="0">
                        <a:latin typeface="Times New Roman" panose="02020603050405020304" pitchFamily="18" charset="0"/>
                        <a:cs typeface="Times New Roman" panose="02020603050405020304" pitchFamily="18" charset="0"/>
                      </a:endParaRPr>
                    </a:p>
                  </a:txBody>
                  <a:tcPr anchor="ctr">
                    <a:solidFill>
                      <a:schemeClr val="bg1">
                        <a:alpha val="20000"/>
                      </a:schemeClr>
                    </a:solidFill>
                  </a:tcPr>
                </a:tc>
                <a:tc>
                  <a:txBody>
                    <a:bodyPr/>
                    <a:lstStyle/>
                    <a:p>
                      <a:pPr latinLnBrk="1"/>
                      <a:r>
                        <a:rPr lang="en-US" altLang="ko-KR" sz="1200" dirty="0">
                          <a:latin typeface="Times New Roman" panose="02020603050405020304" pitchFamily="18" charset="0"/>
                          <a:cs typeface="Times New Roman" panose="02020603050405020304" pitchFamily="18" charset="0"/>
                        </a:rPr>
                        <a:t>10.6235</a:t>
                      </a:r>
                      <a:endParaRPr lang="ko-KR" altLang="en-US" sz="1200" dirty="0">
                        <a:latin typeface="Times New Roman" panose="02020603050405020304" pitchFamily="18" charset="0"/>
                        <a:cs typeface="Times New Roman" panose="02020603050405020304" pitchFamily="18" charset="0"/>
                      </a:endParaRPr>
                    </a:p>
                  </a:txBody>
                  <a:tcPr anchor="ctr">
                    <a:solidFill>
                      <a:schemeClr val="bg1">
                        <a:alpha val="20000"/>
                      </a:schemeClr>
                    </a:solidFill>
                  </a:tcPr>
                </a:tc>
                <a:extLst>
                  <a:ext uri="{0D108BD9-81ED-4DB2-BD59-A6C34878D82A}">
                    <a16:rowId xmlns:a16="http://schemas.microsoft.com/office/drawing/2014/main" val="78457780"/>
                  </a:ext>
                </a:extLst>
              </a:tr>
            </a:tbl>
          </a:graphicData>
        </a:graphic>
      </p:graphicFrame>
    </p:spTree>
    <p:extLst>
      <p:ext uri="{BB962C8B-B14F-4D97-AF65-F5344CB8AC3E}">
        <p14:creationId xmlns:p14="http://schemas.microsoft.com/office/powerpoint/2010/main" val="1543014623"/>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TotalTime>
  <Words>446</Words>
  <Application>Microsoft Office PowerPoint</Application>
  <PresentationFormat>화면 슬라이드 쇼(4:3)</PresentationFormat>
  <Paragraphs>23</Paragraphs>
  <Slides>7</Slides>
  <Notes>0</Notes>
  <HiddenSlides>0</HiddenSlides>
  <MMClips>0</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7</vt:i4>
      </vt:variant>
    </vt:vector>
  </HeadingPairs>
  <TitlesOfParts>
    <vt:vector size="13" baseType="lpstr">
      <vt:lpstr>맑은 고딕</vt:lpstr>
      <vt:lpstr>Arial</vt:lpstr>
      <vt:lpstr>Calibri</vt:lpstr>
      <vt:lpstr>Calibri Light</vt:lpstr>
      <vt:lpstr>Times New Roman</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김인호</dc:creator>
  <cp:lastModifiedBy>김인호</cp:lastModifiedBy>
  <cp:revision>6</cp:revision>
  <dcterms:created xsi:type="dcterms:W3CDTF">2022-10-25T13:22:46Z</dcterms:created>
  <dcterms:modified xsi:type="dcterms:W3CDTF">2022-11-25T11:33:51Z</dcterms:modified>
</cp:coreProperties>
</file>