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6858000" cy="12192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91" autoAdjust="0"/>
    <p:restoredTop sz="94660"/>
  </p:normalViewPr>
  <p:slideViewPr>
    <p:cSldViewPr snapToGrid="0">
      <p:cViewPr>
        <p:scale>
          <a:sx n="125" d="100"/>
          <a:sy n="125" d="100"/>
        </p:scale>
        <p:origin x="1426" y="-54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ko-KR" altLang="en-US" smtClean="0"/>
              <a:t>마스터 제목 스타일 편집</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ko-KR" altLang="en-US" smtClean="0"/>
              <a:t>마스터 부제목 스타일 편집</a:t>
            </a:r>
            <a:endParaRPr lang="en-US" dirty="0"/>
          </a:p>
        </p:txBody>
      </p:sp>
      <p:sp>
        <p:nvSpPr>
          <p:cNvPr id="4" name="Date Placeholder 3"/>
          <p:cNvSpPr>
            <a:spLocks noGrp="1"/>
          </p:cNvSpPr>
          <p:nvPr>
            <p:ph type="dt" sz="half" idx="10"/>
          </p:nvPr>
        </p:nvSpPr>
        <p:spPr/>
        <p:txBody>
          <a:bodyPr/>
          <a:lstStyle/>
          <a:p>
            <a:fld id="{AED8D3B4-2387-4B57-9EE1-82075566941C}" type="datetimeFigureOut">
              <a:rPr lang="en-GB" smtClean="0"/>
              <a:t>18/10/2022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15794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AED8D3B4-2387-4B57-9EE1-82075566941C}" type="datetimeFigureOut">
              <a:rPr lang="en-GB" smtClean="0"/>
              <a:t>18/10/2022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4205331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AED8D3B4-2387-4B57-9EE1-82075566941C}" type="datetimeFigureOut">
              <a:rPr lang="en-GB" smtClean="0"/>
              <a:t>18/10/2022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240450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AED8D3B4-2387-4B57-9EE1-82075566941C}" type="datetimeFigureOut">
              <a:rPr lang="en-GB" smtClean="0"/>
              <a:t>18/10/2022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159867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ko-KR" altLang="en-US" smtClean="0"/>
              <a:t>마스터 텍스트 스타일을 편집합니다</a:t>
            </a:r>
          </a:p>
        </p:txBody>
      </p:sp>
      <p:sp>
        <p:nvSpPr>
          <p:cNvPr id="4" name="Date Placeholder 3"/>
          <p:cNvSpPr>
            <a:spLocks noGrp="1"/>
          </p:cNvSpPr>
          <p:nvPr>
            <p:ph type="dt" sz="half" idx="10"/>
          </p:nvPr>
        </p:nvSpPr>
        <p:spPr/>
        <p:txBody>
          <a:bodyPr/>
          <a:lstStyle/>
          <a:p>
            <a:fld id="{AED8D3B4-2387-4B57-9EE1-82075566941C}" type="datetimeFigureOut">
              <a:rPr lang="en-GB" smtClean="0"/>
              <a:t>18/10/2022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3282910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Date Placeholder 4"/>
          <p:cNvSpPr>
            <a:spLocks noGrp="1"/>
          </p:cNvSpPr>
          <p:nvPr>
            <p:ph type="dt" sz="half" idx="10"/>
          </p:nvPr>
        </p:nvSpPr>
        <p:spPr/>
        <p:txBody>
          <a:bodyPr/>
          <a:lstStyle/>
          <a:p>
            <a:fld id="{AED8D3B4-2387-4B57-9EE1-82075566941C}" type="datetimeFigureOut">
              <a:rPr lang="en-GB" smtClean="0"/>
              <a:t>18/10/2022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1739669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smtClean="0"/>
              <a:t>마스터 텍스트 스타일을 편집합니다</a:t>
            </a:r>
          </a:p>
        </p:txBody>
      </p:sp>
      <p:sp>
        <p:nvSpPr>
          <p:cNvPr id="4" name="Content Placeholder 3"/>
          <p:cNvSpPr>
            <a:spLocks noGrp="1"/>
          </p:cNvSpPr>
          <p:nvPr>
            <p:ph sz="half" idx="2"/>
          </p:nvPr>
        </p:nvSpPr>
        <p:spPr>
          <a:xfrm>
            <a:off x="472381" y="4453467"/>
            <a:ext cx="2901255" cy="6550379"/>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smtClean="0"/>
              <a:t>마스터 텍스트 스타일을 편집합니다</a:t>
            </a:r>
          </a:p>
        </p:txBody>
      </p:sp>
      <p:sp>
        <p:nvSpPr>
          <p:cNvPr id="6" name="Content Placeholder 5"/>
          <p:cNvSpPr>
            <a:spLocks noGrp="1"/>
          </p:cNvSpPr>
          <p:nvPr>
            <p:ph sz="quarter" idx="4"/>
          </p:nvPr>
        </p:nvSpPr>
        <p:spPr>
          <a:xfrm>
            <a:off x="3471863" y="4453467"/>
            <a:ext cx="2915543" cy="6550379"/>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7" name="Date Placeholder 6"/>
          <p:cNvSpPr>
            <a:spLocks noGrp="1"/>
          </p:cNvSpPr>
          <p:nvPr>
            <p:ph type="dt" sz="half" idx="10"/>
          </p:nvPr>
        </p:nvSpPr>
        <p:spPr/>
        <p:txBody>
          <a:bodyPr/>
          <a:lstStyle/>
          <a:p>
            <a:fld id="{AED8D3B4-2387-4B57-9EE1-82075566941C}" type="datetimeFigureOut">
              <a:rPr lang="en-GB" smtClean="0"/>
              <a:t>18/10/2022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185410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Date Placeholder 2"/>
          <p:cNvSpPr>
            <a:spLocks noGrp="1"/>
          </p:cNvSpPr>
          <p:nvPr>
            <p:ph type="dt" sz="half" idx="10"/>
          </p:nvPr>
        </p:nvSpPr>
        <p:spPr/>
        <p:txBody>
          <a:bodyPr/>
          <a:lstStyle/>
          <a:p>
            <a:fld id="{AED8D3B4-2387-4B57-9EE1-82075566941C}" type="datetimeFigureOut">
              <a:rPr lang="en-GB" smtClean="0"/>
              <a:t>18/10/2022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973582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D8D3B4-2387-4B57-9EE1-82075566941C}" type="datetimeFigureOut">
              <a:rPr lang="en-GB" smtClean="0"/>
              <a:t>18/10/2022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1490433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ko-KR" altLang="en-US" smtClean="0"/>
              <a:t>마스터 제목 스타일 편집</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smtClean="0"/>
              <a:t>마스터 텍스트 스타일을 편집합니다</a:t>
            </a:r>
          </a:p>
        </p:txBody>
      </p:sp>
      <p:sp>
        <p:nvSpPr>
          <p:cNvPr id="5" name="Date Placeholder 4"/>
          <p:cNvSpPr>
            <a:spLocks noGrp="1"/>
          </p:cNvSpPr>
          <p:nvPr>
            <p:ph type="dt" sz="half" idx="10"/>
          </p:nvPr>
        </p:nvSpPr>
        <p:spPr/>
        <p:txBody>
          <a:bodyPr/>
          <a:lstStyle/>
          <a:p>
            <a:fld id="{AED8D3B4-2387-4B57-9EE1-82075566941C}" type="datetimeFigureOut">
              <a:rPr lang="en-GB" smtClean="0"/>
              <a:t>18/10/2022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1204467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ko-KR" altLang="en-US" smtClean="0"/>
              <a:t>마스터 제목 스타일 편집</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ko-KR" altLang="en-US" smtClean="0"/>
              <a:t>그림을 추가하려면 아이콘을 클릭하십시오</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smtClean="0"/>
              <a:t>마스터 텍스트 스타일을 편집합니다</a:t>
            </a:r>
          </a:p>
        </p:txBody>
      </p:sp>
      <p:sp>
        <p:nvSpPr>
          <p:cNvPr id="5" name="Date Placeholder 4"/>
          <p:cNvSpPr>
            <a:spLocks noGrp="1"/>
          </p:cNvSpPr>
          <p:nvPr>
            <p:ph type="dt" sz="half" idx="10"/>
          </p:nvPr>
        </p:nvSpPr>
        <p:spPr/>
        <p:txBody>
          <a:bodyPr/>
          <a:lstStyle/>
          <a:p>
            <a:fld id="{AED8D3B4-2387-4B57-9EE1-82075566941C}" type="datetimeFigureOut">
              <a:rPr lang="en-GB" smtClean="0"/>
              <a:t>18/10/2022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C1CD39F-3780-4907-B7DB-8F2E39A5FC47}" type="slidenum">
              <a:rPr lang="en-GB" smtClean="0"/>
              <a:t>‹#›</a:t>
            </a:fld>
            <a:endParaRPr lang="en-GB"/>
          </a:p>
        </p:txBody>
      </p:sp>
    </p:spTree>
    <p:extLst>
      <p:ext uri="{BB962C8B-B14F-4D97-AF65-F5344CB8AC3E}">
        <p14:creationId xmlns:p14="http://schemas.microsoft.com/office/powerpoint/2010/main" val="1042636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AED8D3B4-2387-4B57-9EE1-82075566941C}" type="datetimeFigureOut">
              <a:rPr lang="en-GB" smtClean="0"/>
              <a:t>18/10/2022</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3C1CD39F-3780-4907-B7DB-8F2E39A5FC47}" type="slidenum">
              <a:rPr lang="en-GB" smtClean="0"/>
              <a:t>‹#›</a:t>
            </a:fld>
            <a:endParaRPr lang="en-GB"/>
          </a:p>
        </p:txBody>
      </p:sp>
    </p:spTree>
    <p:extLst>
      <p:ext uri="{BB962C8B-B14F-4D97-AF65-F5344CB8AC3E}">
        <p14:creationId xmlns:p14="http://schemas.microsoft.com/office/powerpoint/2010/main" val="34632760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3121"/>
            <a:ext cx="1533818" cy="276999"/>
          </a:xfrm>
          <a:prstGeom prst="rect">
            <a:avLst/>
          </a:prstGeom>
          <a:noFill/>
        </p:spPr>
        <p:txBody>
          <a:bodyPr wrap="none" rtlCol="0">
            <a:spAutoFit/>
          </a:bodyPr>
          <a:lstStyle/>
          <a:p>
            <a:r>
              <a:rPr lang="en-US" altLang="ko-KR" sz="1200" b="1" dirty="0" smtClean="0"/>
              <a:t>Supplementary Fig. 1</a:t>
            </a:r>
            <a:endParaRPr lang="ko-KR" altLang="en-US" sz="1200" b="1" dirty="0"/>
          </a:p>
        </p:txBody>
      </p:sp>
      <p:pic>
        <p:nvPicPr>
          <p:cNvPr id="15"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30000" t="13906" r="49901" b="16615"/>
          <a:stretch/>
        </p:blipFill>
        <p:spPr>
          <a:xfrm>
            <a:off x="4061469" y="4789312"/>
            <a:ext cx="997346" cy="3017080"/>
          </a:xfrm>
          <a:prstGeom prst="rect">
            <a:avLst/>
          </a:prstGeom>
        </p:spPr>
      </p:pic>
      <p:pic>
        <p:nvPicPr>
          <p:cNvPr id="16" name="Picture 3"/>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54401" t="15855" r="29732" b="31099"/>
          <a:stretch/>
        </p:blipFill>
        <p:spPr>
          <a:xfrm>
            <a:off x="1788865" y="4789312"/>
            <a:ext cx="999803" cy="3017084"/>
          </a:xfrm>
          <a:prstGeom prst="rect">
            <a:avLst/>
          </a:prstGeom>
        </p:spPr>
      </p:pic>
      <p:pic>
        <p:nvPicPr>
          <p:cNvPr id="17" name="Picture 5"/>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l="64678" t="18840" r="19278" b="18170"/>
          <a:stretch/>
        </p:blipFill>
        <p:spPr>
          <a:xfrm>
            <a:off x="2925167" y="4789311"/>
            <a:ext cx="999803" cy="3017083"/>
          </a:xfrm>
          <a:prstGeom prst="rect">
            <a:avLst/>
          </a:prstGeom>
        </p:spPr>
      </p:pic>
      <p:sp>
        <p:nvSpPr>
          <p:cNvPr id="18" name="TextBox 17"/>
          <p:cNvSpPr txBox="1"/>
          <p:nvPr/>
        </p:nvSpPr>
        <p:spPr>
          <a:xfrm>
            <a:off x="597883" y="4436907"/>
            <a:ext cx="1117614" cy="412421"/>
          </a:xfrm>
          <a:prstGeom prst="rect">
            <a:avLst/>
          </a:prstGeom>
          <a:noFill/>
        </p:spPr>
        <p:txBody>
          <a:bodyPr wrap="none" rtlCol="0">
            <a:spAutoFit/>
          </a:bodyPr>
          <a:lstStyle/>
          <a:p>
            <a:pPr algn="ctr"/>
            <a:r>
              <a:rPr lang="en-US" altLang="ko-KR" sz="1040" b="1" u="sng" dirty="0">
                <a:latin typeface="Times New Roman" panose="02020603050405020304" pitchFamily="18" charset="0"/>
                <a:cs typeface="Times New Roman" panose="02020603050405020304" pitchFamily="18" charset="0"/>
              </a:rPr>
              <a:t>    </a:t>
            </a:r>
            <a:r>
              <a:rPr lang="en-US" altLang="ko-KR" sz="1040" b="1" u="sng" dirty="0" err="1">
                <a:latin typeface="Times New Roman" panose="02020603050405020304" pitchFamily="18" charset="0"/>
                <a:cs typeface="Times New Roman" panose="02020603050405020304" pitchFamily="18" charset="0"/>
              </a:rPr>
              <a:t>3A</a:t>
            </a:r>
            <a:r>
              <a:rPr lang="en-US" altLang="ko-KR" sz="1040" b="1" u="sng" dirty="0">
                <a:latin typeface="Times New Roman" panose="02020603050405020304" pitchFamily="18" charset="0"/>
                <a:cs typeface="Times New Roman" panose="02020603050405020304" pitchFamily="18" charset="0"/>
              </a:rPr>
              <a:t>-11407   </a:t>
            </a:r>
          </a:p>
          <a:p>
            <a:r>
              <a:rPr lang="en-US" altLang="ko-KR" sz="1040" b="1" dirty="0">
                <a:latin typeface="Times New Roman" panose="02020603050405020304" pitchFamily="18" charset="0"/>
                <a:cs typeface="Times New Roman" panose="02020603050405020304" pitchFamily="18" charset="0"/>
              </a:rPr>
              <a:t>  M   WT  Homo</a:t>
            </a:r>
            <a:endParaRPr lang="ko-KR" altLang="en-US" sz="1040" b="1"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1723608" y="4432076"/>
            <a:ext cx="1117614" cy="412421"/>
          </a:xfrm>
          <a:prstGeom prst="rect">
            <a:avLst/>
          </a:prstGeom>
          <a:noFill/>
        </p:spPr>
        <p:txBody>
          <a:bodyPr wrap="none" rtlCol="0">
            <a:spAutoFit/>
          </a:bodyPr>
          <a:lstStyle/>
          <a:p>
            <a:pPr algn="ctr"/>
            <a:r>
              <a:rPr lang="en-US" altLang="ko-KR" sz="1040" b="1" u="sng" dirty="0">
                <a:latin typeface="Times New Roman" panose="02020603050405020304" pitchFamily="18" charset="0"/>
                <a:cs typeface="Times New Roman" panose="02020603050405020304" pitchFamily="18" charset="0"/>
              </a:rPr>
              <a:t>    </a:t>
            </a:r>
            <a:r>
              <a:rPr lang="en-US" altLang="ko-KR" sz="1040" b="1" u="sng" dirty="0" err="1">
                <a:latin typeface="Times New Roman" panose="02020603050405020304" pitchFamily="18" charset="0"/>
                <a:cs typeface="Times New Roman" panose="02020603050405020304" pitchFamily="18" charset="0"/>
              </a:rPr>
              <a:t>3B</a:t>
            </a:r>
            <a:r>
              <a:rPr lang="en-US" altLang="ko-KR" sz="1040" b="1" u="sng" dirty="0">
                <a:latin typeface="Times New Roman" panose="02020603050405020304" pitchFamily="18" charset="0"/>
                <a:cs typeface="Times New Roman" panose="02020603050405020304" pitchFamily="18" charset="0"/>
              </a:rPr>
              <a:t>-00747   </a:t>
            </a:r>
          </a:p>
          <a:p>
            <a:r>
              <a:rPr lang="en-US" altLang="ko-KR" sz="1040" b="1" dirty="0">
                <a:latin typeface="Times New Roman" panose="02020603050405020304" pitchFamily="18" charset="0"/>
                <a:cs typeface="Times New Roman" panose="02020603050405020304" pitchFamily="18" charset="0"/>
              </a:rPr>
              <a:t>  M   </a:t>
            </a:r>
            <a:r>
              <a:rPr lang="en-US" altLang="ko-KR" sz="1040" b="1" dirty="0" smtClean="0">
                <a:latin typeface="Times New Roman" panose="02020603050405020304" pitchFamily="18" charset="0"/>
                <a:cs typeface="Times New Roman" panose="02020603050405020304" pitchFamily="18" charset="0"/>
              </a:rPr>
              <a:t> WT </a:t>
            </a:r>
            <a:r>
              <a:rPr lang="en-US" altLang="ko-KR" sz="1040" b="1" dirty="0">
                <a:latin typeface="Times New Roman" panose="02020603050405020304" pitchFamily="18" charset="0"/>
                <a:cs typeface="Times New Roman" panose="02020603050405020304" pitchFamily="18" charset="0"/>
              </a:rPr>
              <a:t>Homo</a:t>
            </a:r>
            <a:endParaRPr lang="ko-KR" altLang="en-US" sz="1040" b="1"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2835990" y="4423780"/>
            <a:ext cx="1151277" cy="412421"/>
          </a:xfrm>
          <a:prstGeom prst="rect">
            <a:avLst/>
          </a:prstGeom>
          <a:noFill/>
        </p:spPr>
        <p:txBody>
          <a:bodyPr wrap="none" rtlCol="0">
            <a:spAutoFit/>
          </a:bodyPr>
          <a:lstStyle/>
          <a:p>
            <a:pPr algn="ctr"/>
            <a:r>
              <a:rPr lang="en-US" altLang="ko-KR" sz="1040" b="1" u="sng" dirty="0">
                <a:latin typeface="Times New Roman" panose="02020603050405020304" pitchFamily="18" charset="0"/>
                <a:cs typeface="Times New Roman" panose="02020603050405020304" pitchFamily="18" charset="0"/>
              </a:rPr>
              <a:t>     NF-8522    </a:t>
            </a:r>
          </a:p>
          <a:p>
            <a:r>
              <a:rPr lang="en-US" altLang="ko-KR" sz="1040" b="1" dirty="0">
                <a:latin typeface="Times New Roman" panose="02020603050405020304" pitchFamily="18" charset="0"/>
                <a:cs typeface="Times New Roman" panose="02020603050405020304" pitchFamily="18" charset="0"/>
              </a:rPr>
              <a:t>  M  </a:t>
            </a:r>
            <a:r>
              <a:rPr lang="en-US" altLang="ko-KR" sz="1040" b="1" dirty="0" smtClean="0">
                <a:latin typeface="Times New Roman" panose="02020603050405020304" pitchFamily="18" charset="0"/>
                <a:cs typeface="Times New Roman" panose="02020603050405020304" pitchFamily="18" charset="0"/>
              </a:rPr>
              <a:t> WT  Homo</a:t>
            </a:r>
            <a:endParaRPr lang="ko-KR" altLang="en-US" sz="1040" b="1"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4063313" y="4423780"/>
            <a:ext cx="1050289" cy="412421"/>
          </a:xfrm>
          <a:prstGeom prst="rect">
            <a:avLst/>
          </a:prstGeom>
          <a:noFill/>
        </p:spPr>
        <p:txBody>
          <a:bodyPr wrap="none" rtlCol="0">
            <a:spAutoFit/>
          </a:bodyPr>
          <a:lstStyle/>
          <a:p>
            <a:pPr algn="ctr"/>
            <a:r>
              <a:rPr lang="en-US" altLang="ko-KR" sz="1040" b="1" u="sng" dirty="0">
                <a:latin typeface="Times New Roman" panose="02020603050405020304" pitchFamily="18" charset="0"/>
                <a:cs typeface="Times New Roman" panose="02020603050405020304" pitchFamily="18" charset="0"/>
              </a:rPr>
              <a:t> 3D-02972   </a:t>
            </a:r>
          </a:p>
          <a:p>
            <a:pPr algn="ctr"/>
            <a:r>
              <a:rPr lang="en-US" altLang="ko-KR" sz="1040" b="1" dirty="0">
                <a:latin typeface="Times New Roman" panose="02020603050405020304" pitchFamily="18" charset="0"/>
                <a:cs typeface="Times New Roman" panose="02020603050405020304" pitchFamily="18" charset="0"/>
              </a:rPr>
              <a:t>M  </a:t>
            </a:r>
            <a:r>
              <a:rPr lang="en-US" altLang="ko-KR" sz="1040" b="1" dirty="0" smtClean="0">
                <a:latin typeface="Times New Roman" panose="02020603050405020304" pitchFamily="18" charset="0"/>
                <a:cs typeface="Times New Roman" panose="02020603050405020304" pitchFamily="18" charset="0"/>
              </a:rPr>
              <a:t>  </a:t>
            </a:r>
            <a:r>
              <a:rPr lang="en-US" altLang="ko-KR" sz="1040" b="1" dirty="0">
                <a:latin typeface="Times New Roman" panose="02020603050405020304" pitchFamily="18" charset="0"/>
                <a:cs typeface="Times New Roman" panose="02020603050405020304" pitchFamily="18" charset="0"/>
              </a:rPr>
              <a:t>WT </a:t>
            </a:r>
            <a:r>
              <a:rPr lang="en-US" altLang="ko-KR" sz="1040" b="1" dirty="0" smtClean="0">
                <a:latin typeface="Times New Roman" panose="02020603050405020304" pitchFamily="18" charset="0"/>
                <a:cs typeface="Times New Roman" panose="02020603050405020304" pitchFamily="18" charset="0"/>
              </a:rPr>
              <a:t>Homo</a:t>
            </a:r>
            <a:endParaRPr lang="ko-KR" altLang="en-US" sz="1040" b="1"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5145521" y="4423780"/>
            <a:ext cx="1083951" cy="412421"/>
          </a:xfrm>
          <a:prstGeom prst="rect">
            <a:avLst/>
          </a:prstGeom>
          <a:noFill/>
        </p:spPr>
        <p:txBody>
          <a:bodyPr wrap="none" rtlCol="0">
            <a:spAutoFit/>
          </a:bodyPr>
          <a:lstStyle/>
          <a:p>
            <a:pPr algn="ctr"/>
            <a:r>
              <a:rPr lang="en-US" altLang="ko-KR" sz="1040" b="1" u="sng" dirty="0">
                <a:latin typeface="Times New Roman" panose="02020603050405020304" pitchFamily="18" charset="0"/>
                <a:cs typeface="Times New Roman" panose="02020603050405020304" pitchFamily="18" charset="0"/>
              </a:rPr>
              <a:t> </a:t>
            </a:r>
            <a:r>
              <a:rPr lang="en-US" altLang="ko-KR" sz="1040" b="1" u="sng" dirty="0" err="1">
                <a:latin typeface="Times New Roman" panose="02020603050405020304" pitchFamily="18" charset="0"/>
                <a:cs typeface="Times New Roman" panose="02020603050405020304" pitchFamily="18" charset="0"/>
              </a:rPr>
              <a:t>1C</a:t>
            </a:r>
            <a:r>
              <a:rPr lang="en-US" altLang="ko-KR" sz="1040" b="1" u="sng" dirty="0">
                <a:latin typeface="Times New Roman" panose="02020603050405020304" pitchFamily="18" charset="0"/>
                <a:cs typeface="Times New Roman" panose="02020603050405020304" pitchFamily="18" charset="0"/>
              </a:rPr>
              <a:t>-03248   </a:t>
            </a:r>
          </a:p>
          <a:p>
            <a:r>
              <a:rPr lang="en-US" altLang="ko-KR" sz="1040" b="1" dirty="0">
                <a:latin typeface="Times New Roman" panose="02020603050405020304" pitchFamily="18" charset="0"/>
                <a:cs typeface="Times New Roman" panose="02020603050405020304" pitchFamily="18" charset="0"/>
              </a:rPr>
              <a:t> M   </a:t>
            </a:r>
            <a:r>
              <a:rPr lang="en-US" altLang="ko-KR" sz="1040" b="1" dirty="0" smtClean="0">
                <a:latin typeface="Times New Roman" panose="02020603050405020304" pitchFamily="18" charset="0"/>
                <a:cs typeface="Times New Roman" panose="02020603050405020304" pitchFamily="18" charset="0"/>
              </a:rPr>
              <a:t> WT </a:t>
            </a:r>
            <a:r>
              <a:rPr lang="en-US" altLang="ko-KR" sz="1040" b="1" dirty="0">
                <a:latin typeface="Times New Roman" panose="02020603050405020304" pitchFamily="18" charset="0"/>
                <a:cs typeface="Times New Roman" panose="02020603050405020304" pitchFamily="18" charset="0"/>
              </a:rPr>
              <a:t>Homo</a:t>
            </a:r>
            <a:endParaRPr lang="ko-KR" altLang="en-US" sz="1040" b="1" dirty="0">
              <a:latin typeface="Times New Roman" panose="02020603050405020304" pitchFamily="18" charset="0"/>
              <a:cs typeface="Times New Roman" panose="02020603050405020304" pitchFamily="18" charset="0"/>
            </a:endParaRPr>
          </a:p>
        </p:txBody>
      </p:sp>
      <p:pic>
        <p:nvPicPr>
          <p:cNvPr id="24" name="Picture 1"/>
          <p:cNvPicPr>
            <a:picLocks noChangeAspect="1"/>
          </p:cNvPicPr>
          <p:nvPr/>
        </p:nvPicPr>
        <p:blipFill rotWithShape="1">
          <a:blip r:embed="rId8">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l="4332" t="18010" r="78711" b="23959"/>
          <a:stretch/>
        </p:blipFill>
        <p:spPr>
          <a:xfrm>
            <a:off x="652563" y="4789310"/>
            <a:ext cx="999803" cy="3017082"/>
          </a:xfrm>
          <a:prstGeom prst="rect">
            <a:avLst/>
          </a:prstGeom>
        </p:spPr>
      </p:pic>
      <p:pic>
        <p:nvPicPr>
          <p:cNvPr id="29" name="Picture 12"/>
          <p:cNvPicPr>
            <a:picLocks noChangeAspect="1"/>
          </p:cNvPicPr>
          <p:nvPr/>
        </p:nvPicPr>
        <p:blipFill rotWithShape="1">
          <a:blip r:embed="rId10">
            <a:extLst>
              <a:ext uri="{28A0092B-C50C-407E-A947-70E740481C1C}">
                <a14:useLocalDpi xmlns:a14="http://schemas.microsoft.com/office/drawing/2010/main" val="0"/>
              </a:ext>
            </a:extLst>
          </a:blip>
          <a:srcRect l="10720" t="9462" r="71235" b="29334"/>
          <a:stretch/>
        </p:blipFill>
        <p:spPr>
          <a:xfrm>
            <a:off x="5195313" y="4789313"/>
            <a:ext cx="1004569" cy="3017083"/>
          </a:xfrm>
          <a:prstGeom prst="rect">
            <a:avLst/>
          </a:prstGeom>
        </p:spPr>
      </p:pic>
      <p:sp>
        <p:nvSpPr>
          <p:cNvPr id="2" name="직사각형 1"/>
          <p:cNvSpPr/>
          <p:nvPr/>
        </p:nvSpPr>
        <p:spPr>
          <a:xfrm>
            <a:off x="652563" y="8158795"/>
            <a:ext cx="5576909" cy="2677656"/>
          </a:xfrm>
          <a:prstGeom prst="rect">
            <a:avLst/>
          </a:prstGeom>
        </p:spPr>
        <p:txBody>
          <a:bodyPr wrap="square">
            <a:spAutoFit/>
          </a:bodyPr>
          <a:lstStyle/>
          <a:p>
            <a:r>
              <a:rPr lang="en-GB" sz="1200" b="1" dirty="0" smtClean="0"/>
              <a:t>Supplementary Figure 1.</a:t>
            </a:r>
            <a:r>
              <a:rPr lang="en-GB" sz="1200" dirty="0" smtClean="0"/>
              <a:t> </a:t>
            </a:r>
            <a:r>
              <a:rPr lang="en-GB" sz="1200" dirty="0"/>
              <a:t>Genotyping PCR </a:t>
            </a:r>
            <a:r>
              <a:rPr lang="en-GB" sz="1200" dirty="0" smtClean="0"/>
              <a:t>was conducted to define T-DNA insertion into </a:t>
            </a:r>
            <a:r>
              <a:rPr lang="en-GB" sz="1200" dirty="0" smtClean="0"/>
              <a:t>expected position on chromosome. (A) </a:t>
            </a:r>
            <a:r>
              <a:rPr lang="en-US" sz="1200" dirty="0"/>
              <a:t>Scheme of genomic DNA PCR for genotyping. Genomic DNA was extracted from leaves of each mutant rice, and used for genomic DNA PCR using a pair of three primers RB, T-DNA right border; LB, T-DNA left border; LBP, primer adjacent to left border on T-DNA; RBP, primer adjacent to right border on T-DNA; Left Primer, primer on 5’ region of chromosome in NCBI sequence than T-DNA inserted region; Right Primer, primer on 3’ region of chromosome in NCBI sequence than T-DNA inserted region</a:t>
            </a:r>
            <a:r>
              <a:rPr lang="en-US" sz="1200" dirty="0" smtClean="0"/>
              <a:t>. (B) PCR </a:t>
            </a:r>
            <a:r>
              <a:rPr lang="en-GB" sz="1200" dirty="0" smtClean="0"/>
              <a:t>product </a:t>
            </a:r>
            <a:r>
              <a:rPr lang="en-GB" sz="1200" dirty="0"/>
              <a:t>was visualized by Agarose gel electrophoresis. Three kinds of primers (Left primer, right primer and LBP or RBP) were mixed with genomic DNA from each cell lines and used to amplify targeted size of DNA. Lane WT, PCR product using genomic DNA extracted from wild-type rice </a:t>
            </a:r>
            <a:r>
              <a:rPr lang="en-GB" sz="1200" dirty="0" err="1"/>
              <a:t>callus;Lane</a:t>
            </a:r>
            <a:r>
              <a:rPr lang="en-GB" sz="1200" dirty="0"/>
              <a:t> M, 1 </a:t>
            </a:r>
            <a:r>
              <a:rPr lang="en-GB" sz="1200" dirty="0" err="1"/>
              <a:t>kbp</a:t>
            </a:r>
            <a:r>
              <a:rPr lang="en-GB" sz="1200" dirty="0"/>
              <a:t> plus 100 </a:t>
            </a:r>
            <a:r>
              <a:rPr lang="en-GB" sz="1200" dirty="0" err="1"/>
              <a:t>bp</a:t>
            </a:r>
            <a:r>
              <a:rPr lang="en-GB" sz="1200" dirty="0"/>
              <a:t> DNA ladder marker (ELPIS Biotech, Seoul, Korea). Lane Homo, PCR products showed expected size of DNA fragment in genomic DNA PCR from individual cell </a:t>
            </a:r>
            <a:r>
              <a:rPr lang="en-GB" sz="1200"/>
              <a:t>lines</a:t>
            </a:r>
            <a:r>
              <a:rPr lang="en-GB" sz="1200" smtClean="0"/>
              <a:t>.</a:t>
            </a:r>
            <a:endParaRPr lang="en-GB" sz="1200" dirty="0" smtClean="0"/>
          </a:p>
        </p:txBody>
      </p:sp>
      <p:cxnSp>
        <p:nvCxnSpPr>
          <p:cNvPr id="14" name="직선 연결선 13"/>
          <p:cNvCxnSpPr/>
          <p:nvPr/>
        </p:nvCxnSpPr>
        <p:spPr>
          <a:xfrm flipH="1" flipV="1">
            <a:off x="2386686" y="2973515"/>
            <a:ext cx="1100460" cy="720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직선 연결선 22"/>
          <p:cNvCxnSpPr/>
          <p:nvPr/>
        </p:nvCxnSpPr>
        <p:spPr>
          <a:xfrm flipV="1">
            <a:off x="3620075" y="2973516"/>
            <a:ext cx="1349904" cy="720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직선 화살표 연결선 24"/>
          <p:cNvCxnSpPr/>
          <p:nvPr/>
        </p:nvCxnSpPr>
        <p:spPr>
          <a:xfrm>
            <a:off x="4588473" y="2788529"/>
            <a:ext cx="306891" cy="0"/>
          </a:xfrm>
          <a:prstGeom prst="straightConnector1">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531009" y="2973516"/>
            <a:ext cx="453050" cy="223266"/>
          </a:xfrm>
          <a:prstGeom prst="rect">
            <a:avLst/>
          </a:prstGeom>
          <a:noFill/>
        </p:spPr>
        <p:txBody>
          <a:bodyPr wrap="square" rtlCol="0">
            <a:spAutoFit/>
          </a:bodyPr>
          <a:lstStyle/>
          <a:p>
            <a:r>
              <a:rPr lang="en-US" altLang="ko-KR" sz="800" b="1" dirty="0">
                <a:latin typeface="Times New Roman" panose="02020603050405020304" pitchFamily="18" charset="0"/>
                <a:cs typeface="Times New Roman" panose="02020603050405020304" pitchFamily="18" charset="0"/>
              </a:rPr>
              <a:t>LBP</a:t>
            </a:r>
            <a:endParaRPr lang="ko-KR" altLang="en-US" sz="800" b="1" dirty="0">
              <a:latin typeface="Times New Roman" panose="02020603050405020304" pitchFamily="18" charset="0"/>
              <a:cs typeface="Times New Roman" panose="02020603050405020304" pitchFamily="18" charset="0"/>
            </a:endParaRPr>
          </a:p>
        </p:txBody>
      </p:sp>
      <p:sp>
        <p:nvSpPr>
          <p:cNvPr id="27" name="TextBox 26"/>
          <p:cNvSpPr txBox="1"/>
          <p:nvPr/>
        </p:nvSpPr>
        <p:spPr>
          <a:xfrm>
            <a:off x="4546999" y="2608639"/>
            <a:ext cx="397188" cy="215444"/>
          </a:xfrm>
          <a:prstGeom prst="rect">
            <a:avLst/>
          </a:prstGeom>
          <a:noFill/>
        </p:spPr>
        <p:txBody>
          <a:bodyPr wrap="square" rtlCol="0">
            <a:spAutoFit/>
          </a:bodyPr>
          <a:lstStyle/>
          <a:p>
            <a:r>
              <a:rPr lang="en-US" altLang="ko-KR" sz="800" b="1" dirty="0" err="1">
                <a:latin typeface="Times New Roman" panose="02020603050405020304" pitchFamily="18" charset="0"/>
                <a:cs typeface="Times New Roman" panose="02020603050405020304" pitchFamily="18" charset="0"/>
              </a:rPr>
              <a:t>RBP</a:t>
            </a:r>
            <a:endParaRPr lang="ko-KR" altLang="en-US" sz="800" b="1" dirty="0">
              <a:latin typeface="Times New Roman" panose="02020603050405020304" pitchFamily="18" charset="0"/>
              <a:cs typeface="Times New Roman" panose="02020603050405020304" pitchFamily="18" charset="0"/>
            </a:endParaRPr>
          </a:p>
        </p:txBody>
      </p:sp>
      <p:cxnSp>
        <p:nvCxnSpPr>
          <p:cNvPr id="28" name="직선 화살표 연결선 27"/>
          <p:cNvCxnSpPr/>
          <p:nvPr/>
        </p:nvCxnSpPr>
        <p:spPr>
          <a:xfrm>
            <a:off x="2863480" y="3625139"/>
            <a:ext cx="340344" cy="0"/>
          </a:xfrm>
          <a:prstGeom prst="straightConnector1">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470502" y="3439711"/>
            <a:ext cx="739305" cy="223266"/>
          </a:xfrm>
          <a:prstGeom prst="rect">
            <a:avLst/>
          </a:prstGeom>
          <a:noFill/>
        </p:spPr>
        <p:txBody>
          <a:bodyPr wrap="none" rtlCol="0">
            <a:spAutoFit/>
          </a:bodyPr>
          <a:lstStyle/>
          <a:p>
            <a:r>
              <a:rPr lang="en-US" altLang="ko-KR" sz="851" b="1" dirty="0">
                <a:latin typeface="Times New Roman" panose="02020603050405020304" pitchFamily="18" charset="0"/>
                <a:cs typeface="Times New Roman" panose="02020603050405020304" pitchFamily="18" charset="0"/>
              </a:rPr>
              <a:t>Left Primer</a:t>
            </a:r>
          </a:p>
        </p:txBody>
      </p:sp>
      <p:cxnSp>
        <p:nvCxnSpPr>
          <p:cNvPr id="31" name="직선 화살표 연결선 30"/>
          <p:cNvCxnSpPr/>
          <p:nvPr/>
        </p:nvCxnSpPr>
        <p:spPr>
          <a:xfrm flipH="1">
            <a:off x="3738195" y="3986775"/>
            <a:ext cx="334882" cy="0"/>
          </a:xfrm>
          <a:prstGeom prst="straightConnector1">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757002" y="3937081"/>
            <a:ext cx="800219" cy="223266"/>
          </a:xfrm>
          <a:prstGeom prst="rect">
            <a:avLst/>
          </a:prstGeom>
          <a:noFill/>
        </p:spPr>
        <p:txBody>
          <a:bodyPr wrap="none" rtlCol="0">
            <a:spAutoFit/>
          </a:bodyPr>
          <a:lstStyle/>
          <a:p>
            <a:r>
              <a:rPr lang="en-US" altLang="ko-KR" sz="851" b="1" dirty="0">
                <a:latin typeface="Times New Roman" panose="02020603050405020304" pitchFamily="18" charset="0"/>
                <a:cs typeface="Times New Roman" panose="02020603050405020304" pitchFamily="18" charset="0"/>
              </a:rPr>
              <a:t>Right primer</a:t>
            </a:r>
          </a:p>
        </p:txBody>
      </p:sp>
      <p:sp>
        <p:nvSpPr>
          <p:cNvPr id="33" name="TextBox 32"/>
          <p:cNvSpPr txBox="1"/>
          <p:nvPr/>
        </p:nvSpPr>
        <p:spPr>
          <a:xfrm>
            <a:off x="528851" y="3673966"/>
            <a:ext cx="880369" cy="237757"/>
          </a:xfrm>
          <a:prstGeom prst="rect">
            <a:avLst/>
          </a:prstGeom>
          <a:noFill/>
        </p:spPr>
        <p:txBody>
          <a:bodyPr wrap="none" rtlCol="0">
            <a:spAutoFit/>
          </a:bodyPr>
          <a:lstStyle/>
          <a:p>
            <a:r>
              <a:rPr lang="en-US" altLang="ko-KR" sz="945" b="1" dirty="0">
                <a:latin typeface="Times New Roman" panose="02020603050405020304" pitchFamily="18" charset="0"/>
                <a:cs typeface="Times New Roman" panose="02020603050405020304" pitchFamily="18" charset="0"/>
              </a:rPr>
              <a:t>Chromosome</a:t>
            </a:r>
            <a:endParaRPr lang="ko-KR" altLang="en-US" sz="945" b="1" dirty="0">
              <a:latin typeface="Times New Roman" panose="02020603050405020304" pitchFamily="18" charset="0"/>
              <a:cs typeface="Times New Roman" panose="02020603050405020304" pitchFamily="18" charset="0"/>
            </a:endParaRPr>
          </a:p>
        </p:txBody>
      </p:sp>
      <p:cxnSp>
        <p:nvCxnSpPr>
          <p:cNvPr id="34" name="직선 화살표 연결선 33"/>
          <p:cNvCxnSpPr/>
          <p:nvPr/>
        </p:nvCxnSpPr>
        <p:spPr>
          <a:xfrm flipH="1">
            <a:off x="2532883" y="3019073"/>
            <a:ext cx="334882" cy="0"/>
          </a:xfrm>
          <a:prstGeom prst="straightConnector1">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35" name="직사각형 34"/>
          <p:cNvSpPr/>
          <p:nvPr/>
        </p:nvSpPr>
        <p:spPr>
          <a:xfrm>
            <a:off x="2210409" y="3654205"/>
            <a:ext cx="784514" cy="272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702">
              <a:latin typeface="Times New Roman" panose="02020603050405020304" pitchFamily="18" charset="0"/>
              <a:cs typeface="Times New Roman" panose="02020603050405020304" pitchFamily="18" charset="0"/>
            </a:endParaRPr>
          </a:p>
        </p:txBody>
      </p:sp>
      <p:sp>
        <p:nvSpPr>
          <p:cNvPr id="36" name="직사각형 35"/>
          <p:cNvSpPr/>
          <p:nvPr/>
        </p:nvSpPr>
        <p:spPr>
          <a:xfrm>
            <a:off x="2994923" y="3654205"/>
            <a:ext cx="566117" cy="272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702">
              <a:latin typeface="Times New Roman" panose="02020603050405020304" pitchFamily="18" charset="0"/>
              <a:cs typeface="Times New Roman" panose="02020603050405020304" pitchFamily="18" charset="0"/>
            </a:endParaRPr>
          </a:p>
        </p:txBody>
      </p:sp>
      <p:sp>
        <p:nvSpPr>
          <p:cNvPr id="37" name="직사각형 36"/>
          <p:cNvSpPr/>
          <p:nvPr/>
        </p:nvSpPr>
        <p:spPr>
          <a:xfrm>
            <a:off x="3553670" y="3654205"/>
            <a:ext cx="725830" cy="272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702">
              <a:latin typeface="Times New Roman" panose="02020603050405020304" pitchFamily="18" charset="0"/>
              <a:cs typeface="Times New Roman" panose="02020603050405020304" pitchFamily="18" charset="0"/>
            </a:endParaRPr>
          </a:p>
        </p:txBody>
      </p:sp>
      <p:sp>
        <p:nvSpPr>
          <p:cNvPr id="38" name="직사각형 37"/>
          <p:cNvSpPr/>
          <p:nvPr/>
        </p:nvSpPr>
        <p:spPr>
          <a:xfrm>
            <a:off x="4279501" y="3654205"/>
            <a:ext cx="1201663" cy="272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702">
              <a:latin typeface="Times New Roman" panose="02020603050405020304" pitchFamily="18" charset="0"/>
              <a:cs typeface="Times New Roman" panose="02020603050405020304" pitchFamily="18" charset="0"/>
            </a:endParaRPr>
          </a:p>
        </p:txBody>
      </p:sp>
      <p:sp>
        <p:nvSpPr>
          <p:cNvPr id="39" name="직사각형 38"/>
          <p:cNvSpPr/>
          <p:nvPr/>
        </p:nvSpPr>
        <p:spPr>
          <a:xfrm>
            <a:off x="1429340" y="3654205"/>
            <a:ext cx="781069" cy="272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702">
              <a:latin typeface="Times New Roman" panose="02020603050405020304" pitchFamily="18" charset="0"/>
              <a:cs typeface="Times New Roman" panose="02020603050405020304" pitchFamily="18" charset="0"/>
            </a:endParaRPr>
          </a:p>
        </p:txBody>
      </p:sp>
      <p:sp>
        <p:nvSpPr>
          <p:cNvPr id="40" name="TextBox 39"/>
          <p:cNvSpPr txBox="1"/>
          <p:nvPr/>
        </p:nvSpPr>
        <p:spPr>
          <a:xfrm>
            <a:off x="1554544" y="3676832"/>
            <a:ext cx="521297" cy="237757"/>
          </a:xfrm>
          <a:prstGeom prst="rect">
            <a:avLst/>
          </a:prstGeom>
          <a:noFill/>
        </p:spPr>
        <p:txBody>
          <a:bodyPr wrap="none" rtlCol="0">
            <a:spAutoFit/>
          </a:bodyPr>
          <a:lstStyle/>
          <a:p>
            <a:r>
              <a:rPr lang="en-US" altLang="ko-KR" sz="945" b="1" dirty="0">
                <a:latin typeface="Times New Roman" panose="02020603050405020304" pitchFamily="18" charset="0"/>
                <a:cs typeface="Times New Roman" panose="02020603050405020304" pitchFamily="18" charset="0"/>
              </a:rPr>
              <a:t>Intron</a:t>
            </a:r>
            <a:endParaRPr lang="ko-KR" altLang="en-US" sz="945" b="1" dirty="0">
              <a:latin typeface="Times New Roman" panose="02020603050405020304" pitchFamily="18" charset="0"/>
              <a:cs typeface="Times New Roman" panose="02020603050405020304" pitchFamily="18" charset="0"/>
            </a:endParaRPr>
          </a:p>
        </p:txBody>
      </p:sp>
      <p:sp>
        <p:nvSpPr>
          <p:cNvPr id="41" name="TextBox 40"/>
          <p:cNvSpPr txBox="1"/>
          <p:nvPr/>
        </p:nvSpPr>
        <p:spPr>
          <a:xfrm>
            <a:off x="2375218" y="3676832"/>
            <a:ext cx="453970" cy="237757"/>
          </a:xfrm>
          <a:prstGeom prst="rect">
            <a:avLst/>
          </a:prstGeom>
          <a:noFill/>
        </p:spPr>
        <p:txBody>
          <a:bodyPr wrap="none" rtlCol="0">
            <a:spAutoFit/>
          </a:bodyPr>
          <a:lstStyle/>
          <a:p>
            <a:r>
              <a:rPr lang="en-US" altLang="ko-KR" sz="945" b="1" dirty="0">
                <a:latin typeface="Times New Roman" panose="02020603050405020304" pitchFamily="18" charset="0"/>
                <a:cs typeface="Times New Roman" panose="02020603050405020304" pitchFamily="18" charset="0"/>
              </a:rPr>
              <a:t>Exon</a:t>
            </a:r>
            <a:endParaRPr lang="ko-KR" altLang="en-US" sz="945" b="1" dirty="0">
              <a:latin typeface="Times New Roman" panose="02020603050405020304" pitchFamily="18" charset="0"/>
              <a:cs typeface="Times New Roman" panose="02020603050405020304" pitchFamily="18" charset="0"/>
            </a:endParaRPr>
          </a:p>
        </p:txBody>
      </p:sp>
      <p:sp>
        <p:nvSpPr>
          <p:cNvPr id="42" name="TextBox 41"/>
          <p:cNvSpPr txBox="1"/>
          <p:nvPr/>
        </p:nvSpPr>
        <p:spPr>
          <a:xfrm>
            <a:off x="3012660" y="3668627"/>
            <a:ext cx="521297" cy="237757"/>
          </a:xfrm>
          <a:prstGeom prst="rect">
            <a:avLst/>
          </a:prstGeom>
          <a:noFill/>
        </p:spPr>
        <p:txBody>
          <a:bodyPr wrap="none" rtlCol="0">
            <a:spAutoFit/>
          </a:bodyPr>
          <a:lstStyle/>
          <a:p>
            <a:r>
              <a:rPr lang="en-US" altLang="ko-KR" sz="945" b="1" dirty="0">
                <a:latin typeface="Times New Roman" panose="02020603050405020304" pitchFamily="18" charset="0"/>
                <a:cs typeface="Times New Roman" panose="02020603050405020304" pitchFamily="18" charset="0"/>
              </a:rPr>
              <a:t>Intron</a:t>
            </a:r>
            <a:endParaRPr lang="ko-KR" altLang="en-US" sz="945" b="1" dirty="0">
              <a:latin typeface="Times New Roman" panose="02020603050405020304" pitchFamily="18" charset="0"/>
              <a:cs typeface="Times New Roman" panose="02020603050405020304" pitchFamily="18" charset="0"/>
            </a:endParaRPr>
          </a:p>
        </p:txBody>
      </p:sp>
      <p:sp>
        <p:nvSpPr>
          <p:cNvPr id="43" name="TextBox 42"/>
          <p:cNvSpPr txBox="1"/>
          <p:nvPr/>
        </p:nvSpPr>
        <p:spPr>
          <a:xfrm>
            <a:off x="3689137" y="3668627"/>
            <a:ext cx="453970" cy="237757"/>
          </a:xfrm>
          <a:prstGeom prst="rect">
            <a:avLst/>
          </a:prstGeom>
          <a:noFill/>
        </p:spPr>
        <p:txBody>
          <a:bodyPr wrap="none" rtlCol="0">
            <a:spAutoFit/>
          </a:bodyPr>
          <a:lstStyle/>
          <a:p>
            <a:r>
              <a:rPr lang="en-US" altLang="ko-KR" sz="945" b="1" dirty="0">
                <a:latin typeface="Times New Roman" panose="02020603050405020304" pitchFamily="18" charset="0"/>
                <a:cs typeface="Times New Roman" panose="02020603050405020304" pitchFamily="18" charset="0"/>
              </a:rPr>
              <a:t>Exon</a:t>
            </a:r>
            <a:endParaRPr lang="ko-KR" altLang="en-US" sz="945" b="1" dirty="0">
              <a:latin typeface="Times New Roman" panose="02020603050405020304" pitchFamily="18" charset="0"/>
              <a:cs typeface="Times New Roman" panose="02020603050405020304" pitchFamily="18" charset="0"/>
            </a:endParaRPr>
          </a:p>
        </p:txBody>
      </p:sp>
      <p:sp>
        <p:nvSpPr>
          <p:cNvPr id="44" name="TextBox 43"/>
          <p:cNvSpPr txBox="1"/>
          <p:nvPr/>
        </p:nvSpPr>
        <p:spPr>
          <a:xfrm>
            <a:off x="4612376" y="3677155"/>
            <a:ext cx="521297" cy="237757"/>
          </a:xfrm>
          <a:prstGeom prst="rect">
            <a:avLst/>
          </a:prstGeom>
          <a:noFill/>
        </p:spPr>
        <p:txBody>
          <a:bodyPr wrap="none" rtlCol="0">
            <a:spAutoFit/>
          </a:bodyPr>
          <a:lstStyle/>
          <a:p>
            <a:r>
              <a:rPr lang="en-US" altLang="ko-KR" sz="945" b="1" dirty="0">
                <a:latin typeface="Times New Roman" panose="02020603050405020304" pitchFamily="18" charset="0"/>
                <a:cs typeface="Times New Roman" panose="02020603050405020304" pitchFamily="18" charset="0"/>
              </a:rPr>
              <a:t>Intron</a:t>
            </a:r>
            <a:endParaRPr lang="ko-KR" altLang="en-US" sz="945" b="1" dirty="0">
              <a:latin typeface="Times New Roman" panose="02020603050405020304" pitchFamily="18" charset="0"/>
              <a:cs typeface="Times New Roman" panose="02020603050405020304" pitchFamily="18" charset="0"/>
            </a:endParaRPr>
          </a:p>
        </p:txBody>
      </p:sp>
      <p:sp>
        <p:nvSpPr>
          <p:cNvPr id="45" name="직사각형 44"/>
          <p:cNvSpPr/>
          <p:nvPr/>
        </p:nvSpPr>
        <p:spPr>
          <a:xfrm>
            <a:off x="5474052" y="3654205"/>
            <a:ext cx="725830" cy="272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702">
              <a:latin typeface="Times New Roman" panose="02020603050405020304" pitchFamily="18" charset="0"/>
              <a:cs typeface="Times New Roman" panose="02020603050405020304" pitchFamily="18" charset="0"/>
            </a:endParaRPr>
          </a:p>
        </p:txBody>
      </p:sp>
      <p:sp>
        <p:nvSpPr>
          <p:cNvPr id="46" name="TextBox 45"/>
          <p:cNvSpPr txBox="1"/>
          <p:nvPr/>
        </p:nvSpPr>
        <p:spPr>
          <a:xfrm>
            <a:off x="5609519" y="3668430"/>
            <a:ext cx="453970" cy="237757"/>
          </a:xfrm>
          <a:prstGeom prst="rect">
            <a:avLst/>
          </a:prstGeom>
          <a:noFill/>
        </p:spPr>
        <p:txBody>
          <a:bodyPr wrap="none" rtlCol="0">
            <a:spAutoFit/>
          </a:bodyPr>
          <a:lstStyle/>
          <a:p>
            <a:r>
              <a:rPr lang="en-US" altLang="ko-KR" sz="945" b="1" dirty="0">
                <a:latin typeface="Times New Roman" panose="02020603050405020304" pitchFamily="18" charset="0"/>
                <a:cs typeface="Times New Roman" panose="02020603050405020304" pitchFamily="18" charset="0"/>
              </a:rPr>
              <a:t>Exon</a:t>
            </a:r>
            <a:endParaRPr lang="ko-KR" altLang="en-US" sz="945" b="1" dirty="0">
              <a:latin typeface="Times New Roman" panose="02020603050405020304" pitchFamily="18" charset="0"/>
              <a:cs typeface="Times New Roman" panose="02020603050405020304" pitchFamily="18" charset="0"/>
            </a:endParaRPr>
          </a:p>
        </p:txBody>
      </p:sp>
      <p:cxnSp>
        <p:nvCxnSpPr>
          <p:cNvPr id="47" name="직선 화살표 연결선 46"/>
          <p:cNvCxnSpPr/>
          <p:nvPr/>
        </p:nvCxnSpPr>
        <p:spPr>
          <a:xfrm>
            <a:off x="2352396" y="2905271"/>
            <a:ext cx="2654495" cy="7231"/>
          </a:xfrm>
          <a:prstGeom prst="straightConnector1">
            <a:avLst/>
          </a:prstGeom>
          <a:ln w="184150">
            <a:solidFill>
              <a:srgbClr val="00B050"/>
            </a:solidFill>
            <a:tailEnd type="none"/>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705833" y="2800869"/>
            <a:ext cx="335348" cy="223266"/>
          </a:xfrm>
          <a:prstGeom prst="rect">
            <a:avLst/>
          </a:prstGeom>
          <a:noFill/>
        </p:spPr>
        <p:txBody>
          <a:bodyPr wrap="none" rtlCol="0">
            <a:spAutoFit/>
          </a:bodyPr>
          <a:lstStyle/>
          <a:p>
            <a:r>
              <a:rPr lang="en-US" altLang="ko-KR" sz="851" b="1" dirty="0" err="1">
                <a:latin typeface="Times New Roman" panose="02020603050405020304" pitchFamily="18" charset="0"/>
                <a:cs typeface="Times New Roman" panose="02020603050405020304" pitchFamily="18" charset="0"/>
              </a:rPr>
              <a:t>RB</a:t>
            </a:r>
            <a:endParaRPr lang="ko-KR" altLang="en-US" sz="851" b="1" dirty="0">
              <a:latin typeface="Times New Roman" panose="02020603050405020304" pitchFamily="18" charset="0"/>
              <a:cs typeface="Times New Roman" panose="02020603050405020304" pitchFamily="18" charset="0"/>
            </a:endParaRPr>
          </a:p>
        </p:txBody>
      </p:sp>
      <p:sp>
        <p:nvSpPr>
          <p:cNvPr id="49" name="TextBox 48"/>
          <p:cNvSpPr txBox="1"/>
          <p:nvPr/>
        </p:nvSpPr>
        <p:spPr>
          <a:xfrm>
            <a:off x="2330924" y="2801359"/>
            <a:ext cx="328936" cy="223266"/>
          </a:xfrm>
          <a:prstGeom prst="rect">
            <a:avLst/>
          </a:prstGeom>
          <a:noFill/>
        </p:spPr>
        <p:txBody>
          <a:bodyPr wrap="none" rtlCol="0">
            <a:spAutoFit/>
          </a:bodyPr>
          <a:lstStyle/>
          <a:p>
            <a:r>
              <a:rPr lang="en-US" altLang="ko-KR" sz="851" b="1" dirty="0" err="1">
                <a:latin typeface="Times New Roman" panose="02020603050405020304" pitchFamily="18" charset="0"/>
                <a:cs typeface="Times New Roman" panose="02020603050405020304" pitchFamily="18" charset="0"/>
              </a:rPr>
              <a:t>LB</a:t>
            </a:r>
            <a:endParaRPr lang="ko-KR" altLang="en-US" sz="851" b="1" dirty="0">
              <a:latin typeface="Times New Roman" panose="02020603050405020304" pitchFamily="18" charset="0"/>
              <a:cs typeface="Times New Roman" panose="02020603050405020304" pitchFamily="18" charset="0"/>
            </a:endParaRPr>
          </a:p>
        </p:txBody>
      </p:sp>
      <p:cxnSp>
        <p:nvCxnSpPr>
          <p:cNvPr id="50" name="직선 화살표 연결선 49"/>
          <p:cNvCxnSpPr/>
          <p:nvPr/>
        </p:nvCxnSpPr>
        <p:spPr>
          <a:xfrm>
            <a:off x="2596236" y="2905271"/>
            <a:ext cx="2160000" cy="7231"/>
          </a:xfrm>
          <a:prstGeom prst="straightConnector1">
            <a:avLst/>
          </a:prstGeom>
          <a:ln w="184150">
            <a:solidFill>
              <a:schemeClr val="accent2"/>
            </a:solidFill>
            <a:tailEnd type="non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315795" y="2800869"/>
            <a:ext cx="529312" cy="223266"/>
          </a:xfrm>
          <a:prstGeom prst="rect">
            <a:avLst/>
          </a:prstGeom>
          <a:noFill/>
        </p:spPr>
        <p:txBody>
          <a:bodyPr wrap="none" rtlCol="0">
            <a:spAutoFit/>
          </a:bodyPr>
          <a:lstStyle/>
          <a:p>
            <a:r>
              <a:rPr lang="en-US" altLang="ko-KR" sz="851" b="1" dirty="0">
                <a:latin typeface="Times New Roman" panose="02020603050405020304" pitchFamily="18" charset="0"/>
                <a:cs typeface="Times New Roman" panose="02020603050405020304" pitchFamily="18" charset="0"/>
              </a:rPr>
              <a:t>T-DNA</a:t>
            </a:r>
            <a:endParaRPr lang="ko-KR" altLang="en-US" sz="851" b="1" dirty="0">
              <a:latin typeface="Times New Roman" panose="02020603050405020304" pitchFamily="18" charset="0"/>
              <a:cs typeface="Times New Roman" panose="02020603050405020304" pitchFamily="18" charset="0"/>
            </a:endParaRPr>
          </a:p>
        </p:txBody>
      </p:sp>
      <p:sp>
        <p:nvSpPr>
          <p:cNvPr id="52" name="TextBox 51"/>
          <p:cNvSpPr txBox="1"/>
          <p:nvPr/>
        </p:nvSpPr>
        <p:spPr>
          <a:xfrm>
            <a:off x="402958" y="2565976"/>
            <a:ext cx="389850" cy="266868"/>
          </a:xfrm>
          <a:prstGeom prst="rect">
            <a:avLst/>
          </a:prstGeom>
          <a:noFill/>
        </p:spPr>
        <p:txBody>
          <a:bodyPr wrap="none" rtlCol="0">
            <a:spAutoFit/>
          </a:bodyPr>
          <a:lstStyle/>
          <a:p>
            <a:r>
              <a:rPr lang="en-US" altLang="ko-KR" sz="1134" b="1" dirty="0">
                <a:latin typeface="+mn-ea"/>
              </a:rPr>
              <a:t>(A)</a:t>
            </a:r>
            <a:endParaRPr lang="ko-KR" altLang="en-US" sz="1134" b="1" dirty="0">
              <a:latin typeface="+mn-ea"/>
            </a:endParaRPr>
          </a:p>
        </p:txBody>
      </p:sp>
      <p:sp>
        <p:nvSpPr>
          <p:cNvPr id="53" name="TextBox 52"/>
          <p:cNvSpPr txBox="1"/>
          <p:nvPr/>
        </p:nvSpPr>
        <p:spPr>
          <a:xfrm>
            <a:off x="399656" y="4198144"/>
            <a:ext cx="380232" cy="266868"/>
          </a:xfrm>
          <a:prstGeom prst="rect">
            <a:avLst/>
          </a:prstGeom>
          <a:noFill/>
        </p:spPr>
        <p:txBody>
          <a:bodyPr wrap="none" rtlCol="0">
            <a:spAutoFit/>
          </a:bodyPr>
          <a:lstStyle/>
          <a:p>
            <a:r>
              <a:rPr lang="en-US" altLang="ko-KR" sz="1134" b="1" dirty="0">
                <a:latin typeface="+mn-ea"/>
              </a:rPr>
              <a:t>(B)</a:t>
            </a:r>
            <a:endParaRPr lang="ko-KR" altLang="en-US" sz="1134" b="1" dirty="0">
              <a:latin typeface="+mn-ea"/>
            </a:endParaRPr>
          </a:p>
        </p:txBody>
      </p:sp>
    </p:spTree>
    <p:extLst>
      <p:ext uri="{BB962C8B-B14F-4D97-AF65-F5344CB8AC3E}">
        <p14:creationId xmlns:p14="http://schemas.microsoft.com/office/powerpoint/2010/main" val="10022803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4819</TotalTime>
  <Words>271</Words>
  <Application>Microsoft Office PowerPoint</Application>
  <PresentationFormat>와이드스크린</PresentationFormat>
  <Paragraphs>28</Paragraphs>
  <Slides>1</Slides>
  <Notes>0</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1</vt:i4>
      </vt:variant>
    </vt:vector>
  </HeadingPairs>
  <TitlesOfParts>
    <vt:vector size="7" baseType="lpstr">
      <vt:lpstr>맑은 고딕</vt:lpstr>
      <vt:lpstr>Arial</vt:lpstr>
      <vt:lpstr>Calibri</vt:lpstr>
      <vt:lpstr>Calibri Light</vt:lpstr>
      <vt:lpstr>Times New Roman</vt:lpstr>
      <vt:lpstr>Office 테마</vt:lpstr>
      <vt:lpstr>PowerPoint 프레젠테이션</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정 재완</dc:creator>
  <cp:lastModifiedBy>정 재완</cp:lastModifiedBy>
  <cp:revision>18</cp:revision>
  <dcterms:created xsi:type="dcterms:W3CDTF">2022-02-16T18:36:28Z</dcterms:created>
  <dcterms:modified xsi:type="dcterms:W3CDTF">2022-10-18T04:51:04Z</dcterms:modified>
</cp:coreProperties>
</file>