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6256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5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3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0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6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8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E7FB-EF01-434B-B81F-FE2B64E3176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AF7CD-9C3F-4831-A41A-1F134D025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9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064850-86E4-430F-BC3F-DC89A064C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226759"/>
              </p:ext>
            </p:extLst>
          </p:nvPr>
        </p:nvGraphicFramePr>
        <p:xfrm>
          <a:off x="2439234" y="914401"/>
          <a:ext cx="11377532" cy="8214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6143">
                  <a:extLst>
                    <a:ext uri="{9D8B030D-6E8A-4147-A177-3AD203B41FA5}">
                      <a16:colId xmlns:a16="http://schemas.microsoft.com/office/drawing/2014/main" val="1315989633"/>
                    </a:ext>
                  </a:extLst>
                </a:gridCol>
                <a:gridCol w="1334754">
                  <a:extLst>
                    <a:ext uri="{9D8B030D-6E8A-4147-A177-3AD203B41FA5}">
                      <a16:colId xmlns:a16="http://schemas.microsoft.com/office/drawing/2014/main" val="3116421146"/>
                    </a:ext>
                  </a:extLst>
                </a:gridCol>
                <a:gridCol w="1462224">
                  <a:extLst>
                    <a:ext uri="{9D8B030D-6E8A-4147-A177-3AD203B41FA5}">
                      <a16:colId xmlns:a16="http://schemas.microsoft.com/office/drawing/2014/main" val="501636016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3590392685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2013047434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1588384877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3313696656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1155686802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4284168607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2387600205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2294807679"/>
                    </a:ext>
                  </a:extLst>
                </a:gridCol>
                <a:gridCol w="539379">
                  <a:extLst>
                    <a:ext uri="{9D8B030D-6E8A-4147-A177-3AD203B41FA5}">
                      <a16:colId xmlns:a16="http://schemas.microsoft.com/office/drawing/2014/main" val="4017087924"/>
                    </a:ext>
                  </a:extLst>
                </a:gridCol>
              </a:tblGrid>
              <a:tr h="5646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Screening &amp; Consent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Baseline &amp; Transfusion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Follow-up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06108"/>
                  </a:ext>
                </a:extLst>
              </a:tr>
              <a:tr h="8420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Day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1 or before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024345"/>
                  </a:ext>
                </a:extLst>
              </a:tr>
              <a:tr h="6283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Confirm eligibility, including positive SARS-CoV-2 PCR test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6723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Informed consent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033448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Randomization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404648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Demographic and Medical history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60635"/>
                  </a:ext>
                </a:extLst>
              </a:tr>
              <a:tr h="8533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ABO type (complete on study protocol if clinical results not available; follow institutional policy)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295129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Study infusion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549038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Record vital signs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07313"/>
                  </a:ext>
                </a:extLst>
              </a:tr>
              <a:tr h="3248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COVID-19 symptom screen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637041"/>
                  </a:ext>
                </a:extLst>
              </a:tr>
              <a:tr h="3922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Concomitant medications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037460"/>
                  </a:ext>
                </a:extLst>
              </a:tr>
              <a:tr h="5646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Assessment with COVID-19 7-point Ordinal Clinical Progression Outcomes Scale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738997"/>
                  </a:ext>
                </a:extLst>
              </a:tr>
              <a:tr h="5646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Collect data for later calculation of SOFA score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15074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Record new medical conditions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612650"/>
                  </a:ext>
                </a:extLst>
              </a:tr>
              <a:tr h="2759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Adverse event monitoring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405756"/>
                  </a:ext>
                </a:extLst>
              </a:tr>
              <a:tr h="5646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Blood for lab work (complete on study protocol if clinical results not available)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124019"/>
                  </a:ext>
                </a:extLst>
              </a:tr>
              <a:tr h="4147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Blood for COVID-19 titer testing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1200" b="0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412839"/>
                  </a:ext>
                </a:extLst>
              </a:tr>
              <a:tr h="5646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Record the results of a clinically obtained lab work (only if clinically available)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en-US" sz="1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3864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81FA8BB-CCFF-42C8-B36C-C5FEF83AFA61}"/>
              </a:ext>
            </a:extLst>
          </p:cNvPr>
          <p:cNvSpPr txBox="1"/>
          <p:nvPr/>
        </p:nvSpPr>
        <p:spPr>
          <a:xfrm>
            <a:off x="2439234" y="9233942"/>
            <a:ext cx="11377532" cy="1265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patient is discharged before the follow-up visits on Day 8, 15, and 29, follow-up study activities on these days will be performed via phone calls. Day 8 call window will be Day 8 through 14. The Day 15 call window will be Day 15 through 22. The Day 29 call window will be Day 29 through 36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 infusion will be monitored per site institutional transfusion policy.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Only performed if hospitalized.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Only if not performed as part of standard of care.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Must be drawn prior to study infusion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DB20E-3181-471A-8FA5-6EF7E740F5C6}"/>
              </a:ext>
            </a:extLst>
          </p:cNvPr>
          <p:cNvSpPr txBox="1"/>
          <p:nvPr/>
        </p:nvSpPr>
        <p:spPr>
          <a:xfrm>
            <a:off x="213363" y="11686405"/>
            <a:ext cx="258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</a:t>
            </a:r>
            <a:r>
              <a:rPr lang="en-US"/>
              <a:t>Figure </a:t>
            </a:r>
            <a:r>
              <a:rPr lang="en-US" dirty="0"/>
              <a:t>1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2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404</Words>
  <Application>Microsoft Office PowerPoint</Application>
  <PresentationFormat>Custom</PresentationFormat>
  <Paragraphs>214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Jillian Rhoads</dc:creator>
  <cp:lastModifiedBy>Jillian Rhoads</cp:lastModifiedBy>
  <cp:revision>1</cp:revision>
  <dcterms:created xsi:type="dcterms:W3CDTF">2021-02-07T19:08:44Z</dcterms:created>
  <dcterms:modified xsi:type="dcterms:W3CDTF">2021-02-07T19:13:37Z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2021-02-07T19:08:44Z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0bc37cba-2272-416f-be58-2465930dc071</vt:lpwstr>
  </property>
  <property fmtid="{D5CDD505-2E9C-101B-9397-08002B2CF9AE}" pid="8" name="MSIP_Label_792c8cef-6f2b-4af1-b4ac-d815ff795cd6_ContentBits">
    <vt:lpwstr>0</vt:lpwstr>
  </property>
</Properties>
</file>