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0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99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44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255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4053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523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26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01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744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783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09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562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4E88-1429-4A82-AFC0-645640165D9C}" type="datetimeFigureOut">
              <a:rPr kumimoji="1" lang="ja-JP" altLang="en-US" smtClean="0"/>
              <a:t>2022/10/20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FCB72-69CF-4F7D-996B-5B05DDE67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198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 10"/>
          <p:cNvGraphicFramePr>
            <a:graphicFrameLocks noGrp="1"/>
          </p:cNvGraphicFramePr>
          <p:nvPr>
            <p:extLst/>
          </p:nvPr>
        </p:nvGraphicFramePr>
        <p:xfrm>
          <a:off x="2933744" y="1441269"/>
          <a:ext cx="3261688" cy="34632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17696">
                  <a:extLst>
                    <a:ext uri="{9D8B030D-6E8A-4147-A177-3AD203B41FA5}">
                      <a16:colId xmlns:a16="http://schemas.microsoft.com/office/drawing/2014/main" val="2660200369"/>
                    </a:ext>
                  </a:extLst>
                </a:gridCol>
                <a:gridCol w="2643992">
                  <a:extLst>
                    <a:ext uri="{9D8B030D-6E8A-4147-A177-3AD203B41FA5}">
                      <a16:colId xmlns:a16="http://schemas.microsoft.com/office/drawing/2014/main" val="1822601239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dirty="0" err="1" smtClean="0">
                          <a:effectLst/>
                          <a:latin typeface="Arial" panose="020B0604020202020204" pitchFamily="34" charset="0"/>
                          <a:ea typeface="游明朝" panose="02020400000000000000" pitchFamily="18" charset="-128"/>
                          <a:cs typeface="Arial" panose="020B0604020202020204" pitchFamily="34" charset="0"/>
                        </a:rPr>
                        <a:t>iNOS</a:t>
                      </a:r>
                      <a:endParaRPr lang="ja-JP" altLang="ja-JP" sz="800" b="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forward)  </a:t>
                      </a:r>
                      <a:r>
                        <a:rPr lang="en-US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5’-</a:t>
                      </a:r>
                      <a:r>
                        <a:rPr kumimoji="1" lang="en-US" altLang="ja-JP" sz="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TCTGCGCCTTTGCTCATGAC</a:t>
                      </a:r>
                      <a:r>
                        <a:rPr lang="en-US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32467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(reverse)  5’-</a:t>
                      </a:r>
                      <a:r>
                        <a:rPr kumimoji="1" lang="en-US" altLang="ja-JP" sz="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TAAAGGCTCCGGGCTC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41578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IL-6</a:t>
                      </a:r>
                      <a:endParaRPr lang="ja-JP" altLang="ja-JP" sz="800" b="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(forward) 5’-</a:t>
                      </a:r>
                      <a:r>
                        <a:rPr kumimoji="1" lang="en-US" altLang="ja-JP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CCACTTCACAAGTCGGAGGC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27498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(reverse) 5’-</a:t>
                      </a:r>
                      <a:r>
                        <a:rPr kumimoji="1" lang="en-US" altLang="ja-JP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GGAGAGCATTGGAAATTGGGGT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58119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TNF-a</a:t>
                      </a: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4290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(forward) 5’-TACTGAACTTCGGGGTGATCGG-3’</a:t>
                      </a:r>
                      <a:endParaRPr lang="ja-JP" alt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19798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4290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(reverse) 5’-CAGCCTTGTCCCTTGAAGAGAA-3’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94999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CCL2</a:t>
                      </a:r>
                      <a:endParaRPr lang="ja-JP" altLang="ja-JP" sz="800" b="0" baseline="300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42900"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(forward) 5’-</a:t>
                      </a:r>
                      <a:r>
                        <a:rPr kumimoji="1" lang="en-US" altLang="ja-JP" sz="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TGAGGTGGTTGTGGAAAAGG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95087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4290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(reverse) 5’-</a:t>
                      </a:r>
                      <a:r>
                        <a:rPr kumimoji="1" lang="en-US" altLang="ja-JP" sz="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CCTGCTGTTCACAGTTGCC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alt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90788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dirty="0" smtClean="0">
                          <a:effectLst/>
                          <a:latin typeface="Arial" panose="020B0604020202020204" pitchFamily="34" charset="0"/>
                          <a:ea typeface="游明朝" panose="02020400000000000000" pitchFamily="18" charset="-128"/>
                          <a:cs typeface="Arial" panose="020B0604020202020204" pitchFamily="34" charset="0"/>
                        </a:rPr>
                        <a:t>CXCL1</a:t>
                      </a:r>
                      <a:endParaRPr lang="ja-JP" altLang="ja-JP" sz="800" b="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42900"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(forward) 5’-GCCTATCGCCAATGAGCTG-3’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5578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342900"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(reverse)  5’-</a:t>
                      </a:r>
                      <a:r>
                        <a:rPr lang="en-US" altLang="ja-JP" sz="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TGGGGACACCTTTTAGCATC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53341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GAPDH</a:t>
                      </a:r>
                      <a:endParaRPr lang="ja-JP" altLang="ja-JP" sz="800" b="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42900"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(forward) 5’-</a:t>
                      </a:r>
                      <a:r>
                        <a:rPr kumimoji="1" lang="en-US" altLang="ja-JP" sz="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ACTCCACTCACGGCAAATTC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7140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kumimoji="1" lang="ja-JP" altLang="en-US" sz="8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4290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(reverse) 5’-</a:t>
                      </a:r>
                      <a:r>
                        <a:rPr kumimoji="1" lang="en-US" altLang="ja-JP" sz="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CCTTCCACAATGCCAAAGTT</a:t>
                      </a:r>
                      <a:r>
                        <a:rPr lang="en-US" altLang="ja-JP" sz="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-3’</a:t>
                      </a:r>
                      <a:endParaRPr lang="ja-JP" altLang="ja-JP" sz="800" dirty="0">
                        <a:effectLst/>
                        <a:latin typeface="Arial" panose="020B0604020202020204" pitchFamily="34" charset="0"/>
                        <a:ea typeface="游明朝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38576" marR="3857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462024"/>
                  </a:ext>
                </a:extLst>
              </a:tr>
            </a:tbl>
          </a:graphicData>
        </a:graphic>
      </p:graphicFrame>
      <p:sp>
        <p:nvSpPr>
          <p:cNvPr id="12" name="正方形/長方形 11"/>
          <p:cNvSpPr/>
          <p:nvPr/>
        </p:nvSpPr>
        <p:spPr>
          <a:xfrm>
            <a:off x="2938123" y="1145235"/>
            <a:ext cx="2455958" cy="265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altLang="ja-JP" sz="1050" b="1" dirty="0">
                <a:latin typeface="Arial" panose="020B0604020202020204" pitchFamily="34" charset="0"/>
                <a:cs typeface="Arial" panose="020B0604020202020204" pitchFamily="34" charset="0"/>
              </a:rPr>
              <a:t>Table 1. PCR primer sequences</a:t>
            </a:r>
            <a:endParaRPr lang="ja-JP" altLang="ja-JP" sz="1050" b="1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cxnSp>
        <p:nvCxnSpPr>
          <p:cNvPr id="13" name="直線コネクタ 12"/>
          <p:cNvCxnSpPr/>
          <p:nvPr/>
        </p:nvCxnSpPr>
        <p:spPr>
          <a:xfrm>
            <a:off x="2938448" y="1107033"/>
            <a:ext cx="325698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2938448" y="1411886"/>
            <a:ext cx="325698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2938448" y="4941332"/>
            <a:ext cx="325698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84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DD867690-B7FF-CDE3-B873-C4BC86D4DDA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403832" y="2181372"/>
          <a:ext cx="4265871" cy="110708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21957">
                  <a:extLst>
                    <a:ext uri="{9D8B030D-6E8A-4147-A177-3AD203B41FA5}">
                      <a16:colId xmlns:a16="http://schemas.microsoft.com/office/drawing/2014/main" val="3013730901"/>
                    </a:ext>
                  </a:extLst>
                </a:gridCol>
                <a:gridCol w="1421957">
                  <a:extLst>
                    <a:ext uri="{9D8B030D-6E8A-4147-A177-3AD203B41FA5}">
                      <a16:colId xmlns:a16="http://schemas.microsoft.com/office/drawing/2014/main" val="3795081664"/>
                    </a:ext>
                  </a:extLst>
                </a:gridCol>
                <a:gridCol w="1421957">
                  <a:extLst>
                    <a:ext uri="{9D8B030D-6E8A-4147-A177-3AD203B41FA5}">
                      <a16:colId xmlns:a16="http://schemas.microsoft.com/office/drawing/2014/main" val="1446311595"/>
                    </a:ext>
                  </a:extLst>
                </a:gridCol>
              </a:tblGrid>
              <a:tr h="456805">
                <a:tc>
                  <a:txBody>
                    <a:bodyPr/>
                    <a:lstStyle/>
                    <a:p>
                      <a:pPr algn="r"/>
                      <a:endParaRPr kumimoji="1" lang="ja-JP" altLang="en-US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306" marR="72306" marT="36153" marB="36153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coffee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306" marR="72306" marT="36153" marB="36153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decaffeinated coffee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306" marR="72306" marT="36153" marB="36153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672107"/>
                  </a:ext>
                </a:extLst>
              </a:tr>
              <a:tr h="3251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caffeine</a:t>
                      </a:r>
                    </a:p>
                  </a:txBody>
                  <a:tcPr marL="72306" marR="72306" marT="36153" marB="3615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2.39 mM (100%)</a:t>
                      </a:r>
                      <a:endParaRPr kumimoji="1" lang="ja-JP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306" marR="72306" marT="36153" marB="3615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0.111 </a:t>
                      </a:r>
                      <a:r>
                        <a:rPr kumimoji="1" lang="en-US" altLang="ja-JP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  <a:r>
                        <a:rPr kumimoji="1"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(4.6%)</a:t>
                      </a:r>
                      <a:endParaRPr kumimoji="1" lang="ja-JP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306" marR="72306" marT="36153" marB="36153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590498"/>
                  </a:ext>
                </a:extLst>
              </a:tr>
              <a:tr h="32513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pyrocatechol</a:t>
                      </a:r>
                      <a:endParaRPr kumimoji="1" lang="ja-JP" altLang="en-US" sz="1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306" marR="72306" marT="36153" marB="3615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0.124 </a:t>
                      </a:r>
                      <a:r>
                        <a:rPr kumimoji="1" lang="en-US" altLang="ja-JP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  <a:r>
                        <a:rPr kumimoji="1"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kumimoji="1" lang="en-US" altLang="ja-JP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306" marR="72306" marT="36153" marB="3615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0.0972 </a:t>
                      </a:r>
                      <a:r>
                        <a:rPr kumimoji="1" lang="en-US" altLang="ja-JP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  <a:r>
                        <a:rPr kumimoji="1"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(78.4%)</a:t>
                      </a:r>
                      <a:endParaRPr kumimoji="1" lang="en-US" altLang="ja-JP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306" marR="72306" marT="36153" marB="36153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748003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2705701" y="1598311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Table 2. Amounts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of caffeine and pyrocatechol </a:t>
            </a:r>
            <a:endParaRPr lang="en-US" altLang="ja-JP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in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coffee and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decaffeinated coffee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00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133</Words>
  <Application>Microsoft Office PowerPoint</Application>
  <PresentationFormat>画面に合わせる (4:3)</PresentationFormat>
  <Paragraphs>29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游ゴシック</vt:lpstr>
      <vt:lpstr>游ゴシック Light</vt:lpstr>
      <vt:lpstr>游明朝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Keio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Megumi Tago</dc:creator>
  <cp:lastModifiedBy>Megumi Tago</cp:lastModifiedBy>
  <cp:revision>1</cp:revision>
  <dcterms:created xsi:type="dcterms:W3CDTF">2022-10-20T03:47:51Z</dcterms:created>
  <dcterms:modified xsi:type="dcterms:W3CDTF">2022-10-20T03:48:32Z</dcterms:modified>
</cp:coreProperties>
</file>