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C5D9"/>
    <a:srgbClr val="51C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814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2136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59737-5ACE-446C-8368-45802275B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343E7-32DC-4F02-9853-DE1C23959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6889F-695B-499A-B168-5C3CE7FAB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6C0C4-D75C-4199-B4DC-D7F31E73C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F8DA6-075C-47A5-976E-8D2331001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6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4E1CC-2473-4BE7-8316-B116CB74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897A6A-E0AA-4047-AD20-A0C132D90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C65AA-65B7-4DFF-B557-61B987E2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676EB-28ED-492C-99D8-72047ADBB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7B073-8B21-4997-BCB0-4012FB91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113D6F-7345-4E57-8672-B720C80A37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B8933-69CF-4D4D-B016-FC3BE969B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6B3EC8-72A5-46B0-98C4-F589EDA9C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F8628-4982-4BD0-8233-97B780A5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BB3BE-D772-4EBF-8B59-B9468DE8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31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69E97-B20E-46F0-B9C5-386C3B875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1FC72-B19F-4A09-92A4-9B1B89818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512C3-11B9-4666-B371-406BC957F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8931E-04C2-4A8B-8852-6D7CD6917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CBAD9-DC40-454E-AB5E-57C519207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4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B203-D3B4-49B6-A8CD-DBFF131C9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7D432-3454-4F13-B515-A6230C704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7078E-5370-4F31-AF3A-AB4AC158A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E7608-E627-42AC-BB55-63D270C8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0EC20-CA88-46D9-BC86-1CBC3F73A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6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452E3-A443-49EA-BEC6-D96EB9F2E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CB196-EE8E-47B1-B4F6-0BFDD34BF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D79D9-9CF9-4E8F-8DAC-73D4DE578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0F772-5CDE-41D6-8B38-B4B2D28E4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67EB8-2684-44AE-B84F-562559E45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A91BBC-EFA5-4F01-B6FF-B8201B285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84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EEF8E-4F63-4C9A-9AB4-044C337D1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DB4CF-6E3A-493A-B71C-90CA3307C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C2C007-4846-4E92-B05C-84243AD48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A22AA9-2749-4E58-859B-2D8837FB8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A80D6E-73C7-4B5D-B776-75CD2823D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75A4DD-656F-44DB-B8E2-D2B007FBD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25AE0B-BC08-43B1-8AF5-2003851B7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ED4F2F-7FA2-46B5-B6B2-435589E11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79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F47D-BA94-40A6-8083-1D288C94D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D0DD95-22C5-4C64-940F-C94B01D1B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D9630A-5B8E-400D-8763-C11DEACF6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5C7B69-D4EE-46E8-B9E9-E378FF0C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32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D77E3C-B006-425F-B50F-F623A5E6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27DA41-ED6D-4A54-88A2-82137F26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1FBEE-F0F2-4A5E-8F17-7DADCF3FE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4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E9E5C-1560-4A45-8335-C4BA67F9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CDBD6-DC37-4538-98E9-DF58BD30E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99338B-AED8-40EA-A09C-977D57AE4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B76BD4-941E-4C0C-98F7-39D3F48F8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A1430-FA99-4AB1-BE9B-CE618196D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53D8F-9791-4646-8E36-3ED6E0632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07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8FC02-E6CE-4043-8B7B-316BFA15F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4EA892-865A-4593-8F0E-F92E1699E0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22DC14-478F-4060-9C56-89DCBA40C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0F93D2-B0F6-43FF-B1BB-9658CEA20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55FB0-62FD-488C-977F-41AE7BC12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2D2E8-13DD-4D68-AF59-BFBFBAFB3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0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9572DB-E0F9-4201-9F77-E74C0D25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B2D38-11A9-4CA4-8BDB-7263CEF32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70207F-A91D-4066-860A-43266D0D6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D382C-5672-467E-9238-5DF6F0689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4F833-F564-43D2-9B77-411467102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2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E80C51-9775-407C-90FF-1B86E93AD9B9}"/>
              </a:ext>
            </a:extLst>
          </p:cNvPr>
          <p:cNvSpPr txBox="1"/>
          <p:nvPr/>
        </p:nvSpPr>
        <p:spPr>
          <a:xfrm>
            <a:off x="32083" y="0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10D411-7DFE-4180-88DA-181F70F917ED}"/>
              </a:ext>
            </a:extLst>
          </p:cNvPr>
          <p:cNvSpPr txBox="1"/>
          <p:nvPr/>
        </p:nvSpPr>
        <p:spPr>
          <a:xfrm>
            <a:off x="-1" y="644163"/>
            <a:ext cx="71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3A896-EA00-4859-86B6-AED2A11764CD}"/>
              </a:ext>
            </a:extLst>
          </p:cNvPr>
          <p:cNvSpPr txBox="1"/>
          <p:nvPr/>
        </p:nvSpPr>
        <p:spPr>
          <a:xfrm>
            <a:off x="6229349" y="644162"/>
            <a:ext cx="71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FA32B1-F01D-4720-9658-43859B4F7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4" y="2354492"/>
            <a:ext cx="5829806" cy="3644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7B2AD7-5588-46E7-A877-134E4A39F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947" y="2375402"/>
            <a:ext cx="5829806" cy="36442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7D98789A-FFF8-48DE-88CA-FBC0FDAD9853}"/>
              </a:ext>
            </a:extLst>
          </p:cNvPr>
          <p:cNvGrpSpPr/>
          <p:nvPr/>
        </p:nvGrpSpPr>
        <p:grpSpPr>
          <a:xfrm>
            <a:off x="7575945" y="1364497"/>
            <a:ext cx="4558347" cy="1428977"/>
            <a:chOff x="7766895" y="782275"/>
            <a:chExt cx="4558347" cy="142897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F13B52-8DD1-4764-858D-1FD4F5B9D5D3}"/>
                </a:ext>
              </a:extLst>
            </p:cNvPr>
            <p:cNvSpPr txBox="1"/>
            <p:nvPr/>
          </p:nvSpPr>
          <p:spPr>
            <a:xfrm>
              <a:off x="7964150" y="782275"/>
              <a:ext cx="4361092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a-DK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Pneumonitis     N    </a:t>
              </a:r>
              <a:r>
                <a:rPr lang="da-DK" sz="1400" dirty="0">
                  <a:latin typeface="Arial" panose="020B0604020202020204" pitchFamily="34" charset="0"/>
                  <a:cs typeface="Arial" panose="020B0604020202020204" pitchFamily="34" charset="0"/>
                </a:rPr>
                <a:t>Median OS, months (95% CI)</a:t>
              </a:r>
            </a:p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Yes                    </a:t>
              </a:r>
              <a:r>
                <a:rPr lang="da-DK" sz="1400" dirty="0">
                  <a:latin typeface="Arial" panose="020B0604020202020204" pitchFamily="34" charset="0"/>
                  <a:cs typeface="Arial" panose="020B0604020202020204" pitchFamily="34" charset="0"/>
                </a:rPr>
                <a:t>68    NR  (NR-NR)</a:t>
              </a:r>
            </a:p>
            <a:p>
              <a:r>
                <a:rPr lang="da-DK" sz="1400" dirty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6812DF-920B-4FF1-9C4D-18EB7280D302}"/>
                </a:ext>
              </a:extLst>
            </p:cNvPr>
            <p:cNvSpPr txBox="1"/>
            <p:nvPr/>
          </p:nvSpPr>
          <p:spPr>
            <a:xfrm>
              <a:off x="8339983" y="1688032"/>
              <a:ext cx="392667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      </a:t>
              </a:r>
              <a:r>
                <a:rPr lang="en-US" sz="14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HR 1.14 [95% CI, 0.70-1.87] </a:t>
              </a:r>
            </a:p>
            <a:p>
              <a:r>
                <a:rPr lang="en-US" sz="1400" dirty="0">
                  <a:latin typeface="Arial" panose="020B0604020202020204" pitchFamily="34" charset="0"/>
                  <a:ea typeface="Calibri" panose="020F0502020204030204" pitchFamily="34" charset="0"/>
                </a:rPr>
                <a:t>                           </a:t>
              </a:r>
              <a:r>
                <a:rPr lang="en-US" sz="14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P=0.60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DBC51D9-4D3B-4D02-BD73-E1D942F1C7C7}"/>
                </a:ext>
              </a:extLst>
            </p:cNvPr>
            <p:cNvCxnSpPr>
              <a:cxnSpLocks/>
            </p:cNvCxnSpPr>
            <p:nvPr/>
          </p:nvCxnSpPr>
          <p:spPr>
            <a:xfrm>
              <a:off x="7766895" y="1162469"/>
              <a:ext cx="237744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EDF5070-3F32-4871-ADB4-AD77BA4662B2}"/>
                </a:ext>
              </a:extLst>
            </p:cNvPr>
            <p:cNvCxnSpPr>
              <a:cxnSpLocks/>
            </p:cNvCxnSpPr>
            <p:nvPr/>
          </p:nvCxnSpPr>
          <p:spPr>
            <a:xfrm>
              <a:off x="7766895" y="1368867"/>
              <a:ext cx="237744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5D684C7-B0C7-4387-841A-289CB7905ABF}"/>
                </a:ext>
              </a:extLst>
            </p:cNvPr>
            <p:cNvSpPr txBox="1"/>
            <p:nvPr/>
          </p:nvSpPr>
          <p:spPr>
            <a:xfrm>
              <a:off x="9150058" y="1205082"/>
              <a:ext cx="211401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a-DK" sz="1400" dirty="0">
                  <a:latin typeface="Arial" panose="020B0604020202020204" pitchFamily="34" charset="0"/>
                  <a:cs typeface="Arial" panose="020B0604020202020204" pitchFamily="34" charset="0"/>
                </a:rPr>
                <a:t>260    NR  (47.3-NR)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E718CDA-FA01-4272-BEDE-4EA07D2F7F61}"/>
              </a:ext>
            </a:extLst>
          </p:cNvPr>
          <p:cNvGrpSpPr/>
          <p:nvPr/>
        </p:nvGrpSpPr>
        <p:grpSpPr>
          <a:xfrm>
            <a:off x="1655751" y="1364497"/>
            <a:ext cx="4558347" cy="1428977"/>
            <a:chOff x="1596241" y="833687"/>
            <a:chExt cx="4558347" cy="14289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5B18C29-465C-498D-A54F-11C1114F2811}"/>
                </a:ext>
              </a:extLst>
            </p:cNvPr>
            <p:cNvSpPr txBox="1"/>
            <p:nvPr/>
          </p:nvSpPr>
          <p:spPr>
            <a:xfrm>
              <a:off x="1793496" y="833687"/>
              <a:ext cx="4361092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a-DK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Pneumonitis     N    </a:t>
              </a:r>
              <a:r>
                <a:rPr lang="da-DK" sz="1400" dirty="0">
                  <a:latin typeface="Arial" panose="020B0604020202020204" pitchFamily="34" charset="0"/>
                  <a:cs typeface="Arial" panose="020B0604020202020204" pitchFamily="34" charset="0"/>
                </a:rPr>
                <a:t>Median PFS, months (95% CI)</a:t>
              </a:r>
            </a:p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Yes                    </a:t>
              </a:r>
              <a:r>
                <a:rPr lang="da-DK" sz="1400" dirty="0">
                  <a:latin typeface="Arial" panose="020B0604020202020204" pitchFamily="34" charset="0"/>
                  <a:cs typeface="Arial" panose="020B0604020202020204" pitchFamily="34" charset="0"/>
                </a:rPr>
                <a:t>68    33.7  (23.2-NR)</a:t>
              </a:r>
            </a:p>
            <a:p>
              <a:r>
                <a:rPr lang="da-DK" sz="1400" dirty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91AF06-5080-48FA-81CC-86AA70BC5F16}"/>
                </a:ext>
              </a:extLst>
            </p:cNvPr>
            <p:cNvSpPr txBox="1"/>
            <p:nvPr/>
          </p:nvSpPr>
          <p:spPr>
            <a:xfrm>
              <a:off x="2169329" y="1739444"/>
              <a:ext cx="392667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      </a:t>
              </a:r>
              <a:r>
                <a:rPr lang="en-US" sz="14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HR 0.65 [95% CI, 0.44-0.97] </a:t>
              </a:r>
            </a:p>
            <a:p>
              <a:r>
                <a:rPr lang="en-US" sz="1400" dirty="0">
                  <a:latin typeface="Arial" panose="020B0604020202020204" pitchFamily="34" charset="0"/>
                  <a:ea typeface="Calibri" panose="020F0502020204030204" pitchFamily="34" charset="0"/>
                </a:rPr>
                <a:t>                           </a:t>
              </a:r>
              <a:r>
                <a:rPr lang="en-US" sz="14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P=0.03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E795505-3102-4529-A498-CB012E90E7EF}"/>
                </a:ext>
              </a:extLst>
            </p:cNvPr>
            <p:cNvCxnSpPr>
              <a:cxnSpLocks/>
            </p:cNvCxnSpPr>
            <p:nvPr/>
          </p:nvCxnSpPr>
          <p:spPr>
            <a:xfrm>
              <a:off x="1596241" y="1213881"/>
              <a:ext cx="237744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AA32588-7221-477B-8B89-18E1C3AC5E00}"/>
                </a:ext>
              </a:extLst>
            </p:cNvPr>
            <p:cNvCxnSpPr>
              <a:cxnSpLocks/>
            </p:cNvCxnSpPr>
            <p:nvPr/>
          </p:nvCxnSpPr>
          <p:spPr>
            <a:xfrm>
              <a:off x="1596241" y="1420279"/>
              <a:ext cx="237744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C191433-2068-40B2-A5B5-E864DDD4E3FD}"/>
                </a:ext>
              </a:extLst>
            </p:cNvPr>
            <p:cNvSpPr txBox="1"/>
            <p:nvPr/>
          </p:nvSpPr>
          <p:spPr>
            <a:xfrm>
              <a:off x="2979404" y="1256494"/>
              <a:ext cx="211401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a-DK" sz="1400" dirty="0">
                  <a:latin typeface="Arial" panose="020B0604020202020204" pitchFamily="34" charset="0"/>
                  <a:cs typeface="Arial" panose="020B0604020202020204" pitchFamily="34" charset="0"/>
                </a:rPr>
                <a:t>260    21.1  (14.1-26.1)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6271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79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Alessi, Joao Victor M.</dc:creator>
  <cp:lastModifiedBy>Alessi, Joao Victor M.</cp:lastModifiedBy>
  <cp:revision>9</cp:revision>
  <dcterms:created xsi:type="dcterms:W3CDTF">2022-09-28T22:09:13Z</dcterms:created>
  <dcterms:modified xsi:type="dcterms:W3CDTF">2022-11-11T22:51:15Z</dcterms:modified>
</cp:coreProperties>
</file>