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548" r:id="rId5"/>
    <p:sldId id="541" r:id="rId6"/>
    <p:sldId id="542" r:id="rId7"/>
    <p:sldId id="482" r:id="rId8"/>
    <p:sldId id="53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FF"/>
    <a:srgbClr val="0000FF"/>
    <a:srgbClr val="FF99FF"/>
    <a:srgbClr val="FFCCFF"/>
    <a:srgbClr val="003399"/>
    <a:srgbClr val="000099"/>
    <a:srgbClr val="FFFFFF"/>
    <a:srgbClr val="0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5" autoAdjust="0"/>
    <p:restoredTop sz="94504" autoAdjust="0"/>
  </p:normalViewPr>
  <p:slideViewPr>
    <p:cSldViewPr snapToGrid="0">
      <p:cViewPr varScale="1">
        <p:scale>
          <a:sx n="68" d="100"/>
          <a:sy n="68" d="100"/>
        </p:scale>
        <p:origin x="48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041775906259627E-2"/>
          <c:y val="8.1093009446300351E-2"/>
          <c:w val="0.60572557466487098"/>
          <c:h val="0.5721079129614316"/>
        </c:manualLayout>
      </c:layou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Women crude IR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triangle"/>
            <c:size val="9"/>
            <c:spPr>
              <a:solidFill>
                <a:srgbClr val="FFCCFF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Sheet1!$C$2:$C$21</c:f>
              <c:numCache>
                <c:formatCode>#,##0.0</c:formatCode>
                <c:ptCount val="20"/>
                <c:pt idx="0">
                  <c:v>77.400000000000006</c:v>
                </c:pt>
                <c:pt idx="1">
                  <c:v>77.400000000000006</c:v>
                </c:pt>
                <c:pt idx="2">
                  <c:v>76.3</c:v>
                </c:pt>
                <c:pt idx="3">
                  <c:v>74.8</c:v>
                </c:pt>
                <c:pt idx="4">
                  <c:v>75.599999999999994</c:v>
                </c:pt>
                <c:pt idx="5">
                  <c:v>66.599999999999994</c:v>
                </c:pt>
                <c:pt idx="6">
                  <c:v>66.400000000000006</c:v>
                </c:pt>
                <c:pt idx="7">
                  <c:v>68.3</c:v>
                </c:pt>
                <c:pt idx="8">
                  <c:v>67.599999999999994</c:v>
                </c:pt>
                <c:pt idx="9">
                  <c:v>70.3</c:v>
                </c:pt>
                <c:pt idx="10">
                  <c:v>71.900000000000006</c:v>
                </c:pt>
                <c:pt idx="11">
                  <c:v>71.8</c:v>
                </c:pt>
                <c:pt idx="12">
                  <c:v>71.599999999999994</c:v>
                </c:pt>
                <c:pt idx="13">
                  <c:v>71</c:v>
                </c:pt>
                <c:pt idx="14">
                  <c:v>67.2</c:v>
                </c:pt>
                <c:pt idx="15">
                  <c:v>68</c:v>
                </c:pt>
                <c:pt idx="16">
                  <c:v>65.3</c:v>
                </c:pt>
                <c:pt idx="17">
                  <c:v>65.2</c:v>
                </c:pt>
                <c:pt idx="18">
                  <c:v>60.8</c:v>
                </c:pt>
                <c:pt idx="19">
                  <c:v>67.400000000000006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89-4955-8534-08738F26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47840"/>
        <c:axId val="154178688"/>
      </c:line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 crude IR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triangle"/>
            <c:size val="9"/>
            <c:spPr>
              <a:solidFill>
                <a:schemeClr val="bg1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Sheet1!$B$2:$B$21</c:f>
              <c:numCache>
                <c:formatCode>#,##0.0</c:formatCode>
                <c:ptCount val="20"/>
                <c:pt idx="0">
                  <c:v>61.6</c:v>
                </c:pt>
                <c:pt idx="1">
                  <c:v>63.4</c:v>
                </c:pt>
                <c:pt idx="2">
                  <c:v>62.7</c:v>
                </c:pt>
                <c:pt idx="3">
                  <c:v>65.5</c:v>
                </c:pt>
                <c:pt idx="4">
                  <c:v>62.4</c:v>
                </c:pt>
                <c:pt idx="5">
                  <c:v>58</c:v>
                </c:pt>
                <c:pt idx="6">
                  <c:v>57.3</c:v>
                </c:pt>
                <c:pt idx="7">
                  <c:v>62.2</c:v>
                </c:pt>
                <c:pt idx="8">
                  <c:v>64</c:v>
                </c:pt>
                <c:pt idx="9">
                  <c:v>66.900000000000006</c:v>
                </c:pt>
                <c:pt idx="10">
                  <c:v>70.2</c:v>
                </c:pt>
                <c:pt idx="11">
                  <c:v>68</c:v>
                </c:pt>
                <c:pt idx="12">
                  <c:v>67.099999999999994</c:v>
                </c:pt>
                <c:pt idx="13">
                  <c:v>68.3</c:v>
                </c:pt>
                <c:pt idx="14">
                  <c:v>65.099999999999994</c:v>
                </c:pt>
                <c:pt idx="15">
                  <c:v>69.7</c:v>
                </c:pt>
                <c:pt idx="16">
                  <c:v>65.400000000000006</c:v>
                </c:pt>
                <c:pt idx="17">
                  <c:v>69.7</c:v>
                </c:pt>
                <c:pt idx="18">
                  <c:v>64.5</c:v>
                </c:pt>
                <c:pt idx="19">
                  <c:v>71.3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89-4955-8534-08738F26EF07}"/>
            </c:ext>
          </c:extLst>
        </c:ser>
        <c:ser>
          <c:idx val="5"/>
          <c:order val="2"/>
          <c:tx>
            <c:strRef>
              <c:f>Sheet1!$E$1</c:f>
              <c:strCache>
                <c:ptCount val="1"/>
                <c:pt idx="0">
                  <c:v>Women AS_IR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9"/>
            <c:spPr>
              <a:solidFill>
                <a:srgbClr val="FFCCFF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Sheet1!$E$2:$E$21</c:f>
              <c:numCache>
                <c:formatCode>#,##0.0</c:formatCode>
                <c:ptCount val="20"/>
                <c:pt idx="0">
                  <c:v>73.599999999999994</c:v>
                </c:pt>
                <c:pt idx="1">
                  <c:v>73.900000000000006</c:v>
                </c:pt>
                <c:pt idx="2">
                  <c:v>73.099999999999994</c:v>
                </c:pt>
                <c:pt idx="3">
                  <c:v>72.599999999999994</c:v>
                </c:pt>
                <c:pt idx="4">
                  <c:v>74.3</c:v>
                </c:pt>
                <c:pt idx="5">
                  <c:v>65.7</c:v>
                </c:pt>
                <c:pt idx="6">
                  <c:v>65.599999999999994</c:v>
                </c:pt>
                <c:pt idx="7">
                  <c:v>67</c:v>
                </c:pt>
                <c:pt idx="8">
                  <c:v>66.2</c:v>
                </c:pt>
                <c:pt idx="9">
                  <c:v>68.7</c:v>
                </c:pt>
                <c:pt idx="10">
                  <c:v>70.2</c:v>
                </c:pt>
                <c:pt idx="11">
                  <c:v>69.8</c:v>
                </c:pt>
                <c:pt idx="12">
                  <c:v>69.3</c:v>
                </c:pt>
                <c:pt idx="13">
                  <c:v>67.8</c:v>
                </c:pt>
                <c:pt idx="14">
                  <c:v>63.3</c:v>
                </c:pt>
                <c:pt idx="15">
                  <c:v>63.4</c:v>
                </c:pt>
                <c:pt idx="16">
                  <c:v>60.7</c:v>
                </c:pt>
                <c:pt idx="17">
                  <c:v>60.1</c:v>
                </c:pt>
                <c:pt idx="18">
                  <c:v>54.4</c:v>
                </c:pt>
                <c:pt idx="19">
                  <c:v>57.4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289-4955-8534-08738F26EF07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Men AS_IR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9"/>
            <c:spPr>
              <a:solidFill>
                <a:schemeClr val="bg1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Sheet1!$D$2:$D$21</c:f>
              <c:numCache>
                <c:formatCode>#,##0.0</c:formatCode>
                <c:ptCount val="20"/>
                <c:pt idx="0">
                  <c:v>59.1</c:v>
                </c:pt>
                <c:pt idx="1">
                  <c:v>61.1</c:v>
                </c:pt>
                <c:pt idx="2">
                  <c:v>60.8</c:v>
                </c:pt>
                <c:pt idx="3">
                  <c:v>64.099999999999994</c:v>
                </c:pt>
                <c:pt idx="4">
                  <c:v>61.7</c:v>
                </c:pt>
                <c:pt idx="5">
                  <c:v>57.5</c:v>
                </c:pt>
                <c:pt idx="6">
                  <c:v>56.8</c:v>
                </c:pt>
                <c:pt idx="7">
                  <c:v>61.2</c:v>
                </c:pt>
                <c:pt idx="8">
                  <c:v>62.8</c:v>
                </c:pt>
                <c:pt idx="9">
                  <c:v>65.5</c:v>
                </c:pt>
                <c:pt idx="10">
                  <c:v>68.7</c:v>
                </c:pt>
                <c:pt idx="11">
                  <c:v>66.400000000000006</c:v>
                </c:pt>
                <c:pt idx="12">
                  <c:v>64.900000000000006</c:v>
                </c:pt>
                <c:pt idx="13">
                  <c:v>65.3</c:v>
                </c:pt>
                <c:pt idx="14">
                  <c:v>61.6</c:v>
                </c:pt>
                <c:pt idx="15">
                  <c:v>65.3</c:v>
                </c:pt>
                <c:pt idx="16">
                  <c:v>60.7</c:v>
                </c:pt>
                <c:pt idx="17">
                  <c:v>64.599999999999994</c:v>
                </c:pt>
                <c:pt idx="18">
                  <c:v>57.8</c:v>
                </c:pt>
                <c:pt idx="19">
                  <c:v>61.1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289-4955-8534-08738F26E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86112"/>
        <c:axId val="154180224"/>
      </c:lineChart>
      <c:catAx>
        <c:axId val="15414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100" baseline="0">
                <a:latin typeface="Helvetica" panose="020B0604020202020204" pitchFamily="34" charset="0"/>
                <a:cs typeface="Helvetica" panose="020B0604020202020204" pitchFamily="34" charset="0"/>
              </a:defRPr>
            </a:pPr>
            <a:endParaRPr lang="en-US"/>
          </a:p>
        </c:txPr>
        <c:crossAx val="154178688"/>
        <c:crosses val="autoZero"/>
        <c:auto val="1"/>
        <c:lblAlgn val="ctr"/>
        <c:lblOffset val="100"/>
        <c:noMultiLvlLbl val="0"/>
      </c:catAx>
      <c:valAx>
        <c:axId val="154178688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en-US"/>
          </a:p>
        </c:txPr>
        <c:crossAx val="154147840"/>
        <c:crosses val="autoZero"/>
        <c:crossBetween val="between"/>
      </c:valAx>
      <c:valAx>
        <c:axId val="154180224"/>
        <c:scaling>
          <c:orientation val="minMax"/>
        </c:scaling>
        <c:delete val="1"/>
        <c:axPos val="r"/>
        <c:numFmt formatCode="#,##0.0" sourceLinked="1"/>
        <c:majorTickMark val="out"/>
        <c:minorTickMark val="none"/>
        <c:tickLblPos val="nextTo"/>
        <c:crossAx val="154186112"/>
        <c:crosses val="max"/>
        <c:crossBetween val="between"/>
      </c:valAx>
      <c:catAx>
        <c:axId val="154186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18022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 w="28575"/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041775906259627E-2"/>
          <c:y val="8.1093009446300351E-2"/>
          <c:w val="0.6247886683558681"/>
          <c:h val="0.5767345236230369"/>
        </c:manualLayout>
      </c:layou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Wales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Sheet1!$C$2:$C$21</c:f>
              <c:numCache>
                <c:formatCode>0.00</c:formatCode>
                <c:ptCount val="20"/>
                <c:pt idx="0">
                  <c:v>1.1200000000000001</c:v>
                </c:pt>
                <c:pt idx="1">
                  <c:v>1.2</c:v>
                </c:pt>
                <c:pt idx="2">
                  <c:v>1.28</c:v>
                </c:pt>
                <c:pt idx="3">
                  <c:v>1.35</c:v>
                </c:pt>
                <c:pt idx="4">
                  <c:v>1.41</c:v>
                </c:pt>
                <c:pt idx="5">
                  <c:v>1.45</c:v>
                </c:pt>
                <c:pt idx="6">
                  <c:v>1.48</c:v>
                </c:pt>
                <c:pt idx="7">
                  <c:v>1.51</c:v>
                </c:pt>
                <c:pt idx="8">
                  <c:v>1.54</c:v>
                </c:pt>
                <c:pt idx="9">
                  <c:v>1.57</c:v>
                </c:pt>
                <c:pt idx="10">
                  <c:v>1.59</c:v>
                </c:pt>
                <c:pt idx="11">
                  <c:v>1.62</c:v>
                </c:pt>
                <c:pt idx="12">
                  <c:v>1.64</c:v>
                </c:pt>
                <c:pt idx="13">
                  <c:v>1.66</c:v>
                </c:pt>
                <c:pt idx="14">
                  <c:v>1.67</c:v>
                </c:pt>
                <c:pt idx="15">
                  <c:v>1.67</c:v>
                </c:pt>
                <c:pt idx="16">
                  <c:v>1.66</c:v>
                </c:pt>
                <c:pt idx="17">
                  <c:v>1.66</c:v>
                </c:pt>
                <c:pt idx="18">
                  <c:v>1.65</c:v>
                </c:pt>
                <c:pt idx="19">
                  <c:v>1.67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84-4D5F-A5AC-0E570B4CDD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London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Sheet1!$D$2:$D$21</c:f>
              <c:numCache>
                <c:formatCode>0.00</c:formatCode>
                <c:ptCount val="20"/>
                <c:pt idx="0">
                  <c:v>1.21</c:v>
                </c:pt>
                <c:pt idx="1">
                  <c:v>1.26</c:v>
                </c:pt>
                <c:pt idx="2">
                  <c:v>1.31</c:v>
                </c:pt>
                <c:pt idx="3">
                  <c:v>1.35</c:v>
                </c:pt>
                <c:pt idx="4">
                  <c:v>1.39</c:v>
                </c:pt>
                <c:pt idx="5">
                  <c:v>1.43</c:v>
                </c:pt>
                <c:pt idx="6">
                  <c:v>1.46</c:v>
                </c:pt>
                <c:pt idx="7">
                  <c:v>1.46</c:v>
                </c:pt>
                <c:pt idx="8">
                  <c:v>1.48</c:v>
                </c:pt>
                <c:pt idx="9">
                  <c:v>1.5</c:v>
                </c:pt>
                <c:pt idx="10">
                  <c:v>1.55</c:v>
                </c:pt>
                <c:pt idx="11">
                  <c:v>1.6</c:v>
                </c:pt>
                <c:pt idx="12">
                  <c:v>1.65</c:v>
                </c:pt>
                <c:pt idx="13">
                  <c:v>1.71</c:v>
                </c:pt>
                <c:pt idx="14">
                  <c:v>1.75</c:v>
                </c:pt>
                <c:pt idx="15">
                  <c:v>1.77</c:v>
                </c:pt>
                <c:pt idx="16">
                  <c:v>1.74</c:v>
                </c:pt>
                <c:pt idx="17">
                  <c:v>1.76</c:v>
                </c:pt>
                <c:pt idx="18">
                  <c:v>1.78</c:v>
                </c:pt>
                <c:pt idx="19">
                  <c:v>1.79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84-4D5F-A5AC-0E570B4CD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066240"/>
        <c:axId val="163068160"/>
      </c:line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Scotland 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Sheet1!$B$2:$B$21</c:f>
              <c:numCache>
                <c:formatCode>0.00</c:formatCode>
                <c:ptCount val="20"/>
                <c:pt idx="0">
                  <c:v>0.98</c:v>
                </c:pt>
                <c:pt idx="1">
                  <c:v>1.01</c:v>
                </c:pt>
                <c:pt idx="2">
                  <c:v>1.04</c:v>
                </c:pt>
                <c:pt idx="3">
                  <c:v>1.07</c:v>
                </c:pt>
                <c:pt idx="4">
                  <c:v>1.1000000000000001</c:v>
                </c:pt>
                <c:pt idx="5">
                  <c:v>1.1200000000000001</c:v>
                </c:pt>
                <c:pt idx="6">
                  <c:v>1.1399999999999999</c:v>
                </c:pt>
                <c:pt idx="7">
                  <c:v>1.1599999999999999</c:v>
                </c:pt>
                <c:pt idx="8">
                  <c:v>1.18</c:v>
                </c:pt>
                <c:pt idx="9">
                  <c:v>1.2</c:v>
                </c:pt>
                <c:pt idx="10">
                  <c:v>1.21</c:v>
                </c:pt>
                <c:pt idx="11">
                  <c:v>1.24</c:v>
                </c:pt>
                <c:pt idx="12">
                  <c:v>1.26</c:v>
                </c:pt>
                <c:pt idx="13">
                  <c:v>1.28</c:v>
                </c:pt>
                <c:pt idx="14">
                  <c:v>1.3</c:v>
                </c:pt>
                <c:pt idx="15">
                  <c:v>1.33</c:v>
                </c:pt>
                <c:pt idx="16">
                  <c:v>1.35</c:v>
                </c:pt>
                <c:pt idx="17">
                  <c:v>1.37</c:v>
                </c:pt>
                <c:pt idx="18">
                  <c:v>1.38</c:v>
                </c:pt>
                <c:pt idx="19">
                  <c:v>1.41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84-4D5F-A5AC-0E570B4CDD3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England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Sheet1!$E$2:$E$21</c:f>
              <c:numCache>
                <c:formatCode>0.00</c:formatCode>
                <c:ptCount val="20"/>
                <c:pt idx="0">
                  <c:v>1.27</c:v>
                </c:pt>
                <c:pt idx="1">
                  <c:v>1.31</c:v>
                </c:pt>
                <c:pt idx="2">
                  <c:v>1.35</c:v>
                </c:pt>
                <c:pt idx="3">
                  <c:v>1.39</c:v>
                </c:pt>
                <c:pt idx="4">
                  <c:v>1.42</c:v>
                </c:pt>
                <c:pt idx="5">
                  <c:v>1.45</c:v>
                </c:pt>
                <c:pt idx="6">
                  <c:v>1.47</c:v>
                </c:pt>
                <c:pt idx="7">
                  <c:v>1.49</c:v>
                </c:pt>
                <c:pt idx="8">
                  <c:v>1.53</c:v>
                </c:pt>
                <c:pt idx="9">
                  <c:v>1.56</c:v>
                </c:pt>
                <c:pt idx="10">
                  <c:v>1.61</c:v>
                </c:pt>
                <c:pt idx="11">
                  <c:v>1.64</c:v>
                </c:pt>
                <c:pt idx="12">
                  <c:v>1.68</c:v>
                </c:pt>
                <c:pt idx="13">
                  <c:v>1.71</c:v>
                </c:pt>
                <c:pt idx="14">
                  <c:v>1.71</c:v>
                </c:pt>
                <c:pt idx="15">
                  <c:v>1.73</c:v>
                </c:pt>
                <c:pt idx="16">
                  <c:v>1.76</c:v>
                </c:pt>
                <c:pt idx="17">
                  <c:v>1.78</c:v>
                </c:pt>
                <c:pt idx="18">
                  <c:v>1.75</c:v>
                </c:pt>
                <c:pt idx="19">
                  <c:v>1.74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D6-4768-A0A9-4D9FD7BE4B9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N. Ireland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circ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Sheet1!$F$2:$F$21</c:f>
              <c:numCache>
                <c:formatCode>0.00</c:formatCode>
                <c:ptCount val="20"/>
                <c:pt idx="0">
                  <c:v>1.07</c:v>
                </c:pt>
                <c:pt idx="1">
                  <c:v>1.08</c:v>
                </c:pt>
                <c:pt idx="2">
                  <c:v>1.1000000000000001</c:v>
                </c:pt>
                <c:pt idx="3">
                  <c:v>1.1299999999999999</c:v>
                </c:pt>
                <c:pt idx="4">
                  <c:v>1.1499999999999999</c:v>
                </c:pt>
                <c:pt idx="5">
                  <c:v>1.17</c:v>
                </c:pt>
                <c:pt idx="6">
                  <c:v>1.2</c:v>
                </c:pt>
                <c:pt idx="7">
                  <c:v>1.23</c:v>
                </c:pt>
                <c:pt idx="8">
                  <c:v>1.27</c:v>
                </c:pt>
                <c:pt idx="9">
                  <c:v>1.31</c:v>
                </c:pt>
                <c:pt idx="10">
                  <c:v>1.32</c:v>
                </c:pt>
                <c:pt idx="11">
                  <c:v>1.37</c:v>
                </c:pt>
                <c:pt idx="12">
                  <c:v>1.39</c:v>
                </c:pt>
                <c:pt idx="13">
                  <c:v>1.39</c:v>
                </c:pt>
                <c:pt idx="14">
                  <c:v>1.41</c:v>
                </c:pt>
                <c:pt idx="15">
                  <c:v>1.44</c:v>
                </c:pt>
                <c:pt idx="16">
                  <c:v>1.44</c:v>
                </c:pt>
                <c:pt idx="17">
                  <c:v>1.4</c:v>
                </c:pt>
                <c:pt idx="18">
                  <c:v>1.41</c:v>
                </c:pt>
                <c:pt idx="19">
                  <c:v>1.42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D6-4768-A0A9-4D9FD7BE4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087488"/>
        <c:axId val="163069312"/>
      </c:lineChart>
      <c:catAx>
        <c:axId val="163066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200" baseline="0"/>
            </a:pPr>
            <a:endParaRPr lang="en-US"/>
          </a:p>
        </c:txPr>
        <c:crossAx val="163068160"/>
        <c:crosses val="autoZero"/>
        <c:auto val="1"/>
        <c:lblAlgn val="ctr"/>
        <c:lblOffset val="100"/>
        <c:noMultiLvlLbl val="0"/>
      </c:catAx>
      <c:valAx>
        <c:axId val="163068160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en-US"/>
          </a:p>
        </c:txPr>
        <c:crossAx val="163066240"/>
        <c:crosses val="autoZero"/>
        <c:crossBetween val="between"/>
      </c:valAx>
      <c:valAx>
        <c:axId val="163069312"/>
        <c:scaling>
          <c:orientation val="minMax"/>
        </c:scaling>
        <c:delete val="1"/>
        <c:axPos val="r"/>
        <c:numFmt formatCode="0.00" sourceLinked="1"/>
        <c:majorTickMark val="out"/>
        <c:minorTickMark val="none"/>
        <c:tickLblPos val="nextTo"/>
        <c:crossAx val="163087488"/>
        <c:crosses val="max"/>
        <c:crossBetween val="between"/>
      </c:valAx>
      <c:catAx>
        <c:axId val="163087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306931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0.72925</cdr:x>
      <cdr:y>0.28445</cdr:y>
    </cdr:from>
    <cdr:to>
      <cdr:x>1</cdr:x>
      <cdr:y>0.45824</cdr:y>
    </cdr:to>
    <cdr:sp macro="" textlink="">
      <cdr:nvSpPr>
        <cdr:cNvPr id="2" name="TextBox 29">
          <a:extLst xmlns:a="http://schemas.openxmlformats.org/drawingml/2006/main">
            <a:ext uri="{FF2B5EF4-FFF2-40B4-BE49-F238E27FC236}">
              <a16:creationId xmlns:a16="http://schemas.microsoft.com/office/drawing/2014/main" id="{EE260F7E-88A1-47D0-919C-694013CD47F7}"/>
            </a:ext>
          </a:extLst>
        </cdr:cNvPr>
        <cdr:cNvSpPr txBox="1"/>
      </cdr:nvSpPr>
      <cdr:spPr>
        <a:xfrm xmlns:a="http://schemas.openxmlformats.org/drawingml/2006/main">
          <a:off x="6988588" y="1561625"/>
          <a:ext cx="2564998" cy="95410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>
              <a:latin typeface="Helvetica" panose="020B0604020202020204" pitchFamily="34" charset="0"/>
              <a:cs typeface="Helvetica" panose="020B0604020202020204" pitchFamily="34" charset="0"/>
            </a:rPr>
            <a:t>Women crude TIR</a:t>
          </a:r>
        </a:p>
        <a:p xmlns:a="http://schemas.openxmlformats.org/drawingml/2006/main">
          <a:r>
            <a:rPr lang="en-US" sz="1400" dirty="0">
              <a:latin typeface="Helvetica" panose="020B0604020202020204" pitchFamily="34" charset="0"/>
              <a:cs typeface="Helvetica" panose="020B0604020202020204" pitchFamily="34" charset="0"/>
            </a:rPr>
            <a:t>Men crude TIR</a:t>
          </a:r>
        </a:p>
        <a:p xmlns:a="http://schemas.openxmlformats.org/drawingml/2006/main">
          <a:r>
            <a:rPr lang="en-US" sz="1400" dirty="0">
              <a:latin typeface="Helvetica" panose="020B0604020202020204" pitchFamily="34" charset="0"/>
              <a:cs typeface="Helvetica" panose="020B0604020202020204" pitchFamily="34" charset="0"/>
            </a:rPr>
            <a:t>Women age-standardised TIR</a:t>
          </a:r>
        </a:p>
        <a:p xmlns:a="http://schemas.openxmlformats.org/drawingml/2006/main">
          <a:r>
            <a:rPr lang="en-US" sz="1400" dirty="0">
              <a:latin typeface="Helvetica" panose="020B0604020202020204" pitchFamily="34" charset="0"/>
              <a:cs typeface="Helvetica" panose="020B0604020202020204" pitchFamily="34" charset="0"/>
            </a:rPr>
            <a:t>Men age-standardised TIR</a:t>
          </a:r>
        </a:p>
      </cdr:txBody>
    </cdr:sp>
  </cdr:relSizeAnchor>
  <cdr:relSizeAnchor xmlns:cdr="http://schemas.openxmlformats.org/drawingml/2006/chartDrawing">
    <cdr:from>
      <cdr:x>0.69933</cdr:x>
      <cdr:y>0.28127</cdr:y>
    </cdr:from>
    <cdr:to>
      <cdr:x>0.73993</cdr:x>
      <cdr:y>0.45984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7CC98CF0-8550-4925-AC3B-625696B885A6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52429" t="69144" r="45310" b="20257"/>
        <a:stretch xmlns:a="http://schemas.openxmlformats.org/drawingml/2006/main"/>
      </cdr:blipFill>
      <cdr:spPr>
        <a:xfrm xmlns:a="http://schemas.openxmlformats.org/drawingml/2006/main">
          <a:off x="6625232" y="1544145"/>
          <a:ext cx="384677" cy="980373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0.76133</cdr:x>
      <cdr:y>0.20532</cdr:y>
    </cdr:from>
    <cdr:to>
      <cdr:x>0.92515</cdr:x>
      <cdr:y>0.54417</cdr:y>
    </cdr:to>
    <cdr:pic>
      <cdr:nvPicPr>
        <cdr:cNvPr id="2" name="Picture 1">
          <a:extLst xmlns:a="http://schemas.openxmlformats.org/drawingml/2006/main">
            <a:ext uri="{FF2B5EF4-FFF2-40B4-BE49-F238E27FC236}">
              <a16:creationId xmlns:a16="http://schemas.microsoft.com/office/drawing/2014/main" id="{369963C9-A03F-49EC-A15A-BC84B7169CA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55673" t="52963" r="37391" b="31326"/>
        <a:stretch xmlns:a="http://schemas.openxmlformats.org/drawingml/2006/main"/>
      </cdr:blipFill>
      <cdr:spPr>
        <a:xfrm xmlns:a="http://schemas.openxmlformats.org/drawingml/2006/main">
          <a:off x="6992540" y="1127206"/>
          <a:ext cx="1504563" cy="186027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5B87E-87FE-4AE9-A51B-AE14F7FB5A5D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81966-F9E6-43CE-BF16-CD1647664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4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0BE3-7B63-4F74-A846-78120FB61B9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11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0BE3-7B63-4F74-A846-78120FB61B9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697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0BE3-7B63-4F74-A846-78120FB61B9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89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0BE3-7B63-4F74-A846-78120FB61B9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287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D50BE3-7B63-4F74-A846-78120FB61B9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446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2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8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0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6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6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6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34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8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4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2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C6058-07D6-496E-A4A1-6FF6C5EEDC99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30A0F-D2CC-4505-BD20-7668E2B2E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03852" y="2206929"/>
            <a:ext cx="59842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following figures and tables are part of the ‘supplementary information’</a:t>
            </a:r>
          </a:p>
        </p:txBody>
      </p:sp>
    </p:spTree>
    <p:extLst>
      <p:ext uri="{BB962C8B-B14F-4D97-AF65-F5344CB8AC3E}">
        <p14:creationId xmlns:p14="http://schemas.microsoft.com/office/powerpoint/2010/main" val="281662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98538" y="460949"/>
            <a:ext cx="9696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Supplemental Table 1.</a:t>
            </a:r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 Glaucoma annual age-standardised treatment incidence rates and treatment prevalence by sex.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9ED502-1E5B-4FB0-A664-7070684E7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655340"/>
              </p:ext>
            </p:extLst>
          </p:nvPr>
        </p:nvGraphicFramePr>
        <p:xfrm>
          <a:off x="3412596" y="945571"/>
          <a:ext cx="5937250" cy="4073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2625">
                  <a:extLst>
                    <a:ext uri="{9D8B030D-6E8A-4147-A177-3AD203B41FA5}">
                      <a16:colId xmlns:a16="http://schemas.microsoft.com/office/drawing/2014/main" val="286577435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8269071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33895842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00614688"/>
                    </a:ext>
                  </a:extLst>
                </a:gridCol>
                <a:gridCol w="1311275">
                  <a:extLst>
                    <a:ext uri="{9D8B030D-6E8A-4147-A177-3AD203B41FA5}">
                      <a16:colId xmlns:a16="http://schemas.microsoft.com/office/drawing/2014/main" val="25202978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Year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Treatment incidence rates per 100,000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py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(95%CI)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Treatment prevalence %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(95%CI)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2732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Males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Females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Males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Females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6070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2000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59.1 (56.7-61.6)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73.6 (70.9-76.3)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0.56 (0.51-0.62)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0.63 (0.57-0.68)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29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61.1 (58.6-63.5)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73.9 (71.2-76.6)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0.58 (0.53-0.64)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0.65 (0.59-0.71)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608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2002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60.8 (58.4-63.2)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73.1 (70.5-75.7)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0.60 (0.55-0.66)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0.67 (0.62-0.73)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945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64.1 (61.7-66.5)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72.6 (70.1-75.2)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0.63 (0.57-0.68)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0.69 (0.63-0.75)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377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2004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61.7 (59.4-64.0)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74.3 (71.7-76.8)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0.64 (0.59-0.70)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0.71 (0.65-0.77)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840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57.5 (55.3-59.7)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65.7 (63.3-68.0)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0.66 (0.60-0.72)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0.72 (0.67-0.78)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831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56.8 (54.6-58.9)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65.6 (63.2-67.9)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0.67 (0.61-0.73)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0.73 (0.67-0.79)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61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61.2 (58.9-63.4)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67.0 (64.7-69.3)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0.68 (0.63-0.74)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0.74 (0.68-0.80)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135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62.8 (60.6-65.1)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66.2 (63.9-68.5)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0.70 (0.64-0.76)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0.75 (0.70-0.82)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394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2009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65.5 (63.2-67.8)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68.7 (66.4-71.1)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0.71 (0.66-0.78)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0.77 (0.71-0.83)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245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2010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68.7 (66.3-71.0)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70.2 (67.8-72.5)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0.73 (0.68-0.80)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0.78 (0.72-0.84)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50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66.4 (64.1-68.7)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69.8 (67.5-72.2)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0.75 (0.69-0.81)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0.80 (0.74-0.86)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628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2012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64.9 (62.6-67.2)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69.3 (66.9-71.6)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0.77 (0.71-0.83)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0.81 (0.75-0.87)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926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65.3 (62.9-67.6)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67.8 (65.4-70.2)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0.78 (0.72-0.85)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0.82 (0.76-0.88)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196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2014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61.6 (59.2-63.9)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63.3 (60.9-65.7)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0.82 (0.76-0.88)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747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65.3 (62.8-67.9)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63.4 (60.8-65.9)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(0.73-0.86)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0.82 (0.76-0.88)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979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60.7 (58.0-63.4)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60.7 (58.0-63.4)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0.80 (0.74-0.87)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334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64.6 (61.6-67.5)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60.1 (57.3-62.9)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0706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57.8 (55.0-60.6)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54.4 (51.6-57.1)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0.78 (0.72-0.85)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620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2019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61.1 (58.1-64.1)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57.4 (54.5-60.4)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0.79 (0.73-0.85)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0.63 (0.57-0.68)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57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114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8494" y="146986"/>
            <a:ext cx="8255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Supplemental Table 2.</a:t>
            </a:r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 Annual age-standardised treatment incidence rates and prevalence by region.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3E2926-E33D-45B6-B07A-5A361AC23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710501"/>
              </p:ext>
            </p:extLst>
          </p:nvPr>
        </p:nvGraphicFramePr>
        <p:xfrm>
          <a:off x="2172327" y="652710"/>
          <a:ext cx="7684120" cy="5848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841">
                  <a:extLst>
                    <a:ext uri="{9D8B030D-6E8A-4147-A177-3AD203B41FA5}">
                      <a16:colId xmlns:a16="http://schemas.microsoft.com/office/drawing/2014/main" val="1371857199"/>
                    </a:ext>
                  </a:extLst>
                </a:gridCol>
                <a:gridCol w="707366">
                  <a:extLst>
                    <a:ext uri="{9D8B030D-6E8A-4147-A177-3AD203B41FA5}">
                      <a16:colId xmlns:a16="http://schemas.microsoft.com/office/drawing/2014/main" val="178995269"/>
                    </a:ext>
                  </a:extLst>
                </a:gridCol>
                <a:gridCol w="721680">
                  <a:extLst>
                    <a:ext uri="{9D8B030D-6E8A-4147-A177-3AD203B41FA5}">
                      <a16:colId xmlns:a16="http://schemas.microsoft.com/office/drawing/2014/main" val="1754925785"/>
                    </a:ext>
                  </a:extLst>
                </a:gridCol>
                <a:gridCol w="723569">
                  <a:extLst>
                    <a:ext uri="{9D8B030D-6E8A-4147-A177-3AD203B41FA5}">
                      <a16:colId xmlns:a16="http://schemas.microsoft.com/office/drawing/2014/main" val="109487164"/>
                    </a:ext>
                  </a:extLst>
                </a:gridCol>
                <a:gridCol w="726837">
                  <a:extLst>
                    <a:ext uri="{9D8B030D-6E8A-4147-A177-3AD203B41FA5}">
                      <a16:colId xmlns:a16="http://schemas.microsoft.com/office/drawing/2014/main" val="1846090149"/>
                    </a:ext>
                  </a:extLst>
                </a:gridCol>
                <a:gridCol w="729276">
                  <a:extLst>
                    <a:ext uri="{9D8B030D-6E8A-4147-A177-3AD203B41FA5}">
                      <a16:colId xmlns:a16="http://schemas.microsoft.com/office/drawing/2014/main" val="1196014037"/>
                    </a:ext>
                  </a:extLst>
                </a:gridCol>
                <a:gridCol w="729276">
                  <a:extLst>
                    <a:ext uri="{9D8B030D-6E8A-4147-A177-3AD203B41FA5}">
                      <a16:colId xmlns:a16="http://schemas.microsoft.com/office/drawing/2014/main" val="2302858938"/>
                    </a:ext>
                  </a:extLst>
                </a:gridCol>
                <a:gridCol w="723666">
                  <a:extLst>
                    <a:ext uri="{9D8B030D-6E8A-4147-A177-3AD203B41FA5}">
                      <a16:colId xmlns:a16="http://schemas.microsoft.com/office/drawing/2014/main" val="2674043515"/>
                    </a:ext>
                  </a:extLst>
                </a:gridCol>
                <a:gridCol w="712447">
                  <a:extLst>
                    <a:ext uri="{9D8B030D-6E8A-4147-A177-3AD203B41FA5}">
                      <a16:colId xmlns:a16="http://schemas.microsoft.com/office/drawing/2014/main" val="3251484206"/>
                    </a:ext>
                  </a:extLst>
                </a:gridCol>
                <a:gridCol w="740495">
                  <a:extLst>
                    <a:ext uri="{9D8B030D-6E8A-4147-A177-3AD203B41FA5}">
                      <a16:colId xmlns:a16="http://schemas.microsoft.com/office/drawing/2014/main" val="3743257998"/>
                    </a:ext>
                  </a:extLst>
                </a:gridCol>
                <a:gridCol w="723667">
                  <a:extLst>
                    <a:ext uri="{9D8B030D-6E8A-4147-A177-3AD203B41FA5}">
                      <a16:colId xmlns:a16="http://schemas.microsoft.com/office/drawing/2014/main" val="504803458"/>
                    </a:ext>
                  </a:extLst>
                </a:gridCol>
              </a:tblGrid>
              <a:tr h="485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Year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Age-standardised Treatment Incidence Rates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per 100,000 </a:t>
                      </a:r>
                      <a:r>
                        <a:rPr lang="en-US" sz="800" dirty="0" err="1">
                          <a:solidFill>
                            <a:schemeClr val="tx1"/>
                          </a:solidFill>
                          <a:effectLst/>
                        </a:rPr>
                        <a:t>py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 (95%CI)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Age-standardised Treatment Prevalence %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(95%CI)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226780"/>
                  </a:ext>
                </a:extLst>
              </a:tr>
              <a:tr h="1119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Region 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Scotland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Wales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London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England*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N. Ireland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Scotland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Wales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</a:rPr>
                        <a:t>London</a:t>
                      </a:r>
                      <a:endParaRPr lang="en-US" sz="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England*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</a:rPr>
                        <a:t>N. Ireland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215020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2000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101.8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(93.6-109.9)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148.2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(137.5-158.8)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152.4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(140.0-165.6)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136.3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(131.4-141.2)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104.7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(87.1-122.2)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0.98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(0.92-1.05)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(1.05-1.20)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(1.13-1.29)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(1.19-1.35)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1.07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(1.00-1.15)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803576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2001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112.2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(103.9-120.5)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158.0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(147.3-168.6)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134.3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(122.0-146.6)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138.5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(133.7-143.3)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93.9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(77.8-110.1)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1.01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(0.94-1.08)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1.20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(1.13-1.28)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1.26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(1.19-1.34)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(1.23-1.39)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1.08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(1.01-1.16)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59419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2002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101.5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(93.9-109.2)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164.8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(154.1-175.5)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140.3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(127.9-152.8)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136.2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(131.6-140.9)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111.7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(94.6-128.7)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1.04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(0.97-1.11)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(1.20-1.36)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(1.23-1.39)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(1.27-1.43)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(1.03-1.18)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065058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2003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112.5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(104.7-120.3)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170.9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(160.1-181.7)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121.4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(110.0-132.9)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139.7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(135.0-144.3)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109.3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(92.9-125.7)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1.07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(1.00-1.15)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(1.27-1.43)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(1.27-1.43)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(1.31-1.47)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(1.06-1.21)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84392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2004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104.4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(97.1-111.7)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168.7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(158.2-179.2)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135.2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(123.2-147.2)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140.4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(135.8-145.0)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98.6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(83.4-113.7)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1.10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(1.03-1.17)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(1.33-1.49)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(1.31-1.47)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(1.34-1.51)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(1.08-1.23)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91630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2005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95.8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(88.9-102.6)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137.3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(127.9-146.6)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138.5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(126.5-150.5)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127.3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(123.0-131.6)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104.3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(89.1-119.6)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1.12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(1.05-1.20)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1.45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(1.37-1.54)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1.43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(1.35-1.52)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(1.37-1.54)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(1.10-1.25)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187582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2006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100.8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(94.0-107.7)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140.0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(130.7-149.2)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124.1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(112.7-135.4)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125.3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(121.0-129.5)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111.1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(95.6-126.6)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(1.06-1.21)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1.48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(1.39-1.56)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(1.38-1.54)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(1.38-1.55)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(1.13-1.28)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541679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101.66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(94.9-08.4)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150.7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(141.2-160.1)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116.2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(105.4-127.0)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133.6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(129.2-138.0)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119.4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(103.5-135.2)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1.16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(1.09-1.24)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1.51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(1.43-1.60)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1.46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(1.38-1.55)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1.49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(1.41-1.58)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(1.15-1.31)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167603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2008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103.7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(97.0-110.5)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141.8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(132.8-150.8)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128.6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(117.4-139.8)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134.6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(130.2-139.0)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123.6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(107.5-139.7)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1.18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(1.10-1.26)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(1.46-1.63)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(1.40-1.57)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(1.44-1.61)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(1.19-1.35)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236975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2009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103.22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(96.6-109.9)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136.5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(127.8-145.2)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124.5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(113.5-135.5)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145.7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(141.1-150.2)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132.7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(116.1-149.2)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1.20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(1.12-1.28)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1.57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(1.48-1.66)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(1.42-1.59)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(1.48-1.65)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(1.23-1.39)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80352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106.6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(99.9-113.3)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140.2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(131.4-148.9)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136.4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(124.9-147.8)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153.1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(148.3-157.8)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102.4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(88.0-116.7)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(1.14-1.29)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(1.51-1.68)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1.55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(1.47-1.64)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(1.52-1.69)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(1.24-1.40)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68387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2011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108.1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(101.4-114.7)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138.3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(129.7-146.9)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145.8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(133.9-157.7)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143.9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(139.2-148.6)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148.5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(131.5-165.6)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(1.16-1.31)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(1.53-1.71)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(1.52-1.69)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(1.55-1.73)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(1.29-1.45)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02846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2012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106.9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(100.4-113.5)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143.9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(135.2-152.6)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148.7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(136.8-160.6)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141.4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(136.6-146.1)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115.2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(100.4-130.0)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1.26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(1.18-1.33)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(1.56-1.73)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(1.57-1.75)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(1.59-1.77)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(1.31-1.48)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7059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2013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109.2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(102.6-115.8)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133.2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(124.9-141.6)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157.4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(145.0-169.8)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142.4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(137.5-147.3)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98.3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(84.8-111.9)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1.28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(1.20-1.36)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(1.58-1.76)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(1.62-1.80)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(1.62-1.80)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(1.31-1.48)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229811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2014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112.4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(105.8-119.0)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122.7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(114.7-130.7)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150.7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(137.7-163.7)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127.6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(122.6-132.6)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122.4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(107.3-137).4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(1.22-1.38)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(1.58-1.76)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1.75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(1.66-1.85)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(1.63-1.81)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(1.33-1.49)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51498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118.6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(111.7-125.2)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124.1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(116.0-132.2)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162.2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(146.7-177.7)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133.9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(128.2-139.6)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112.9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(98.6-127.2)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(1.25-1.41)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(1.58-1.76)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(1.68-1.86)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1.73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(1.65-1.83)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(1.36-1.52)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629353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112.5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(106.0-119.1)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126.7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(118.44-135.0)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143.6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(128.0-159.2)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122.3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(115.6-128.9)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118.5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(103.5-133.5)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(1.27-1.43)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(1.57-1.75)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(1.65-1.83)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(1.67-1.85)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(1.36-1.52)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490299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117.5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(110.8-124.3)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118.7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(110.7-126.7)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177.1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(158.7-195.5)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130.5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(122.6-138.4)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103.5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(89.5-117.5)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1.37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(1.29-1.46)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(1.57-1.75)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(1.67-1.85)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(1.69-1.87)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(1.32-1.48)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777732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108.6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(102.2-115.1)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102.1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(94.7-109.6)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138.7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(121.4-156.0)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121.0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(112.7-129.3)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111.5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(97.1-125.9)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1.38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(1.30-1.47)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1.65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(1.56-1.74)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1.78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(1.69-1.87)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(1.66-1.84)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(1.33-1.49)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571274"/>
                  </a:ext>
                </a:extLst>
              </a:tr>
              <a:tr h="210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113.4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(106.7-120.0)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126.2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(117.8-134.6)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125.5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(106.4-144.5)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123.0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(113.8-132.3)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103.2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</a:rPr>
                        <a:t>(89.4-117.0)</a:t>
                      </a:r>
                      <a:endParaRPr lang="en-US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1.41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(1.33-1.50)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1.67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(1.58-1.76)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1.79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(1.70-1.89)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1.74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(1.65-1.83)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1.42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</a:rPr>
                        <a:t>(1.34-1.50)</a:t>
                      </a:r>
                      <a:endParaRPr lang="en-US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1" marR="649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088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052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64DA909-FEC9-4FC7-ACFB-A865837811F9}"/>
              </a:ext>
            </a:extLst>
          </p:cNvPr>
          <p:cNvCxnSpPr>
            <a:cxnSpLocks/>
          </p:cNvCxnSpPr>
          <p:nvPr/>
        </p:nvCxnSpPr>
        <p:spPr>
          <a:xfrm flipV="1">
            <a:off x="8556179" y="1354347"/>
            <a:ext cx="0" cy="314687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9F672D-C398-47FC-A098-8B160EA14662}"/>
              </a:ext>
            </a:extLst>
          </p:cNvPr>
          <p:cNvCxnSpPr>
            <a:cxnSpLocks/>
          </p:cNvCxnSpPr>
          <p:nvPr/>
        </p:nvCxnSpPr>
        <p:spPr>
          <a:xfrm flipV="1">
            <a:off x="7989893" y="1354347"/>
            <a:ext cx="0" cy="314687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D0BB4CC-AC07-4C56-B4F5-59C9F8733492}"/>
              </a:ext>
            </a:extLst>
          </p:cNvPr>
          <p:cNvCxnSpPr>
            <a:cxnSpLocks/>
          </p:cNvCxnSpPr>
          <p:nvPr/>
        </p:nvCxnSpPr>
        <p:spPr>
          <a:xfrm flipV="1">
            <a:off x="7682819" y="1354347"/>
            <a:ext cx="0" cy="314687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A0F3F34-8F18-43CB-9C45-C5B911A8CE72}"/>
              </a:ext>
            </a:extLst>
          </p:cNvPr>
          <p:cNvCxnSpPr>
            <a:cxnSpLocks/>
          </p:cNvCxnSpPr>
          <p:nvPr/>
        </p:nvCxnSpPr>
        <p:spPr>
          <a:xfrm flipV="1">
            <a:off x="5687076" y="1354347"/>
            <a:ext cx="0" cy="314687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25743BC-A5ED-409F-907E-E0855A2A2D91}"/>
              </a:ext>
            </a:extLst>
          </p:cNvPr>
          <p:cNvCxnSpPr>
            <a:cxnSpLocks/>
          </p:cNvCxnSpPr>
          <p:nvPr/>
        </p:nvCxnSpPr>
        <p:spPr>
          <a:xfrm flipV="1">
            <a:off x="4243890" y="1354347"/>
            <a:ext cx="0" cy="3146877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27258" y="370799"/>
            <a:ext cx="8443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Helvetica" panose="020B0604020202020204" pitchFamily="34" charset="0"/>
                <a:cs typeface="Helvetica" panose="020B0604020202020204" pitchFamily="34" charset="0"/>
              </a:rPr>
              <a:t>Supplemental Figure 1.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 Crude treatment IR and age-standardised treatment IR </a:t>
            </a:r>
          </a:p>
          <a:p>
            <a:pPr algn="ctr"/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[per 100,000 person-years] by sex from 2000 to 2019.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6584" y="4954006"/>
            <a:ext cx="546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Year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106997582"/>
              </p:ext>
            </p:extLst>
          </p:nvPr>
        </p:nvGraphicFramePr>
        <p:xfrm>
          <a:off x="2111457" y="913258"/>
          <a:ext cx="9473739" cy="548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627070" y="2793702"/>
            <a:ext cx="3318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Treatment IR per 100,000 person-years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D655D7B-9DA6-41F7-B8EE-3B4F9707DE3A}"/>
              </a:ext>
            </a:extLst>
          </p:cNvPr>
          <p:cNvSpPr txBox="1"/>
          <p:nvPr/>
        </p:nvSpPr>
        <p:spPr>
          <a:xfrm>
            <a:off x="7861789" y="3947641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E8E20F-A8EC-494A-8B79-C0CF6594D70B}"/>
              </a:ext>
            </a:extLst>
          </p:cNvPr>
          <p:cNvSpPr txBox="1"/>
          <p:nvPr/>
        </p:nvSpPr>
        <p:spPr>
          <a:xfrm>
            <a:off x="7556987" y="3953397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683B599-A36A-4905-A8D5-FB67C7007159}"/>
              </a:ext>
            </a:extLst>
          </p:cNvPr>
          <p:cNvSpPr txBox="1"/>
          <p:nvPr/>
        </p:nvSpPr>
        <p:spPr>
          <a:xfrm>
            <a:off x="8436863" y="3953399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B2F110-C409-4F44-8023-5659330678A3}"/>
              </a:ext>
            </a:extLst>
          </p:cNvPr>
          <p:cNvSpPr txBox="1"/>
          <p:nvPr/>
        </p:nvSpPr>
        <p:spPr>
          <a:xfrm>
            <a:off x="4115159" y="3953396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8DCCB7-E030-4F13-B822-B122BC85F89E}"/>
              </a:ext>
            </a:extLst>
          </p:cNvPr>
          <p:cNvSpPr txBox="1"/>
          <p:nvPr/>
        </p:nvSpPr>
        <p:spPr>
          <a:xfrm>
            <a:off x="5561411" y="3950522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BBAFCB-E785-407A-8C11-50485E541AC3}"/>
              </a:ext>
            </a:extLst>
          </p:cNvPr>
          <p:cNvSpPr txBox="1"/>
          <p:nvPr/>
        </p:nvSpPr>
        <p:spPr>
          <a:xfrm>
            <a:off x="2339793" y="5401355"/>
            <a:ext cx="8529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RCOphth: Royal College of Ophthalmologists; NICE: National Institute for Health and Care Excellence;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RCOphth, Guidelines for the management of open angle glaucoma and ocular hypertension (2004);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NICE, Glaucoma: diagnosis and management (2009);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RCOphth, Commissioning Guide: Glaucoma (2016);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NICE (guideline NG81), Glaucoma: diagnosis and management (2017);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NICE, Exceptional surveillance of glaucoma: diagnosis and management (2019)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795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1FE22B-93AC-484C-8B86-6F83C582E057}"/>
              </a:ext>
            </a:extLst>
          </p:cNvPr>
          <p:cNvCxnSpPr>
            <a:cxnSpLocks/>
          </p:cNvCxnSpPr>
          <p:nvPr/>
        </p:nvCxnSpPr>
        <p:spPr>
          <a:xfrm flipV="1">
            <a:off x="8523109" y="1371600"/>
            <a:ext cx="0" cy="315640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5B6339-CD46-422E-9ADF-45254E8AC341}"/>
              </a:ext>
            </a:extLst>
          </p:cNvPr>
          <p:cNvCxnSpPr>
            <a:cxnSpLocks/>
          </p:cNvCxnSpPr>
          <p:nvPr/>
        </p:nvCxnSpPr>
        <p:spPr>
          <a:xfrm flipV="1">
            <a:off x="7956823" y="1371600"/>
            <a:ext cx="0" cy="315640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99709F8-73DF-4FF2-A524-90F0B09E4772}"/>
              </a:ext>
            </a:extLst>
          </p:cNvPr>
          <p:cNvCxnSpPr>
            <a:cxnSpLocks/>
          </p:cNvCxnSpPr>
          <p:nvPr/>
        </p:nvCxnSpPr>
        <p:spPr>
          <a:xfrm flipV="1">
            <a:off x="7668799" y="1371600"/>
            <a:ext cx="0" cy="315640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359A63B-5161-4F03-8A10-1C256B228854}"/>
              </a:ext>
            </a:extLst>
          </p:cNvPr>
          <p:cNvCxnSpPr>
            <a:cxnSpLocks/>
          </p:cNvCxnSpPr>
          <p:nvPr/>
        </p:nvCxnSpPr>
        <p:spPr>
          <a:xfrm flipV="1">
            <a:off x="5654905" y="1371600"/>
            <a:ext cx="0" cy="3156402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6BE5487-FEBE-4C34-AF23-D27E640F225C}"/>
              </a:ext>
            </a:extLst>
          </p:cNvPr>
          <p:cNvCxnSpPr>
            <a:cxnSpLocks/>
          </p:cNvCxnSpPr>
          <p:nvPr/>
        </p:nvCxnSpPr>
        <p:spPr>
          <a:xfrm flipV="1">
            <a:off x="4219446" y="1371600"/>
            <a:ext cx="0" cy="3156402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663651" y="454762"/>
            <a:ext cx="749951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Supplemental Figure 2.</a:t>
            </a:r>
            <a:r>
              <a:rPr lang="en-US" dirty="0"/>
              <a:t> Age-standardised treatment prevalence by region from 2000 to 2019.</a:t>
            </a:r>
            <a:r>
              <a:rPr lang="en-US" sz="20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8007" y="4964034"/>
            <a:ext cx="54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Year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2111457" y="913258"/>
          <a:ext cx="9184616" cy="548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1032411" y="2741238"/>
            <a:ext cx="2324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Treatment Prevalence (%)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E7776D-D885-4759-BC8E-05EDDD4EF068}"/>
              </a:ext>
            </a:extLst>
          </p:cNvPr>
          <p:cNvSpPr txBox="1"/>
          <p:nvPr/>
        </p:nvSpPr>
        <p:spPr>
          <a:xfrm>
            <a:off x="7838244" y="3964893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E22769-CC69-4C48-94F1-4FEF310737F6}"/>
              </a:ext>
            </a:extLst>
          </p:cNvPr>
          <p:cNvSpPr txBox="1"/>
          <p:nvPr/>
        </p:nvSpPr>
        <p:spPr>
          <a:xfrm>
            <a:off x="7542967" y="3961124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9F438C-A02C-4AEB-AF0F-57F4CCF3469E}"/>
              </a:ext>
            </a:extLst>
          </p:cNvPr>
          <p:cNvSpPr txBox="1"/>
          <p:nvPr/>
        </p:nvSpPr>
        <p:spPr>
          <a:xfrm>
            <a:off x="8403793" y="3970651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30D9C1-08CF-4365-8E92-1E96AB97CA31}"/>
              </a:ext>
            </a:extLst>
          </p:cNvPr>
          <p:cNvSpPr txBox="1"/>
          <p:nvPr/>
        </p:nvSpPr>
        <p:spPr>
          <a:xfrm>
            <a:off x="5529240" y="3967774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561A36-CB49-48A5-A35D-93F97468AC62}"/>
              </a:ext>
            </a:extLst>
          </p:cNvPr>
          <p:cNvSpPr txBox="1"/>
          <p:nvPr/>
        </p:nvSpPr>
        <p:spPr>
          <a:xfrm>
            <a:off x="4090715" y="3970648"/>
            <a:ext cx="257461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402876-2602-4B79-8B76-2DA66A0E1FFC}"/>
              </a:ext>
            </a:extLst>
          </p:cNvPr>
          <p:cNvSpPr txBox="1"/>
          <p:nvPr/>
        </p:nvSpPr>
        <p:spPr>
          <a:xfrm>
            <a:off x="2182778" y="5401355"/>
            <a:ext cx="8529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RCOphth: Royal College of Ophthalmologists; NICE: National Institute for Health and Care Excellence;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RCOphth, Guidelines for the management of open angle glaucoma and ocular hypertension (2004);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NICE, Glaucoma: diagnosis and management (2009);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RCOphth, Commissioning Guide: Glaucoma (2016);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NICE (guideline NG81), Glaucoma: diagnosis and management (2017);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NICE, Exceptional surveillance of glaucoma: diagnosis and management (2019)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2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85C67D0215348A1DCCB5E09845FF3" ma:contentTypeVersion="8" ma:contentTypeDescription="Create a new document." ma:contentTypeScope="" ma:versionID="b37bb3be5245e034e00d9fe0a2fdc8b5">
  <xsd:schema xmlns:xsd="http://www.w3.org/2001/XMLSchema" xmlns:xs="http://www.w3.org/2001/XMLSchema" xmlns:p="http://schemas.microsoft.com/office/2006/metadata/properties" xmlns:ns3="c0a3f9fe-34b7-4086-bad1-cdc17e3dbfc9" targetNamespace="http://schemas.microsoft.com/office/2006/metadata/properties" ma:root="true" ma:fieldsID="e0c239bb533222b9b0db5392339980c9" ns3:_="">
    <xsd:import namespace="c0a3f9fe-34b7-4086-bad1-cdc17e3dbfc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a3f9fe-34b7-4086-bad1-cdc17e3dbf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0490C0-F31B-49D3-AE1E-8C91D413CF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a3f9fe-34b7-4086-bad1-cdc17e3db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E5BE6A-F427-4DB3-8C0C-EC1D9C3FD5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64D98A-EF72-40E0-B151-288B0F65871F}">
  <ds:schemaRefs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c0a3f9fe-34b7-4086-bad1-cdc17e3dbfc9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1518</Words>
  <Application>Microsoft Office PowerPoint</Application>
  <PresentationFormat>Widescreen</PresentationFormat>
  <Paragraphs>587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Novartis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Flowchart of cases</dc:title>
  <dc:creator>Chandranna, Mahesh</dc:creator>
  <cp:lastModifiedBy>Amruta Dange</cp:lastModifiedBy>
  <cp:revision>400</cp:revision>
  <dcterms:created xsi:type="dcterms:W3CDTF">2020-05-12T07:11:46Z</dcterms:created>
  <dcterms:modified xsi:type="dcterms:W3CDTF">2022-12-07T19:12:03Z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0x01010007D85C67D0215348A1DCCB5E09845FF3</vt:lpwstr>
  </property>
  <property fmtid="{D5CDD505-2E9C-101B-9397-08002B2CF9AE}" pid="3" name="MSIP_Label_4929bff8-5b33-42aa-95d2-28f72e792cb0_Enabled">
    <vt:lpwstr>True</vt:lpwstr>
  </property>
  <property fmtid="{D5CDD505-2E9C-101B-9397-08002B2CF9AE}" pid="4" name="MSIP_Label_4929bff8-5b33-42aa-95d2-28f72e792cb0_SiteId">
    <vt:lpwstr>f35a6974-607f-47d4-82d7-ff31d7dc53a5</vt:lpwstr>
  </property>
  <property fmtid="{D5CDD505-2E9C-101B-9397-08002B2CF9AE}" pid="5" name="MSIP_Label_4929bff8-5b33-42aa-95d2-28f72e792cb0_SetDate">
    <vt:lpwstr>2020-05-12T11:13:23.3619311Z</vt:lpwstr>
  </property>
  <property fmtid="{D5CDD505-2E9C-101B-9397-08002B2CF9AE}" pid="6" name="MSIP_Label_4929bff8-5b33-42aa-95d2-28f72e792cb0_Name">
    <vt:lpwstr>Business Use Only</vt:lpwstr>
  </property>
  <property fmtid="{D5CDD505-2E9C-101B-9397-08002B2CF9AE}" pid="7" name="MSIP_Label_4929bff8-5b33-42aa-95d2-28f72e792cb0_ActionId">
    <vt:lpwstr>925ebceb-2dac-4b1d-8129-e3c3399190af</vt:lpwstr>
  </property>
  <property fmtid="{D5CDD505-2E9C-101B-9397-08002B2CF9AE}" pid="8" name="MSIP_Label_4929bff8-5b33-42aa-95d2-28f72e792cb0_Extended_MSFT_Method">
    <vt:lpwstr>Automatic</vt:lpwstr>
  </property>
  <property fmtid="{D5CDD505-2E9C-101B-9397-08002B2CF9AE}" pid="9" name="Confidentiality">
    <vt:lpwstr>Business Use Only</vt:lpwstr>
  </property>
</Properties>
</file>