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54F207-6BD8-4461-877E-0E3D7EA8F0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27AC998-0AA3-4482-98B6-0447270BB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57D20B-38AC-4DD7-ABEB-F4BFE63E9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8AAE-268A-443D-B682-6F8ADB8AD101}" type="datetimeFigureOut">
              <a:rPr lang="zh-CN" altLang="en-US" smtClean="0"/>
              <a:t>2022/11/24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2D9F518-942F-4FF5-AB29-E04443B23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5563A3-A937-4CCA-A3EF-7EAE78BA2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A6344-C89E-4D2A-90B0-F18DAD5AF0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1579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313656-4A92-4854-B23C-068563DE3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336D334-BA3D-431F-B862-E7DAC546C6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A2C066-7EE9-4044-BE65-860F07774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8AAE-268A-443D-B682-6F8ADB8AD101}" type="datetimeFigureOut">
              <a:rPr lang="zh-CN" altLang="en-US" smtClean="0"/>
              <a:t>2022/11/24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3AC1426-D32C-4DFA-83B2-5A1EA6978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4D2D6A-AEB9-4FA9-8868-502D18EDF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A6344-C89E-4D2A-90B0-F18DAD5AF0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349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2E82789-D77B-4C4D-A42E-17C0A82387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CA7D399-A6C2-4AEA-855A-5934777C39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C6CDD1D-3DE2-4253-90DA-FAEEB9E0B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8AAE-268A-443D-B682-6F8ADB8AD101}" type="datetimeFigureOut">
              <a:rPr lang="zh-CN" altLang="en-US" smtClean="0"/>
              <a:t>2022/11/24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22A3768-ED43-4147-8CA6-6653673F6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BE98BFE-1385-467D-9884-504EE32D2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A6344-C89E-4D2A-90B0-F18DAD5AF0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7770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9389C3-1E8A-4B67-8BA8-823854A16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C454D71-5B74-4E94-8992-6E7917071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91B6190-C8DC-46D4-A6D0-39EC8B2E7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8AAE-268A-443D-B682-6F8ADB8AD101}" type="datetimeFigureOut">
              <a:rPr lang="zh-CN" altLang="en-US" smtClean="0"/>
              <a:t>2022/11/24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A424D27-D74F-4B83-8146-551191E67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CA3C67A-E518-42AD-9E77-557E23A0A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A6344-C89E-4D2A-90B0-F18DAD5AF0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1825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FF4FFB-DE94-42A2-AB0D-3934F662F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7AB1BB7-9075-4062-90F3-FA82406E70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970EFFA-E05E-40B6-95FE-A7CA8583C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8AAE-268A-443D-B682-6F8ADB8AD101}" type="datetimeFigureOut">
              <a:rPr lang="zh-CN" altLang="en-US" smtClean="0"/>
              <a:t>2022/11/24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7D2B203-913D-4437-8AD1-5247984BB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AA4740F-96D7-4FCF-A43A-8C529651C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A6344-C89E-4D2A-90B0-F18DAD5AF0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2830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174453-E1EE-4938-BB5E-E2ADF1309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96CEAAF-5A19-422D-A638-40A95DCE3B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6D116AE-068C-4D86-B3BC-19D925B3E3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F1CFBD5-C2BD-4F99-B35B-01AC809C1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8AAE-268A-443D-B682-6F8ADB8AD101}" type="datetimeFigureOut">
              <a:rPr lang="zh-CN" altLang="en-US" smtClean="0"/>
              <a:t>2022/11/24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5019FA2-47A4-4A69-977F-4203E73B0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8A2E9F5-5FBC-4D8E-A73F-7F9E82E8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A6344-C89E-4D2A-90B0-F18DAD5AF0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8127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FC2786-61F5-4709-A605-2B033DC2F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BC863AB-4598-4F45-AE4A-C10771FB3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D786F80-51B6-4C0D-95A3-439D3E42F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E2FE5AC-5921-4127-906B-87D85D40E7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080D280-4E91-495A-A3E1-89782114E7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8A4C08A-F322-45B0-AC9E-2E12C85D8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8AAE-268A-443D-B682-6F8ADB8AD101}" type="datetimeFigureOut">
              <a:rPr lang="zh-CN" altLang="en-US" smtClean="0"/>
              <a:t>2022/11/24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9C0C4BE-AC0A-47AB-8561-E19FF5F1A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C5E529C-4AEF-4B7A-8F08-1D8DC16CD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A6344-C89E-4D2A-90B0-F18DAD5AF0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3141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2C53046-CAEA-467B-B720-9690F9968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97CDC39-EF2D-4465-9F94-3A4EB5A72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8AAE-268A-443D-B682-6F8ADB8AD101}" type="datetimeFigureOut">
              <a:rPr lang="zh-CN" altLang="en-US" smtClean="0"/>
              <a:t>2022/11/24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D58C58E-D314-41A1-9FBA-51583ED44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3ECE511-3E31-4263-BB6F-F79B8B6D5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A6344-C89E-4D2A-90B0-F18DAD5AF0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5065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FA30A8C-4869-413D-9B67-8FF7F0BCA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8AAE-268A-443D-B682-6F8ADB8AD101}" type="datetimeFigureOut">
              <a:rPr lang="zh-CN" altLang="en-US" smtClean="0"/>
              <a:t>2022/11/24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76551D6-A279-4192-B7D5-9899F43B5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1F17908-1EBE-45DD-A73A-7BD336648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A6344-C89E-4D2A-90B0-F18DAD5AF0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8533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5A483E-CC40-4870-9ED6-64D42776D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B9527DC-2A40-4BAB-A319-E706855FA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DB091E5-B13E-4EE0-8F07-64512D69B7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7DC16C0-DDE6-4F18-8D4F-7707656D0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8AAE-268A-443D-B682-6F8ADB8AD101}" type="datetimeFigureOut">
              <a:rPr lang="zh-CN" altLang="en-US" smtClean="0"/>
              <a:t>2022/11/24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09E7B16-EB2B-4B38-98DC-FE521174D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53A16D8-E3B9-459B-B447-05C713F9A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A6344-C89E-4D2A-90B0-F18DAD5AF0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9274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85670A-F20A-4905-A4A8-8CD5CB41C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AA50718-04AC-407E-AF96-B4E9DFD023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9B762E9-BD81-40D2-BFAF-A299CA313C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DEC0204-42D0-41AA-B20F-B72653C7A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B8AAE-268A-443D-B682-6F8ADB8AD101}" type="datetimeFigureOut">
              <a:rPr lang="zh-CN" altLang="en-US" smtClean="0"/>
              <a:t>2022/11/24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37AB52-A5D4-460B-B9B6-6AC5350C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59F25FA-8646-4D20-8048-49578A76E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A6344-C89E-4D2A-90B0-F18DAD5AF0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2879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6D5C894-8943-4AEF-99C3-ED0993AD4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7C05F2E-7AD8-40D6-89AA-D225FA2CC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F766C9C-2B05-48BE-B2EA-88B6A52CC6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B8AAE-268A-443D-B682-6F8ADB8AD101}" type="datetimeFigureOut">
              <a:rPr lang="zh-CN" altLang="en-US" smtClean="0"/>
              <a:t>2022/11/24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C595D34-5CA7-4C8E-89C2-7D1D680F4A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0E4C7E1-FB01-41F0-9B7E-3DDDBB449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A6344-C89E-4D2A-90B0-F18DAD5AF0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898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7" Type="http://schemas.openxmlformats.org/officeDocument/2006/relationships/image" Target="../media/image6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"/><Relationship Id="rId5" Type="http://schemas.openxmlformats.org/officeDocument/2006/relationships/image" Target="../media/image4.tif"/><Relationship Id="rId4" Type="http://schemas.openxmlformats.org/officeDocument/2006/relationships/image" Target="../media/image3.t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"/><Relationship Id="rId7" Type="http://schemas.openxmlformats.org/officeDocument/2006/relationships/image" Target="../media/image12.tif"/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tif"/><Relationship Id="rId5" Type="http://schemas.openxmlformats.org/officeDocument/2006/relationships/image" Target="../media/image10.tif"/><Relationship Id="rId4" Type="http://schemas.openxmlformats.org/officeDocument/2006/relationships/image" Target="../media/image9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C43862C9-65B9-7C1E-B8F2-DC264CAF2D19}"/>
              </a:ext>
            </a:extLst>
          </p:cNvPr>
          <p:cNvSpPr txBox="1"/>
          <p:nvPr/>
        </p:nvSpPr>
        <p:spPr>
          <a:xfrm>
            <a:off x="549418" y="1036350"/>
            <a:ext cx="11093163" cy="4577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1" lang="en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Dear Editor</a:t>
            </a:r>
          </a:p>
          <a:p>
            <a:pPr algn="just">
              <a:lnSpc>
                <a:spcPct val="150000"/>
              </a:lnSpc>
            </a:pPr>
            <a:endParaRPr kumimoji="1" lang="en" altLang="zh-CN" sz="1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kumimoji="1" lang="en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Two things need to be explained to you about the results of this section.</a:t>
            </a:r>
          </a:p>
          <a:p>
            <a:pPr marL="342900" indent="-342900" algn="just">
              <a:lnSpc>
                <a:spcPct val="150000"/>
              </a:lnSpc>
              <a:buAutoNum type="arabicParenR"/>
            </a:pP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am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very sorry that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kumimoji="1" lang="en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cannot provide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full,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uncropped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gel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and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blot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images,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because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we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cropped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gel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during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experiment.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At present, we can only provide the flowing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images</a:t>
            </a:r>
            <a:r>
              <a:rPr kumimoji="1" lang="en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hoping to meet your requirements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AutoNum type="arabicParenR"/>
            </a:pP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this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part,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we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used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WB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method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to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detect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levels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of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MCP-1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and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MCH-2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mice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brain.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fact,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only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four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groups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of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mice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were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shown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manuscript,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including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WT-M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group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(male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wild-Type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mice),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Tg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-M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group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(male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xFAD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mice),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Tg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-ABX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group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(male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xFAD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mice given antibiotic gavage),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Tg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-F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group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(female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xFAD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mice).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Meanwhile,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w</a:t>
            </a:r>
            <a:r>
              <a:rPr kumimoji="1" lang="en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e also looked at the effects of another drug on these two proteins, but the efficacy of this drug is not the main study of this manuscript. Therefore, the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results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of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WB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Other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drug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group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were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not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shown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manuscript.</a:t>
            </a:r>
          </a:p>
          <a:p>
            <a:pPr marL="342900" indent="-342900" algn="just">
              <a:lnSpc>
                <a:spcPct val="150000"/>
              </a:lnSpc>
              <a:buAutoNum type="arabicParenR"/>
            </a:pPr>
            <a:endParaRPr kumimoji="1" lang="en-US" altLang="zh-CN" sz="1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AutoNum type="arabicParenR"/>
            </a:pPr>
            <a:endParaRPr kumimoji="1" lang="en-US" altLang="zh-CN" sz="1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Best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wishes</a:t>
            </a:r>
          </a:p>
          <a:p>
            <a:pPr algn="just">
              <a:lnSpc>
                <a:spcPct val="150000"/>
              </a:lnSpc>
            </a:pPr>
            <a:r>
              <a:rPr kumimoji="1" lang="en-US" altLang="zh-CN" sz="1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Haiyu</a:t>
            </a:r>
            <a:r>
              <a:rPr kumimoji="1" lang="zh-CN" altLang="en-US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1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Zhao</a:t>
            </a:r>
            <a:endParaRPr kumimoji="1" lang="zh-CN" altLang="en-US" sz="1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kumimoji="1" lang="en-US" altLang="zh-CN" sz="1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313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>
            <a:extLst>
              <a:ext uri="{FF2B5EF4-FFF2-40B4-BE49-F238E27FC236}">
                <a16:creationId xmlns:a16="http://schemas.microsoft.com/office/drawing/2014/main" id="{AB784F2E-532B-D3C9-EB77-1BD9601CD3E6}"/>
              </a:ext>
            </a:extLst>
          </p:cNvPr>
          <p:cNvGrpSpPr/>
          <p:nvPr/>
        </p:nvGrpSpPr>
        <p:grpSpPr>
          <a:xfrm>
            <a:off x="1695997" y="1260232"/>
            <a:ext cx="7788637" cy="3516922"/>
            <a:chOff x="347844" y="-87922"/>
            <a:chExt cx="7788637" cy="3516922"/>
          </a:xfrm>
        </p:grpSpPr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C258B868-8E37-45C9-850D-B8A41791C388}"/>
                </a:ext>
              </a:extLst>
            </p:cNvPr>
            <p:cNvGrpSpPr/>
            <p:nvPr/>
          </p:nvGrpSpPr>
          <p:grpSpPr>
            <a:xfrm>
              <a:off x="347844" y="-87922"/>
              <a:ext cx="7788637" cy="3516922"/>
              <a:chOff x="360572" y="-164122"/>
              <a:chExt cx="7788637" cy="3516922"/>
            </a:xfrm>
          </p:grpSpPr>
          <p:pic>
            <p:nvPicPr>
              <p:cNvPr id="5" name="图片 4">
                <a:extLst>
                  <a:ext uri="{FF2B5EF4-FFF2-40B4-BE49-F238E27FC236}">
                    <a16:creationId xmlns:a16="http://schemas.microsoft.com/office/drawing/2014/main" id="{E73A9F35-3193-4A76-88FE-4AEA72AB58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09797" y="0"/>
                <a:ext cx="2048256" cy="1676400"/>
              </a:xfrm>
              <a:prstGeom prst="rect">
                <a:avLst/>
              </a:prstGeom>
            </p:spPr>
          </p:pic>
          <p:pic>
            <p:nvPicPr>
              <p:cNvPr id="7" name="图片 6">
                <a:extLst>
                  <a:ext uri="{FF2B5EF4-FFF2-40B4-BE49-F238E27FC236}">
                    <a16:creationId xmlns:a16="http://schemas.microsoft.com/office/drawing/2014/main" id="{FB5BD113-4F54-418C-960E-AA4B58799A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91047" y="-164122"/>
                <a:ext cx="2048256" cy="1676400"/>
              </a:xfrm>
              <a:prstGeom prst="rect">
                <a:avLst/>
              </a:prstGeom>
            </p:spPr>
          </p:pic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64228784-3B6B-4567-89F4-0B6CD8E687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18846" y="0"/>
                <a:ext cx="2048256" cy="1676400"/>
              </a:xfrm>
              <a:prstGeom prst="rect">
                <a:avLst/>
              </a:prstGeom>
            </p:spPr>
          </p:pic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A48793C0-258D-4B3B-B180-35EEE90F4F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52672" y="1676400"/>
                <a:ext cx="2048256" cy="1676400"/>
              </a:xfrm>
              <a:prstGeom prst="rect">
                <a:avLst/>
              </a:prstGeom>
            </p:spPr>
          </p:pic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A2853F6F-E868-432E-A776-B4A8B2A3A8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00953" y="1676400"/>
                <a:ext cx="2048256" cy="1676400"/>
              </a:xfrm>
              <a:prstGeom prst="rect">
                <a:avLst/>
              </a:prstGeom>
            </p:spPr>
          </p:pic>
          <p:pic>
            <p:nvPicPr>
              <p:cNvPr id="17" name="图片 16">
                <a:extLst>
                  <a:ext uri="{FF2B5EF4-FFF2-40B4-BE49-F238E27FC236}">
                    <a16:creationId xmlns:a16="http://schemas.microsoft.com/office/drawing/2014/main" id="{B4AEB09D-67CB-4BF6-9664-09EF804025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00152" y="1676400"/>
                <a:ext cx="2048256" cy="1676400"/>
              </a:xfrm>
              <a:prstGeom prst="rect">
                <a:avLst/>
              </a:prstGeom>
            </p:spPr>
          </p:pic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CFD5E52E-597C-499A-9FCA-95515360E5BC}"/>
                  </a:ext>
                </a:extLst>
              </p:cNvPr>
              <p:cNvSpPr/>
              <p:nvPr/>
            </p:nvSpPr>
            <p:spPr>
              <a:xfrm>
                <a:off x="1623824" y="241115"/>
                <a:ext cx="819150" cy="2959285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47179532-9FA7-4655-A6E1-DD16FB7133D5}"/>
                  </a:ext>
                </a:extLst>
              </p:cNvPr>
              <p:cNvSpPr/>
              <p:nvPr/>
            </p:nvSpPr>
            <p:spPr>
              <a:xfrm>
                <a:off x="4005074" y="241115"/>
                <a:ext cx="857250" cy="2959285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426BF9A0-2737-4EA4-B4E1-8CE3673328D7}"/>
                  </a:ext>
                </a:extLst>
              </p:cNvPr>
              <p:cNvSpPr/>
              <p:nvPr/>
            </p:nvSpPr>
            <p:spPr>
              <a:xfrm>
                <a:off x="6362317" y="241115"/>
                <a:ext cx="857250" cy="2959285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12008204-99E4-44BF-86A2-744AD1C03373}"/>
                  </a:ext>
                </a:extLst>
              </p:cNvPr>
              <p:cNvSpPr txBox="1"/>
              <p:nvPr/>
            </p:nvSpPr>
            <p:spPr>
              <a:xfrm>
                <a:off x="400722" y="852071"/>
                <a:ext cx="91563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altLang="zh-CN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-actine</a:t>
                </a:r>
                <a:endParaRPr lang="zh-CN" alt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70B3A70A-E601-48C5-AC48-3172460450A9}"/>
                  </a:ext>
                </a:extLst>
              </p:cNvPr>
              <p:cNvSpPr txBox="1"/>
              <p:nvPr/>
            </p:nvSpPr>
            <p:spPr>
              <a:xfrm>
                <a:off x="360572" y="2345323"/>
                <a:ext cx="82266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MCP-1</a:t>
                </a:r>
                <a:endParaRPr lang="zh-CN" alt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4C01DED0-DBA5-8D00-8154-D723EE052718}"/>
                </a:ext>
              </a:extLst>
            </p:cNvPr>
            <p:cNvSpPr txBox="1"/>
            <p:nvPr/>
          </p:nvSpPr>
          <p:spPr>
            <a:xfrm rot="16200000">
              <a:off x="1404116" y="670802"/>
              <a:ext cx="6242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WT-M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C7F170F0-B909-546A-FE18-D515188F31E3}"/>
                </a:ext>
              </a:extLst>
            </p:cNvPr>
            <p:cNvSpPr txBox="1"/>
            <p:nvPr/>
          </p:nvSpPr>
          <p:spPr>
            <a:xfrm rot="16200000">
              <a:off x="1633259" y="667650"/>
              <a:ext cx="5613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 err="1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Tg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-M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494BED48-7FB0-F6C8-A0C8-C54BBD27CE66}"/>
                </a:ext>
              </a:extLst>
            </p:cNvPr>
            <p:cNvSpPr txBox="1"/>
            <p:nvPr/>
          </p:nvSpPr>
          <p:spPr>
            <a:xfrm rot="16200000">
              <a:off x="1769579" y="608087"/>
              <a:ext cx="7393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 err="1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Tg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-ABX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B779D473-52E2-3091-6467-6BE4E0EDA425}"/>
                </a:ext>
              </a:extLst>
            </p:cNvPr>
            <p:cNvSpPr txBox="1"/>
            <p:nvPr/>
          </p:nvSpPr>
          <p:spPr>
            <a:xfrm rot="16200000">
              <a:off x="2092684" y="664906"/>
              <a:ext cx="5100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 err="1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Tg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-F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232F388F-6FA2-D802-E589-568F0980FD67}"/>
                </a:ext>
              </a:extLst>
            </p:cNvPr>
            <p:cNvSpPr txBox="1"/>
            <p:nvPr/>
          </p:nvSpPr>
          <p:spPr>
            <a:xfrm rot="16200000">
              <a:off x="2073168" y="510907"/>
              <a:ext cx="9689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Other</a:t>
              </a:r>
              <a:r>
                <a:rPr kumimoji="1" lang="zh-CN" altLang="en-US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drug</a:t>
              </a:r>
              <a:r>
                <a:rPr kumimoji="1" lang="zh-CN" altLang="en-US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193B9F29-5786-4D14-2003-C6E881AF7BC1}"/>
                </a:ext>
              </a:extLst>
            </p:cNvPr>
            <p:cNvSpPr txBox="1"/>
            <p:nvPr/>
          </p:nvSpPr>
          <p:spPr>
            <a:xfrm rot="16200000">
              <a:off x="3791558" y="666903"/>
              <a:ext cx="6242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WT-M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A2694F3C-69F0-F75C-641A-CEADC1536B73}"/>
                </a:ext>
              </a:extLst>
            </p:cNvPr>
            <p:cNvSpPr txBox="1"/>
            <p:nvPr/>
          </p:nvSpPr>
          <p:spPr>
            <a:xfrm rot="16200000">
              <a:off x="4020701" y="663751"/>
              <a:ext cx="5613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 err="1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Tg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-M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CF9C17DC-77F0-3D8A-DB9A-D4889D7CB84A}"/>
                </a:ext>
              </a:extLst>
            </p:cNvPr>
            <p:cNvSpPr txBox="1"/>
            <p:nvPr/>
          </p:nvSpPr>
          <p:spPr>
            <a:xfrm rot="16200000">
              <a:off x="4480126" y="661007"/>
              <a:ext cx="5100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 err="1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Tg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-F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5AB2462D-4C74-65D1-25DB-676AE6AD477E}"/>
                </a:ext>
              </a:extLst>
            </p:cNvPr>
            <p:cNvSpPr txBox="1"/>
            <p:nvPr/>
          </p:nvSpPr>
          <p:spPr>
            <a:xfrm rot="16200000">
              <a:off x="4541369" y="418574"/>
              <a:ext cx="96898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Other</a:t>
              </a:r>
              <a:r>
                <a:rPr kumimoji="1" lang="zh-CN" altLang="en-US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drug</a:t>
              </a:r>
              <a:r>
                <a:rPr kumimoji="1" lang="zh-CN" altLang="en-US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</a:p>
            <a:p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00F3CC69-F5F4-0109-AAEA-40E8629E16DC}"/>
                </a:ext>
              </a:extLst>
            </p:cNvPr>
            <p:cNvSpPr txBox="1"/>
            <p:nvPr/>
          </p:nvSpPr>
          <p:spPr>
            <a:xfrm rot="16200000">
              <a:off x="4236469" y="667649"/>
              <a:ext cx="5100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 err="1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Tg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-F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B7F2ED0B-4352-7184-C0CC-62515F663766}"/>
                </a:ext>
              </a:extLst>
            </p:cNvPr>
            <p:cNvSpPr txBox="1"/>
            <p:nvPr/>
          </p:nvSpPr>
          <p:spPr>
            <a:xfrm rot="16200000">
              <a:off x="6173575" y="611183"/>
              <a:ext cx="6242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WT-M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2FF62218-F023-E484-0D23-5E59AC4CA5C1}"/>
                </a:ext>
              </a:extLst>
            </p:cNvPr>
            <p:cNvSpPr txBox="1"/>
            <p:nvPr/>
          </p:nvSpPr>
          <p:spPr>
            <a:xfrm rot="16200000">
              <a:off x="6402718" y="608031"/>
              <a:ext cx="5613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 err="1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Tg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-M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5FA76B2E-2DC7-2A8A-7FF4-124A5674D085}"/>
                </a:ext>
              </a:extLst>
            </p:cNvPr>
            <p:cNvSpPr txBox="1"/>
            <p:nvPr/>
          </p:nvSpPr>
          <p:spPr>
            <a:xfrm rot="16200000">
              <a:off x="6539038" y="548468"/>
              <a:ext cx="7393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 err="1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Tg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-ABX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F5A4622B-5ACC-15EF-0F34-8F4507FC8218}"/>
                </a:ext>
              </a:extLst>
            </p:cNvPr>
            <p:cNvSpPr txBox="1"/>
            <p:nvPr/>
          </p:nvSpPr>
          <p:spPr>
            <a:xfrm rot="16200000">
              <a:off x="6862143" y="605287"/>
              <a:ext cx="5100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 err="1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Tg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-F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EC80B187-F3F5-FC4D-FDD2-8A1C04B73348}"/>
                </a:ext>
              </a:extLst>
            </p:cNvPr>
            <p:cNvSpPr txBox="1"/>
            <p:nvPr/>
          </p:nvSpPr>
          <p:spPr>
            <a:xfrm rot="16200000">
              <a:off x="6917662" y="382224"/>
              <a:ext cx="96898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Other</a:t>
              </a:r>
              <a:r>
                <a:rPr kumimoji="1" lang="zh-CN" altLang="en-US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drug</a:t>
              </a:r>
              <a:r>
                <a:rPr kumimoji="1" lang="zh-CN" altLang="en-US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</a:p>
            <a:p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0424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>
            <a:extLst>
              <a:ext uri="{FF2B5EF4-FFF2-40B4-BE49-F238E27FC236}">
                <a16:creationId xmlns:a16="http://schemas.microsoft.com/office/drawing/2014/main" id="{C91B17C6-A0F4-A72F-CD02-A8772803B06F}"/>
              </a:ext>
            </a:extLst>
          </p:cNvPr>
          <p:cNvGrpSpPr/>
          <p:nvPr/>
        </p:nvGrpSpPr>
        <p:grpSpPr>
          <a:xfrm>
            <a:off x="1706004" y="277059"/>
            <a:ext cx="7342123" cy="4352506"/>
            <a:chOff x="897111" y="218444"/>
            <a:chExt cx="7342123" cy="4352506"/>
          </a:xfrm>
        </p:grpSpPr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0E5001E3-B03E-4148-B9C7-92DB81AEAE9C}"/>
                </a:ext>
              </a:extLst>
            </p:cNvPr>
            <p:cNvGrpSpPr/>
            <p:nvPr/>
          </p:nvGrpSpPr>
          <p:grpSpPr>
            <a:xfrm>
              <a:off x="897111" y="887732"/>
              <a:ext cx="7342123" cy="3683218"/>
              <a:chOff x="897111" y="887732"/>
              <a:chExt cx="7342123" cy="3683218"/>
            </a:xfrm>
          </p:grpSpPr>
          <p:pic>
            <p:nvPicPr>
              <p:cNvPr id="17" name="图片 16">
                <a:extLst>
                  <a:ext uri="{FF2B5EF4-FFF2-40B4-BE49-F238E27FC236}">
                    <a16:creationId xmlns:a16="http://schemas.microsoft.com/office/drawing/2014/main" id="{36A730ED-B67C-48F9-8437-11F01FD160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72561" y="887732"/>
                <a:ext cx="2048256" cy="1676400"/>
              </a:xfrm>
              <a:prstGeom prst="rect">
                <a:avLst/>
              </a:prstGeom>
            </p:spPr>
          </p:pic>
          <p:pic>
            <p:nvPicPr>
              <p:cNvPr id="25" name="图片 24">
                <a:extLst>
                  <a:ext uri="{FF2B5EF4-FFF2-40B4-BE49-F238E27FC236}">
                    <a16:creationId xmlns:a16="http://schemas.microsoft.com/office/drawing/2014/main" id="{A5622774-0D91-4362-A945-B7D7E7DC13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68053" y="2887982"/>
                <a:ext cx="2048256" cy="1676400"/>
              </a:xfrm>
              <a:prstGeom prst="rect">
                <a:avLst/>
              </a:prstGeom>
            </p:spPr>
          </p:pic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192A5287-1CA2-4348-B151-FEEC36421AF7}"/>
                  </a:ext>
                </a:extLst>
              </p:cNvPr>
              <p:cNvSpPr txBox="1"/>
              <p:nvPr/>
            </p:nvSpPr>
            <p:spPr>
              <a:xfrm>
                <a:off x="897111" y="1339753"/>
                <a:ext cx="91563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altLang="zh-CN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-actine</a:t>
                </a:r>
                <a:endParaRPr lang="zh-CN" alt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E4808734-F35F-4ED7-899B-02236EBF2D97}"/>
                  </a:ext>
                </a:extLst>
              </p:cNvPr>
              <p:cNvSpPr txBox="1"/>
              <p:nvPr/>
            </p:nvSpPr>
            <p:spPr>
              <a:xfrm>
                <a:off x="943597" y="3387628"/>
                <a:ext cx="82266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MCP-1</a:t>
                </a:r>
                <a:endParaRPr lang="zh-CN" altLang="en-US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矩形 34">
                <a:extLst>
                  <a:ext uri="{FF2B5EF4-FFF2-40B4-BE49-F238E27FC236}">
                    <a16:creationId xmlns:a16="http://schemas.microsoft.com/office/drawing/2014/main" id="{108E8EA6-CF4F-4A65-8A1A-D78B5CE7C603}"/>
                  </a:ext>
                </a:extLst>
              </p:cNvPr>
              <p:cNvSpPr/>
              <p:nvPr/>
            </p:nvSpPr>
            <p:spPr>
              <a:xfrm>
                <a:off x="2280227" y="1201242"/>
                <a:ext cx="819150" cy="249555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40" name="组合 39">
                <a:extLst>
                  <a:ext uri="{FF2B5EF4-FFF2-40B4-BE49-F238E27FC236}">
                    <a16:creationId xmlns:a16="http://schemas.microsoft.com/office/drawing/2014/main" id="{33B68293-BAC2-45BA-85A4-8A2032C88098}"/>
                  </a:ext>
                </a:extLst>
              </p:cNvPr>
              <p:cNvGrpSpPr/>
              <p:nvPr/>
            </p:nvGrpSpPr>
            <p:grpSpPr>
              <a:xfrm>
                <a:off x="3980632" y="887732"/>
                <a:ext cx="2183782" cy="3683218"/>
                <a:chOff x="6231746" y="757103"/>
                <a:chExt cx="2183782" cy="3683218"/>
              </a:xfrm>
            </p:grpSpPr>
            <p:pic>
              <p:nvPicPr>
                <p:cNvPr id="21" name="图片 20">
                  <a:extLst>
                    <a:ext uri="{FF2B5EF4-FFF2-40B4-BE49-F238E27FC236}">
                      <a16:creationId xmlns:a16="http://schemas.microsoft.com/office/drawing/2014/main" id="{B74E5AB0-8C81-41FF-AAB2-C7A4298BA9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67272" y="757103"/>
                  <a:ext cx="2048256" cy="1676400"/>
                </a:xfrm>
                <a:prstGeom prst="rect">
                  <a:avLst/>
                </a:prstGeom>
              </p:spPr>
            </p:pic>
            <p:pic>
              <p:nvPicPr>
                <p:cNvPr id="29" name="图片 28">
                  <a:extLst>
                    <a:ext uri="{FF2B5EF4-FFF2-40B4-BE49-F238E27FC236}">
                      <a16:creationId xmlns:a16="http://schemas.microsoft.com/office/drawing/2014/main" id="{DCD87A03-983B-4DC4-8C70-AEDA3241FD4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231746" y="2763921"/>
                  <a:ext cx="2048256" cy="1676400"/>
                </a:xfrm>
                <a:prstGeom prst="rect">
                  <a:avLst/>
                </a:prstGeom>
              </p:spPr>
            </p:pic>
            <p:sp>
              <p:nvSpPr>
                <p:cNvPr id="37" name="矩形 36">
                  <a:extLst>
                    <a:ext uri="{FF2B5EF4-FFF2-40B4-BE49-F238E27FC236}">
                      <a16:creationId xmlns:a16="http://schemas.microsoft.com/office/drawing/2014/main" id="{9533A6E4-1085-40DE-A671-66A3AB6E0117}"/>
                    </a:ext>
                  </a:extLst>
                </p:cNvPr>
                <p:cNvSpPr/>
                <p:nvPr/>
              </p:nvSpPr>
              <p:spPr>
                <a:xfrm>
                  <a:off x="6674743" y="1070613"/>
                  <a:ext cx="819150" cy="2495550"/>
                </a:xfrm>
                <a:prstGeom prst="rect">
                  <a:avLst/>
                </a:prstGeom>
                <a:noFill/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39" name="组合 38">
                <a:extLst>
                  <a:ext uri="{FF2B5EF4-FFF2-40B4-BE49-F238E27FC236}">
                    <a16:creationId xmlns:a16="http://schemas.microsoft.com/office/drawing/2014/main" id="{7B6EC8DD-8096-4DA2-B850-DB4DB0595F13}"/>
                  </a:ext>
                </a:extLst>
              </p:cNvPr>
              <p:cNvGrpSpPr/>
              <p:nvPr/>
            </p:nvGrpSpPr>
            <p:grpSpPr>
              <a:xfrm>
                <a:off x="6114286" y="887732"/>
                <a:ext cx="2124948" cy="3367492"/>
                <a:chOff x="9305925" y="757103"/>
                <a:chExt cx="2124948" cy="3367492"/>
              </a:xfrm>
            </p:grpSpPr>
            <p:pic>
              <p:nvPicPr>
                <p:cNvPr id="23" name="图片 22">
                  <a:extLst>
                    <a:ext uri="{FF2B5EF4-FFF2-40B4-BE49-F238E27FC236}">
                      <a16:creationId xmlns:a16="http://schemas.microsoft.com/office/drawing/2014/main" id="{B43F317C-85A0-472E-9A46-74C8136389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82617" y="757103"/>
                  <a:ext cx="2048256" cy="1676400"/>
                </a:xfrm>
                <a:prstGeom prst="rect">
                  <a:avLst/>
                </a:prstGeom>
              </p:spPr>
            </p:pic>
            <p:pic>
              <p:nvPicPr>
                <p:cNvPr id="31" name="图片 30">
                  <a:extLst>
                    <a:ext uri="{FF2B5EF4-FFF2-40B4-BE49-F238E27FC236}">
                      <a16:creationId xmlns:a16="http://schemas.microsoft.com/office/drawing/2014/main" id="{8E7EFEC8-7845-4620-999C-A54F9CF6AF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305925" y="2448195"/>
                  <a:ext cx="2048256" cy="1676400"/>
                </a:xfrm>
                <a:prstGeom prst="rect">
                  <a:avLst/>
                </a:prstGeom>
              </p:spPr>
            </p:pic>
            <p:sp>
              <p:nvSpPr>
                <p:cNvPr id="38" name="矩形 37">
                  <a:extLst>
                    <a:ext uri="{FF2B5EF4-FFF2-40B4-BE49-F238E27FC236}">
                      <a16:creationId xmlns:a16="http://schemas.microsoft.com/office/drawing/2014/main" id="{9AF96545-99FD-4FB2-9D76-F8959F17F90A}"/>
                    </a:ext>
                  </a:extLst>
                </p:cNvPr>
                <p:cNvSpPr/>
                <p:nvPr/>
              </p:nvSpPr>
              <p:spPr>
                <a:xfrm>
                  <a:off x="9920478" y="1070613"/>
                  <a:ext cx="819150" cy="2495550"/>
                </a:xfrm>
                <a:prstGeom prst="rect">
                  <a:avLst/>
                </a:prstGeom>
                <a:noFill/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8BF98C77-51B5-9DA8-FE13-7293B3A98FD3}"/>
                </a:ext>
              </a:extLst>
            </p:cNvPr>
            <p:cNvSpPr txBox="1"/>
            <p:nvPr/>
          </p:nvSpPr>
          <p:spPr>
            <a:xfrm rot="16200000">
              <a:off x="2061694" y="1051031"/>
              <a:ext cx="6242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WT-M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3D40AE30-36D3-DA6D-F690-53E813747274}"/>
                </a:ext>
              </a:extLst>
            </p:cNvPr>
            <p:cNvSpPr txBox="1"/>
            <p:nvPr/>
          </p:nvSpPr>
          <p:spPr>
            <a:xfrm rot="16200000">
              <a:off x="2290837" y="1047879"/>
              <a:ext cx="5613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 err="1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Tg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-M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20B3DAAA-F30D-FE19-7106-CEA18C24E102}"/>
                </a:ext>
              </a:extLst>
            </p:cNvPr>
            <p:cNvSpPr txBox="1"/>
            <p:nvPr/>
          </p:nvSpPr>
          <p:spPr>
            <a:xfrm rot="16200000">
              <a:off x="2427157" y="988316"/>
              <a:ext cx="7393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 err="1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Tg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-ABX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425C2D3D-838F-2B3D-21EA-DACAD20A4E68}"/>
                </a:ext>
              </a:extLst>
            </p:cNvPr>
            <p:cNvSpPr txBox="1"/>
            <p:nvPr/>
          </p:nvSpPr>
          <p:spPr>
            <a:xfrm rot="16200000">
              <a:off x="2750262" y="1045135"/>
              <a:ext cx="5100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 err="1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Tg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-F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6992CA0B-33BE-D79C-C73B-BD1717D20F4D}"/>
                </a:ext>
              </a:extLst>
            </p:cNvPr>
            <p:cNvSpPr txBox="1"/>
            <p:nvPr/>
          </p:nvSpPr>
          <p:spPr>
            <a:xfrm rot="16200000">
              <a:off x="2707058" y="874926"/>
              <a:ext cx="9689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Other</a:t>
              </a:r>
              <a:r>
                <a:rPr kumimoji="1" lang="zh-CN" altLang="en-US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drug</a:t>
              </a:r>
              <a:r>
                <a:rPr kumimoji="1" lang="zh-CN" altLang="en-US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68222F5A-38F9-BE78-592B-101C1692FC90}"/>
                </a:ext>
              </a:extLst>
            </p:cNvPr>
            <p:cNvSpPr txBox="1"/>
            <p:nvPr/>
          </p:nvSpPr>
          <p:spPr>
            <a:xfrm rot="16200000">
              <a:off x="4189236" y="828718"/>
              <a:ext cx="6242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WT-M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1BE9EBDB-AE4A-80DE-EEB1-2EE413B84093}"/>
                </a:ext>
              </a:extLst>
            </p:cNvPr>
            <p:cNvSpPr txBox="1"/>
            <p:nvPr/>
          </p:nvSpPr>
          <p:spPr>
            <a:xfrm rot="16200000">
              <a:off x="4418379" y="825566"/>
              <a:ext cx="5613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 err="1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Tg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-M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9C83DE66-07A2-0599-94B7-56F1233E1033}"/>
                </a:ext>
              </a:extLst>
            </p:cNvPr>
            <p:cNvSpPr txBox="1"/>
            <p:nvPr/>
          </p:nvSpPr>
          <p:spPr>
            <a:xfrm rot="16200000">
              <a:off x="4554699" y="766003"/>
              <a:ext cx="7393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 err="1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Tg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-ABX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3D1FCE38-0E89-D447-420B-82A722B9DB62}"/>
                </a:ext>
              </a:extLst>
            </p:cNvPr>
            <p:cNvSpPr txBox="1"/>
            <p:nvPr/>
          </p:nvSpPr>
          <p:spPr>
            <a:xfrm rot="16200000">
              <a:off x="4877804" y="822822"/>
              <a:ext cx="5100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 err="1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Tg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-F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671F99F1-F10D-635E-93AC-1BD2830EC29A}"/>
                </a:ext>
              </a:extLst>
            </p:cNvPr>
            <p:cNvSpPr txBox="1"/>
            <p:nvPr/>
          </p:nvSpPr>
          <p:spPr>
            <a:xfrm rot="16200000">
              <a:off x="4952380" y="562821"/>
              <a:ext cx="96898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Other</a:t>
              </a:r>
              <a:r>
                <a:rPr kumimoji="1" lang="zh-CN" altLang="en-US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drug</a:t>
              </a:r>
              <a:r>
                <a:rPr kumimoji="1" lang="zh-CN" altLang="en-US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</a:p>
            <a:p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6D6F7565-E6E6-BC7C-1C0A-C843F8A29AD2}"/>
                </a:ext>
              </a:extLst>
            </p:cNvPr>
            <p:cNvSpPr txBox="1"/>
            <p:nvPr/>
          </p:nvSpPr>
          <p:spPr>
            <a:xfrm rot="16200000">
              <a:off x="6467379" y="728176"/>
              <a:ext cx="6242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WT-M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1D24405A-0068-A90A-E5F1-2D60238EE722}"/>
                </a:ext>
              </a:extLst>
            </p:cNvPr>
            <p:cNvSpPr txBox="1"/>
            <p:nvPr/>
          </p:nvSpPr>
          <p:spPr>
            <a:xfrm rot="16200000">
              <a:off x="6696522" y="725024"/>
              <a:ext cx="5613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 err="1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Tg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-M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BEBE2B7A-B8A6-3EF2-8AC0-ABD8E29BFA5A}"/>
                </a:ext>
              </a:extLst>
            </p:cNvPr>
            <p:cNvSpPr txBox="1"/>
            <p:nvPr/>
          </p:nvSpPr>
          <p:spPr>
            <a:xfrm rot="16200000">
              <a:off x="6832842" y="665461"/>
              <a:ext cx="7393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 err="1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Tg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-ABX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5AECDB3F-283C-96C7-BAB3-CD9E1FE2D227}"/>
                </a:ext>
              </a:extLst>
            </p:cNvPr>
            <p:cNvSpPr txBox="1"/>
            <p:nvPr/>
          </p:nvSpPr>
          <p:spPr>
            <a:xfrm rot="16200000">
              <a:off x="7155947" y="722280"/>
              <a:ext cx="5100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 err="1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Tg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-F</a:t>
              </a:r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21C23F5E-ADA1-0C25-78D1-1BEDE949DA53}"/>
                </a:ext>
              </a:extLst>
            </p:cNvPr>
            <p:cNvSpPr txBox="1"/>
            <p:nvPr/>
          </p:nvSpPr>
          <p:spPr>
            <a:xfrm rot="16200000">
              <a:off x="7270149" y="472103"/>
              <a:ext cx="96898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Other</a:t>
              </a:r>
              <a:r>
                <a:rPr kumimoji="1" lang="zh-CN" altLang="en-US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kumimoji="1" lang="en-US" altLang="zh-CN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drug</a:t>
              </a:r>
              <a:r>
                <a:rPr kumimoji="1" lang="zh-CN" altLang="en-US" sz="1200" b="1" dirty="0"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</a:p>
            <a:p>
              <a:endParaRPr kumimoji="1" lang="zh-CN" altLang="en-US" sz="12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8303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226</Words>
  <Application>Microsoft Macintosh PowerPoint</Application>
  <PresentationFormat>宽屏</PresentationFormat>
  <Paragraphs>43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8" baseType="lpstr">
      <vt:lpstr>等线</vt:lpstr>
      <vt:lpstr>等线 Light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xinrugu0828@163.com</cp:lastModifiedBy>
  <cp:revision>5</cp:revision>
  <dcterms:created xsi:type="dcterms:W3CDTF">2022-11-24T02:56:27Z</dcterms:created>
  <dcterms:modified xsi:type="dcterms:W3CDTF">2022-11-24T07:32:23Z</dcterms:modified>
</cp:coreProperties>
</file>