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667" y="0"/>
            <a:ext cx="9030133" cy="6761573"/>
            <a:chOff x="342467" y="0"/>
            <a:chExt cx="9030133" cy="6761573"/>
          </a:xfrm>
        </p:grpSpPr>
        <p:grpSp>
          <p:nvGrpSpPr>
            <p:cNvPr id="3" name="Group 34"/>
            <p:cNvGrpSpPr/>
            <p:nvPr/>
          </p:nvGrpSpPr>
          <p:grpSpPr>
            <a:xfrm>
              <a:off x="1832278" y="1214343"/>
              <a:ext cx="7540322" cy="3470588"/>
              <a:chOff x="1832278" y="1327274"/>
              <a:chExt cx="7540322" cy="3470588"/>
            </a:xfrm>
          </p:grpSpPr>
          <p:pic>
            <p:nvPicPr>
              <p:cNvPr id="8" name="Picture 2" descr="C:\Users\RAM\Desktop\rames images\H-4917.250_lg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378806" y="2264965"/>
                <a:ext cx="990600" cy="1480293"/>
              </a:xfrm>
              <a:prstGeom prst="rect">
                <a:avLst/>
              </a:prstGeom>
              <a:noFill/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832278" y="2613744"/>
                <a:ext cx="160020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Pretreated </a:t>
                </a:r>
              </a:p>
              <a:p>
                <a:pPr algn="ctr"/>
                <a:r>
                  <a:rPr lang="en-US" dirty="0" err="1" smtClean="0"/>
                  <a:t>pomegrante</a:t>
                </a:r>
                <a:endParaRPr lang="en-US" dirty="0" smtClean="0"/>
              </a:p>
              <a:p>
                <a:pPr algn="ctr"/>
                <a:r>
                  <a:rPr lang="en-US" dirty="0" smtClean="0"/>
                  <a:t>Hydrolysate</a:t>
                </a:r>
                <a:endParaRPr lang="en-US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455006" y="3243942"/>
                <a:ext cx="8707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100 mL</a:t>
                </a:r>
                <a:endParaRPr lang="en-US" dirty="0"/>
              </a:p>
            </p:txBody>
          </p:sp>
          <p:sp>
            <p:nvSpPr>
              <p:cNvPr id="12" name="Right Brace 11"/>
              <p:cNvSpPr/>
              <p:nvPr/>
            </p:nvSpPr>
            <p:spPr>
              <a:xfrm rot="5400000">
                <a:off x="6007706" y="1060574"/>
                <a:ext cx="533400" cy="1828800"/>
              </a:xfrm>
              <a:prstGeom prst="rightBrac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480070" y="1327274"/>
                <a:ext cx="16065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>
                    <a:cs typeface="Times New Roman" pitchFamily="18" charset="0"/>
                  </a:rPr>
                  <a:t>Microorganism</a:t>
                </a:r>
                <a:endParaRPr lang="en-US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552781" y="3701142"/>
                <a:ext cx="620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pH 7</a:t>
                </a:r>
                <a:endParaRPr lang="en-US" dirty="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771981" y="2229898"/>
                <a:ext cx="10954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Sterilized </a:t>
                </a:r>
                <a:endParaRPr lang="en-US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876874" y="2610898"/>
                <a:ext cx="830677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120 ᵒC</a:t>
                </a:r>
              </a:p>
              <a:p>
                <a:r>
                  <a:rPr lang="en-US" dirty="0" smtClean="0"/>
                  <a:t>15 psi</a:t>
                </a:r>
              </a:p>
              <a:p>
                <a:r>
                  <a:rPr lang="en-US" dirty="0" smtClean="0"/>
                  <a:t>20 min</a:t>
                </a:r>
                <a:endParaRPr lang="en-US" dirty="0"/>
              </a:p>
            </p:txBody>
          </p:sp>
          <p:sp>
            <p:nvSpPr>
              <p:cNvPr id="17" name="Right Brace 16"/>
              <p:cNvSpPr/>
              <p:nvPr/>
            </p:nvSpPr>
            <p:spPr>
              <a:xfrm>
                <a:off x="4314781" y="2253342"/>
                <a:ext cx="381000" cy="1524000"/>
              </a:xfrm>
              <a:prstGeom prst="rightBrace">
                <a:avLst>
                  <a:gd name="adj1" fmla="val 8333"/>
                  <a:gd name="adj2" fmla="val 52105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Double Bracket 17"/>
              <p:cNvSpPr/>
              <p:nvPr/>
            </p:nvSpPr>
            <p:spPr>
              <a:xfrm>
                <a:off x="4800674" y="2619828"/>
                <a:ext cx="914400" cy="914400"/>
              </a:xfrm>
              <a:prstGeom prst="bracketPair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lowchart: Delay 18"/>
              <p:cNvSpPr/>
              <p:nvPr/>
            </p:nvSpPr>
            <p:spPr>
              <a:xfrm rot="5400000">
                <a:off x="3721706" y="2291442"/>
                <a:ext cx="304800" cy="228600"/>
              </a:xfrm>
              <a:prstGeom prst="flowChartDelay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2" descr="C:\Users\RAM\Desktop\rames images\H-4917.250_lg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795631" y="2253297"/>
                <a:ext cx="990600" cy="1480293"/>
              </a:xfrm>
              <a:prstGeom prst="rect">
                <a:avLst/>
              </a:prstGeom>
              <a:noFill/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5871831" y="3232274"/>
                <a:ext cx="8707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100 mL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486400" y="3770531"/>
                <a:ext cx="1388585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/>
                  <a:t>Cooled at </a:t>
                </a:r>
              </a:p>
              <a:p>
                <a:pPr algn="ctr"/>
                <a:r>
                  <a:rPr lang="en-US" dirty="0" smtClean="0"/>
                  <a:t>Room </a:t>
                </a:r>
              </a:p>
              <a:p>
                <a:pPr algn="ctr"/>
                <a:r>
                  <a:rPr lang="en-US" dirty="0" smtClean="0"/>
                  <a:t>Temperature</a:t>
                </a:r>
                <a:endParaRPr lang="en-US" dirty="0"/>
              </a:p>
            </p:txBody>
          </p:sp>
          <p:sp>
            <p:nvSpPr>
              <p:cNvPr id="23" name="Right Brace 22"/>
              <p:cNvSpPr/>
              <p:nvPr/>
            </p:nvSpPr>
            <p:spPr>
              <a:xfrm>
                <a:off x="6731606" y="2241674"/>
                <a:ext cx="381000" cy="1524000"/>
              </a:xfrm>
              <a:prstGeom prst="rightBrace">
                <a:avLst>
                  <a:gd name="adj1" fmla="val 8333"/>
                  <a:gd name="adj2" fmla="val 52105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lowchart: Delay 23"/>
              <p:cNvSpPr/>
              <p:nvPr/>
            </p:nvSpPr>
            <p:spPr>
              <a:xfrm rot="5400000">
                <a:off x="6138531" y="2279774"/>
                <a:ext cx="304800" cy="228600"/>
              </a:xfrm>
              <a:prstGeom prst="flowChartDelay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197608" y="2590016"/>
                <a:ext cx="187019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Incubated at 30ᵒC</a:t>
                </a:r>
              </a:p>
              <a:p>
                <a:r>
                  <a:rPr lang="en-US" dirty="0" smtClean="0"/>
                  <a:t>Agitated  at</a:t>
                </a:r>
              </a:p>
              <a:p>
                <a:r>
                  <a:rPr lang="en-US" dirty="0" smtClean="0"/>
                  <a:t>200 rpm for48 hrs</a:t>
                </a:r>
                <a:endParaRPr lang="en-US" dirty="0"/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>
                <a:off x="8001000" y="3505200"/>
                <a:ext cx="0" cy="6858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27" name="Rectangle 26"/>
              <p:cNvSpPr/>
              <p:nvPr/>
            </p:nvSpPr>
            <p:spPr>
              <a:xfrm>
                <a:off x="6764001" y="4151531"/>
                <a:ext cx="260859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/>
                  <a:t>Filtered Samples analyzed</a:t>
                </a:r>
              </a:p>
              <a:p>
                <a:pPr algn="ctr"/>
                <a:r>
                  <a:rPr lang="en-US" dirty="0" smtClean="0"/>
                  <a:t> in HPLC</a:t>
                </a:r>
                <a:endParaRPr lang="en-US" dirty="0"/>
              </a:p>
            </p:txBody>
          </p:sp>
        </p:grpSp>
        <p:pic>
          <p:nvPicPr>
            <p:cNvPr id="4" name="Picture 1" descr="DSC00828"/>
            <p:cNvPicPr>
              <a:picLocks noChangeAspect="1" noChangeArrowheads="1"/>
            </p:cNvPicPr>
            <p:nvPr/>
          </p:nvPicPr>
          <p:blipFill>
            <a:blip r:embed="rId3" cstate="print"/>
            <a:srcRect l="25098" t="10850" b="11031"/>
            <a:stretch>
              <a:fillRect/>
            </a:stretch>
          </p:blipFill>
          <p:spPr bwMode="auto">
            <a:xfrm>
              <a:off x="6477000" y="4800600"/>
              <a:ext cx="2590800" cy="1960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342467" y="0"/>
              <a:ext cx="357360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600" dirty="0" smtClean="0">
                  <a:solidFill>
                    <a:schemeClr val="tx2"/>
                  </a:solidFill>
                </a:rPr>
                <a:t>Graphical abstract</a:t>
              </a:r>
              <a:endParaRPr lang="en-US" sz="3600" dirty="0" smtClean="0">
                <a:solidFill>
                  <a:schemeClr val="tx2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2667000" y="1676400"/>
              <a:ext cx="0" cy="6858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1026" name="Picture 2" descr="Pomegranate fruit peel in coconut bowl. On wicker table royalty free stock imag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762000"/>
            <a:ext cx="2514600" cy="99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3</cp:revision>
  <dcterms:created xsi:type="dcterms:W3CDTF">2006-08-16T00:00:00Z</dcterms:created>
  <dcterms:modified xsi:type="dcterms:W3CDTF">2021-02-09T11:05:49Z</dcterms:modified>
</cp:coreProperties>
</file>