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35" r:id="rId2"/>
    <p:sldId id="336" r:id="rId3"/>
  </p:sldIdLst>
  <p:sldSz cx="9144000" cy="6858000" type="screen4x3"/>
  <p:notesSz cx="9945688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FF9966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3" autoAdjust="0"/>
    <p:restoredTop sz="94444" autoAdjust="0"/>
  </p:normalViewPr>
  <p:slideViewPr>
    <p:cSldViewPr>
      <p:cViewPr varScale="1">
        <p:scale>
          <a:sx n="66" d="100"/>
          <a:sy n="66" d="100"/>
        </p:scale>
        <p:origin x="8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88F2E-1491-4C6A-A8DB-4360DCEFD7CA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F5887-1E3A-4E98-9D25-C5901EFD0A0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567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AB977-2D6F-487B-BE4A-F784AAED1DAD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94569" y="3257550"/>
            <a:ext cx="795655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DDDCD-32F4-4ED2-A24A-04DC93B1EDF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774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2A85C-9113-449E-A2B2-19230ECE27AF}" type="datetimeFigureOut">
              <a:rPr kumimoji="1" lang="ja-JP" altLang="en-US" smtClean="0"/>
              <a:pPr/>
              <a:t>2020/3/20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67A7-59FA-449B-87C8-3E31D89E92F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3A589C7-E45E-461D-AE09-FA12642F2B14}"/>
              </a:ext>
            </a:extLst>
          </p:cNvPr>
          <p:cNvSpPr txBox="1"/>
          <p:nvPr/>
        </p:nvSpPr>
        <p:spPr>
          <a:xfrm>
            <a:off x="2051720" y="116632"/>
            <a:ext cx="2088232" cy="6183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Wearing of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 armor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E1258D-0941-4522-9E85-CAA7FF449F1A}"/>
              </a:ext>
            </a:extLst>
          </p:cNvPr>
          <p:cNvSpPr txBox="1"/>
          <p:nvPr/>
        </p:nvSpPr>
        <p:spPr>
          <a:xfrm>
            <a:off x="611560" y="116632"/>
            <a:ext cx="720080" cy="6183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④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⑤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⑥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⑦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⑧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⑨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⑩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⑪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⑫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⑬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⑭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⑮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⑯</a:t>
            </a: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⑰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FADADF-027B-422A-9B71-F71520D05457}"/>
              </a:ext>
            </a:extLst>
          </p:cNvPr>
          <p:cNvSpPr txBox="1"/>
          <p:nvPr/>
        </p:nvSpPr>
        <p:spPr>
          <a:xfrm>
            <a:off x="1403648" y="116632"/>
            <a:ext cx="1152128" cy="6183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BW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(kg)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36.5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34.5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37.5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35.5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39.5</a:t>
            </a:r>
            <a:endParaRPr lang="ja-JP" alt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FF264CB5-DC8B-4C91-BC19-6652FD71FCDA}"/>
              </a:ext>
            </a:extLst>
          </p:cNvPr>
          <p:cNvCxnSpPr>
            <a:cxnSpLocks/>
          </p:cNvCxnSpPr>
          <p:nvPr/>
        </p:nvCxnSpPr>
        <p:spPr>
          <a:xfrm>
            <a:off x="611560" y="188640"/>
            <a:ext cx="8208912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E28372B-8628-4EE2-ADBD-EFEDD4CC51EE}"/>
              </a:ext>
            </a:extLst>
          </p:cNvPr>
          <p:cNvSpPr/>
          <p:nvPr/>
        </p:nvSpPr>
        <p:spPr>
          <a:xfrm>
            <a:off x="1187624" y="6355302"/>
            <a:ext cx="7632848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LH: lung hemorrhage,  IAH: intra-abdominal hemorrhage, BR: bladder rupture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56927F4-6334-49A6-ABFB-6BC222A3D2E1}"/>
              </a:ext>
            </a:extLst>
          </p:cNvPr>
          <p:cNvSpPr txBox="1"/>
          <p:nvPr/>
        </p:nvSpPr>
        <p:spPr>
          <a:xfrm>
            <a:off x="7380312" y="125576"/>
            <a:ext cx="1763688" cy="6183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9774DA-A645-4188-AA26-3FE65819B815}"/>
              </a:ext>
            </a:extLst>
          </p:cNvPr>
          <p:cNvSpPr txBox="1"/>
          <p:nvPr/>
        </p:nvSpPr>
        <p:spPr>
          <a:xfrm>
            <a:off x="3491880" y="116632"/>
            <a:ext cx="4392488" cy="682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Remarks of organs’ damage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</a:t>
            </a:r>
            <a:r>
              <a:rPr lang="en-US" altLang="ja-JP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Henothorax</a:t>
            </a: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Hemothorax,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Hemothorax, Splenic injury, BR,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Hemothorax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Hemothorax,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LAH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LH, Splenic injury,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LH, Splenic &amp; Liver injury, BR, IAH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E26DABB-7625-488A-B503-0FA8D70AD70E}"/>
              </a:ext>
            </a:extLst>
          </p:cNvPr>
          <p:cNvSpPr/>
          <p:nvPr/>
        </p:nvSpPr>
        <p:spPr>
          <a:xfrm>
            <a:off x="3744416" y="410954"/>
            <a:ext cx="3779912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(by sacrifice, CT scan, etc)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41D1EAF-E9D4-428E-B86C-24579B20EB5E}"/>
              </a:ext>
            </a:extLst>
          </p:cNvPr>
          <p:cNvSpPr txBox="1"/>
          <p:nvPr/>
        </p:nvSpPr>
        <p:spPr>
          <a:xfrm>
            <a:off x="683568" y="616530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1   Results of a basic research using a swine model.</a:t>
            </a:r>
            <a:endParaRPr lang="ja-JP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F774A0A3-F5A9-4DEC-9C59-C844ED8870DE}"/>
              </a:ext>
            </a:extLst>
          </p:cNvPr>
          <p:cNvCxnSpPr>
            <a:cxnSpLocks/>
          </p:cNvCxnSpPr>
          <p:nvPr/>
        </p:nvCxnSpPr>
        <p:spPr>
          <a:xfrm>
            <a:off x="611560" y="764704"/>
            <a:ext cx="8208912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C3AD3C64-96C6-4768-A38D-27E5D87265F1}"/>
              </a:ext>
            </a:extLst>
          </p:cNvPr>
          <p:cNvCxnSpPr>
            <a:cxnSpLocks/>
          </p:cNvCxnSpPr>
          <p:nvPr/>
        </p:nvCxnSpPr>
        <p:spPr>
          <a:xfrm>
            <a:off x="763960" y="6165304"/>
            <a:ext cx="8208912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1990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2BB277-6CE6-4D8C-9470-07709F8B84E6}"/>
              </a:ext>
            </a:extLst>
          </p:cNvPr>
          <p:cNvSpPr txBox="1"/>
          <p:nvPr/>
        </p:nvSpPr>
        <p:spPr>
          <a:xfrm>
            <a:off x="251520" y="1103443"/>
            <a:ext cx="1656184" cy="170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Blast pressure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en-US" altLang="ja-JP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MPa</a:t>
            </a: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)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3.0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3.0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62C866-F4E6-4F09-A988-AA9BAE97DC33}"/>
              </a:ext>
            </a:extLst>
          </p:cNvPr>
          <p:cNvSpPr txBox="1"/>
          <p:nvPr/>
        </p:nvSpPr>
        <p:spPr>
          <a:xfrm>
            <a:off x="1403648" y="1103443"/>
            <a:ext cx="2088232" cy="170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Wearing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body armor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No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Yes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C23C4FF-984E-4A12-B869-5BC51DC59F39}"/>
              </a:ext>
            </a:extLst>
          </p:cNvPr>
          <p:cNvSpPr txBox="1"/>
          <p:nvPr/>
        </p:nvSpPr>
        <p:spPr>
          <a:xfrm>
            <a:off x="4572000" y="1097449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Outcome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dead / survived  :   5  /  6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dead / survived  :   0  /  6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8684F8E-E138-4B7B-BA0D-9E47763016EB}"/>
              </a:ext>
            </a:extLst>
          </p:cNvPr>
          <p:cNvCxnSpPr>
            <a:cxnSpLocks/>
          </p:cNvCxnSpPr>
          <p:nvPr/>
        </p:nvCxnSpPr>
        <p:spPr>
          <a:xfrm flipV="1">
            <a:off x="395536" y="1949733"/>
            <a:ext cx="8352928" cy="17806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E26FFF6-0BB7-4F77-8BFC-80681EF126C7}"/>
              </a:ext>
            </a:extLst>
          </p:cNvPr>
          <p:cNvCxnSpPr>
            <a:cxnSpLocks/>
          </p:cNvCxnSpPr>
          <p:nvPr/>
        </p:nvCxnSpPr>
        <p:spPr>
          <a:xfrm>
            <a:off x="395536" y="1175451"/>
            <a:ext cx="8352928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56CC46-69B8-4910-A112-B48166C632EC}"/>
              </a:ext>
            </a:extLst>
          </p:cNvPr>
          <p:cNvCxnSpPr>
            <a:cxnSpLocks/>
          </p:cNvCxnSpPr>
          <p:nvPr/>
        </p:nvCxnSpPr>
        <p:spPr>
          <a:xfrm>
            <a:off x="395536" y="2874026"/>
            <a:ext cx="8352928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56BB584-5EC4-49D6-8C22-F047B3DDB8A1}"/>
              </a:ext>
            </a:extLst>
          </p:cNvPr>
          <p:cNvSpPr txBox="1"/>
          <p:nvPr/>
        </p:nvSpPr>
        <p:spPr>
          <a:xfrm>
            <a:off x="575555" y="3704068"/>
            <a:ext cx="8067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Table 2   Relationship between respiratory arrest and outcome in two groups with and without a body armor.</a:t>
            </a:r>
            <a:endParaRPr lang="ja-JP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771DAA-8D6C-4CBD-8595-6926BF569774}"/>
              </a:ext>
            </a:extLst>
          </p:cNvPr>
          <p:cNvSpPr txBox="1"/>
          <p:nvPr/>
        </p:nvSpPr>
        <p:spPr>
          <a:xfrm>
            <a:off x="7452320" y="1097449"/>
            <a:ext cx="1440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Mortality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45 %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 0 %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F358CC4-0E90-4594-A7C7-6351AC3EA3F2}"/>
              </a:ext>
            </a:extLst>
          </p:cNvPr>
          <p:cNvSpPr/>
          <p:nvPr/>
        </p:nvSpPr>
        <p:spPr>
          <a:xfrm>
            <a:off x="611560" y="4337809"/>
            <a:ext cx="80317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Eight pigs had respiratory arrests immediately after exposures of blast wave and wind in two groups, and 3 animals of them spontaneously recovered from respiratory arrests and survived for 3 hours after injuries.  As a result, all pigs survived  for 3 hours in a body armor group.</a:t>
            </a:r>
            <a:endParaRPr lang="ja-JP" altLang="en-US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A9EE43A-A72B-4296-89CA-32C1776B8ED2}"/>
              </a:ext>
            </a:extLst>
          </p:cNvPr>
          <p:cNvSpPr txBox="1"/>
          <p:nvPr/>
        </p:nvSpPr>
        <p:spPr>
          <a:xfrm>
            <a:off x="2987824" y="1097449"/>
            <a:ext cx="2016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Respiratory arrest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ja-JP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yes / no  :  6 / 5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yes / no  :  2/ 4</a:t>
            </a:r>
          </a:p>
        </p:txBody>
      </p:sp>
    </p:spTree>
    <p:extLst>
      <p:ext uri="{BB962C8B-B14F-4D97-AF65-F5344CB8AC3E}">
        <p14:creationId xmlns:p14="http://schemas.microsoft.com/office/powerpoint/2010/main" val="116199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グレースケール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</TotalTime>
  <Words>342</Words>
  <Application>Microsoft Office PowerPoint</Application>
  <PresentationFormat>画面に合わせる (4:3)</PresentationFormat>
  <Paragraphs>121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テーマ</vt:lpstr>
      <vt:lpstr>PowerPoint プレゼンテーション</vt:lpstr>
      <vt:lpstr>PowerPoint プレゼンテーション</vt:lpstr>
    </vt:vector>
  </TitlesOfParts>
  <Company>FJ-USER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Saito</dc:creator>
  <cp:lastModifiedBy>Daizoh Saitoh MD</cp:lastModifiedBy>
  <cp:revision>466</cp:revision>
  <cp:lastPrinted>2019-10-12T04:38:27Z</cp:lastPrinted>
  <dcterms:created xsi:type="dcterms:W3CDTF">2014-11-16T17:55:02Z</dcterms:created>
  <dcterms:modified xsi:type="dcterms:W3CDTF">2020-03-20T05:25:05Z</dcterms:modified>
</cp:coreProperties>
</file>