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1" r:id="rId3"/>
    <p:sldId id="256" r:id="rId4"/>
    <p:sldId id="257" r:id="rId5"/>
    <p:sldId id="259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6"/>
    <p:restoredTop sz="96281"/>
  </p:normalViewPr>
  <p:slideViewPr>
    <p:cSldViewPr snapToGrid="0" showGuides="1">
      <p:cViewPr varScale="1">
        <p:scale>
          <a:sx n="111" d="100"/>
          <a:sy n="111" d="100"/>
        </p:scale>
        <p:origin x="64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24F6C-5365-3E3E-23C2-464EC84D1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4B4F5-4CE4-E2D7-4BF2-709ABBC7EA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AA91A-EE30-9B60-DF9D-D3B68A5C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32455-D00F-47F3-7D25-96AA3CAE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9B47B-1D3A-202E-A815-972EB4D0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8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29D7A-EF52-411A-4E4F-9BF19A47F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B5459-D1F7-F0F1-6B08-C1DD1A8DC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A62D1-DF38-F9A2-D652-D801E87F0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6014E-9605-501D-8EC6-329F7BE9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6C2A5-83FE-BC94-C549-576E894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99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158D2-205A-1148-8C7E-50881220C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FB281-684E-3E4B-08A6-0136AFCF9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65F48-63A9-D1C1-1C67-805977C93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3C113-7D93-749C-BD33-57B88EE5E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ED1E4-F977-7E83-D566-D7FF78E6C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7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8313D-E3BD-4FB5-D081-FBAF118D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29267-6D9A-988C-79C0-86ADBE496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428DC-6C2A-BF1F-7B6C-DA49E8F4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C45FF-D7CD-6215-A48E-4B945CA3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6B81C-B5E2-62F9-989D-23AC4A02A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6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7C9E2-6A2A-7AEF-7409-C916FB7FC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17A45-5BB6-A362-7D9E-88E9D9C3A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B9299-F152-4257-E639-348EDD42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066DD-12CC-ACDB-9CE4-52E49368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BA87-81E2-337F-A3CC-C0FC414A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3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7686-BB24-FD8B-1891-9FD11C282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24438-56F9-729B-C0BD-C9701C816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19B6BC-4B0B-7E63-89D0-73376A440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CF3DF-E438-2146-66D7-2B050E36E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C9B54-8AB5-5369-4240-622DD2594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D81CE-B1EA-2BA3-96A4-4F08CA3EE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56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21372-66B7-DC70-F14D-65B99DEE8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636F5-6E31-8B11-5C39-6A0490DB9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027840-625E-FB19-7C30-67DD125F2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1681D-A31D-9848-E521-4C3D3BEC2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175A8-1E59-BCF8-177C-02191E842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4A6D5-366A-1D10-E7B7-D1EB07B0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4DE6BB-5528-9080-9A56-D82FD8E71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C0454E-90CF-0A5F-F2B8-A1F69C7CD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2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FEC66-F97A-AB58-C3D2-CE4BE1685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DB2F13-0F73-50BD-204F-200991F4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44CCD-3D6C-99FC-72C9-07C24551B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ECB3B6-9C78-4557-FAF9-9AF8D17A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4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6DAA3D-5282-BD5A-2657-048929AC8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07EAB-915B-8814-7F10-56DF9B036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124C3-B188-F532-4A23-AC7B9327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03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0619F-6D3D-893F-9936-8AA26F12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E1FA5-B138-61EC-2CE4-C6CC66C26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B6971-35DA-8EAE-6A57-BD34B3A49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4A5E4-B245-45FA-C7BE-876091D5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831A2-E009-34B5-B4EF-7B58889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7B861-5D31-2333-9621-DB59362E5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0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74B1A-17B2-145F-B439-506DD60D9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9A37FA-195D-31EA-FD7E-B4CB9EAB72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EA735-93CB-F01C-1E0D-CEB6DC2DF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C55AE-1D29-21A0-AA9F-F11E81E94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C654E-D5DA-EE1C-CED5-2E6A18D9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505BB-12BD-0A48-9C0F-BC786AB6E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824CE-89D7-FEC8-12A0-58D265E2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71975-0F51-ED8B-7E41-28606B0DD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4C51C-2395-B5FE-D157-306D8FF78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EC13A-1B0E-FE41-B571-1CF47A720099}" type="datetimeFigureOut">
              <a:rPr lang="en-US" smtClean="0"/>
              <a:t>9/14/22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0795B-04B5-8EF7-257B-A5D5832B6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145A1-C4CD-E92A-F7DF-0F961F6B2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069F6-15B5-644F-B6F8-9694FA112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F080CB-F897-B7F8-6319-889685E1D60D}"/>
              </a:ext>
            </a:extLst>
          </p:cNvPr>
          <p:cNvSpPr/>
          <p:nvPr/>
        </p:nvSpPr>
        <p:spPr>
          <a:xfrm>
            <a:off x="1261639" y="2338085"/>
            <a:ext cx="64081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Fig.1. Optimized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melitensis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LAMP assay</a:t>
            </a:r>
          </a:p>
          <a:p>
            <a:pPr marL="342900" indent="-342900">
              <a:buAutoNum type="alphaLcParenBoth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Agarose gel electrophoresis for LAMP amplicons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Lane M: 100 bp ladder, lane 1: NTC,  lane 2: Positive LAMP amplification with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melitensis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genomic DNA showing laddering pattern, lane 3: LAMP amplification with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abortus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genomic DNA showing no laddering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Visualization of LAMP amplicon by SYBR Green I dye: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LAMP amplicons appeared green while the negative amplicons remained orange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F025F4-1DC8-7651-6441-34CDBFE7AC1A}"/>
              </a:ext>
            </a:extLst>
          </p:cNvPr>
          <p:cNvGrpSpPr/>
          <p:nvPr/>
        </p:nvGrpSpPr>
        <p:grpSpPr>
          <a:xfrm>
            <a:off x="8486610" y="0"/>
            <a:ext cx="2695757" cy="6440821"/>
            <a:chOff x="8486610" y="0"/>
            <a:chExt cx="2695757" cy="64408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AF7CA4-EE0F-1510-9FE8-6CB44D082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86610" y="1620443"/>
              <a:ext cx="2695757" cy="4820378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C8654BF-E4B5-CDDC-956A-D9B33D02ED2D}"/>
                </a:ext>
              </a:extLst>
            </p:cNvPr>
            <p:cNvGrpSpPr/>
            <p:nvPr/>
          </p:nvGrpSpPr>
          <p:grpSpPr>
            <a:xfrm>
              <a:off x="8761059" y="0"/>
              <a:ext cx="2029866" cy="1593976"/>
              <a:chOff x="8761059" y="0"/>
              <a:chExt cx="2029866" cy="159397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0ECAEA-018F-E9A1-4992-CAF0CE0B905E}"/>
                  </a:ext>
                </a:extLst>
              </p:cNvPr>
              <p:cNvSpPr txBox="1"/>
              <p:nvPr/>
            </p:nvSpPr>
            <p:spPr>
              <a:xfrm rot="16200000">
                <a:off x="9348105" y="679181"/>
                <a:ext cx="15525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melitensis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27FCD3-CD6A-526E-10EA-8ED9D3514A04}"/>
                  </a:ext>
                </a:extLst>
              </p:cNvPr>
              <p:cNvSpPr txBox="1"/>
              <p:nvPr/>
            </p:nvSpPr>
            <p:spPr>
              <a:xfrm rot="16200000">
                <a:off x="9876130" y="637796"/>
                <a:ext cx="15525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abortus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0114E1-00E1-0F0B-9411-10209452271D}"/>
                  </a:ext>
                </a:extLst>
              </p:cNvPr>
              <p:cNvSpPr txBox="1"/>
              <p:nvPr/>
            </p:nvSpPr>
            <p:spPr>
              <a:xfrm>
                <a:off x="8761059" y="1217185"/>
                <a:ext cx="3838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8D87-4231-96C8-ABC5-C4FADDDFA7C3}"/>
                  </a:ext>
                </a:extLst>
              </p:cNvPr>
              <p:cNvSpPr txBox="1"/>
              <p:nvPr/>
            </p:nvSpPr>
            <p:spPr>
              <a:xfrm>
                <a:off x="9175531" y="1198178"/>
                <a:ext cx="7035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776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0817EF3-78D2-4F4B-AECA-BF086D7E3410}"/>
              </a:ext>
            </a:extLst>
          </p:cNvPr>
          <p:cNvGrpSpPr/>
          <p:nvPr/>
        </p:nvGrpSpPr>
        <p:grpSpPr>
          <a:xfrm>
            <a:off x="1704199" y="755033"/>
            <a:ext cx="8578979" cy="5817089"/>
            <a:chOff x="2139627" y="383639"/>
            <a:chExt cx="8578979" cy="581708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31A5F90-CA18-E041-8D67-C49FC17931EF}"/>
                </a:ext>
              </a:extLst>
            </p:cNvPr>
            <p:cNvGrpSpPr/>
            <p:nvPr/>
          </p:nvGrpSpPr>
          <p:grpSpPr>
            <a:xfrm>
              <a:off x="2139627" y="383639"/>
              <a:ext cx="7912745" cy="3729595"/>
              <a:chOff x="832883" y="823918"/>
              <a:chExt cx="7912745" cy="3729595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F13CDE3-5726-CC4D-9980-6344C237E95B}"/>
                  </a:ext>
                </a:extLst>
              </p:cNvPr>
              <p:cNvGrpSpPr/>
              <p:nvPr/>
            </p:nvGrpSpPr>
            <p:grpSpPr>
              <a:xfrm>
                <a:off x="832883" y="823918"/>
                <a:ext cx="7912745" cy="3277004"/>
                <a:chOff x="1520482" y="2899741"/>
                <a:chExt cx="7912745" cy="3277004"/>
              </a:xfrm>
              <a:effectLst/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3C12E9E2-A342-0248-9A68-08522DB8B370}"/>
                    </a:ext>
                  </a:extLst>
                </p:cNvPr>
                <p:cNvGrpSpPr/>
                <p:nvPr/>
              </p:nvGrpSpPr>
              <p:grpSpPr>
                <a:xfrm>
                  <a:off x="1520482" y="2899741"/>
                  <a:ext cx="7912745" cy="3277004"/>
                  <a:chOff x="1520482" y="2899741"/>
                  <a:chExt cx="7912745" cy="3277004"/>
                </a:xfrm>
              </p:grpSpPr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D28ECB0B-B0B6-484A-8B6B-0F57AA449EA0}"/>
                      </a:ext>
                    </a:extLst>
                  </p:cNvPr>
                  <p:cNvGrpSpPr/>
                  <p:nvPr/>
                </p:nvGrpSpPr>
                <p:grpSpPr>
                  <a:xfrm>
                    <a:off x="1520482" y="3450736"/>
                    <a:ext cx="7912745" cy="2726009"/>
                    <a:chOff x="2726028" y="3046606"/>
                    <a:chExt cx="7912745" cy="2726009"/>
                  </a:xfrm>
                </p:grpSpPr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978847B-A5C8-D240-B880-702CF5CA19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26028" y="3046606"/>
                      <a:ext cx="1144261" cy="1629167"/>
                      <a:chOff x="1231682" y="2159530"/>
                      <a:chExt cx="1144261" cy="1629167"/>
                    </a:xfrm>
                  </p:grpSpPr>
                  <p:sp>
                    <p:nvSpPr>
                      <p:cNvPr id="128" name="Teardrop 127">
                        <a:extLst>
                          <a:ext uri="{FF2B5EF4-FFF2-40B4-BE49-F238E27FC236}">
                            <a16:creationId xmlns:a16="http://schemas.microsoft.com/office/drawing/2014/main" id="{DA98FAB9-FEF7-9645-AE83-11E4786682E7}"/>
                          </a:ext>
                        </a:extLst>
                      </p:cNvPr>
                      <p:cNvSpPr/>
                      <p:nvPr/>
                    </p:nvSpPr>
                    <p:spPr>
                      <a:xfrm rot="16962861">
                        <a:off x="2147090" y="3559844"/>
                        <a:ext cx="195088" cy="262618"/>
                      </a:xfrm>
                      <a:prstGeom prst="teardrop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pic>
                    <p:nvPicPr>
                      <p:cNvPr id="129" name="Picture 2" descr="Manual Single Channel Pipette | RFID Tag | Pipet-Lite XLS">
                        <a:extLst>
                          <a:ext uri="{FF2B5EF4-FFF2-40B4-BE49-F238E27FC236}">
                            <a16:creationId xmlns:a16="http://schemas.microsoft.com/office/drawing/2014/main" id="{C3C45164-EB3D-7444-B1E8-D837F3EBD8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231682" y="2159530"/>
                        <a:ext cx="928095" cy="1378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00DCA5C9-E21D-4140-8CB5-010F8EB110D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753947" y="3360998"/>
                      <a:ext cx="7884826" cy="2411617"/>
                      <a:chOff x="2753947" y="3360998"/>
                      <a:chExt cx="7884826" cy="2411617"/>
                    </a:xfrm>
                  </p:grpSpPr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BD8C1FD4-B9A9-F94D-A925-73F5CF36101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753947" y="3360998"/>
                        <a:ext cx="7884826" cy="1992756"/>
                        <a:chOff x="1265912" y="2566668"/>
                        <a:chExt cx="7884826" cy="1992756"/>
                      </a:xfrm>
                    </p:grpSpPr>
                    <p:grpSp>
                      <p:nvGrpSpPr>
                        <p:cNvPr id="97" name="Group 96">
                          <a:extLst>
                            <a:ext uri="{FF2B5EF4-FFF2-40B4-BE49-F238E27FC236}">
                              <a16:creationId xmlns:a16="http://schemas.microsoft.com/office/drawing/2014/main" id="{795E10D8-AB41-8549-B9AE-E4F40A6F64B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218814" y="3710174"/>
                          <a:ext cx="840105" cy="849250"/>
                          <a:chOff x="4053676" y="3237181"/>
                          <a:chExt cx="464560" cy="686050"/>
                        </a:xfrm>
                      </p:grpSpPr>
                      <p:grpSp>
                        <p:nvGrpSpPr>
                          <p:cNvPr id="118" name="Group 117">
                            <a:extLst>
                              <a:ext uri="{FF2B5EF4-FFF2-40B4-BE49-F238E27FC236}">
                                <a16:creationId xmlns:a16="http://schemas.microsoft.com/office/drawing/2014/main" id="{55DF583B-8503-4143-8D57-DE705B43FB5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 rot="518859">
                            <a:off x="4053676" y="3237181"/>
                            <a:ext cx="145308" cy="383638"/>
                            <a:chOff x="3403015" y="3122711"/>
                            <a:chExt cx="145308" cy="383638"/>
                          </a:xfrm>
                          <a:scene3d>
                            <a:camera prst="isometricRightUp"/>
                            <a:lightRig rig="threePt" dir="t"/>
                          </a:scene3d>
                        </p:grpSpPr>
                        <p:sp>
                          <p:nvSpPr>
                            <p:cNvPr id="126" name="Connector 125">
                              <a:extLst>
                                <a:ext uri="{FF2B5EF4-FFF2-40B4-BE49-F238E27FC236}">
                                  <a16:creationId xmlns:a16="http://schemas.microsoft.com/office/drawing/2014/main" id="{045690EE-95CD-4049-B259-40E1DD698AB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441673" y="3408377"/>
                              <a:ext cx="97971" cy="97972"/>
                            </a:xfrm>
                            <a:prstGeom prst="flowChartConnector">
                              <a:avLst/>
                            </a:prstGeom>
                            <a:solidFill>
                              <a:srgbClr val="FF2600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27" name="Block Arc 126">
                              <a:extLst>
                                <a:ext uri="{FF2B5EF4-FFF2-40B4-BE49-F238E27FC236}">
                                  <a16:creationId xmlns:a16="http://schemas.microsoft.com/office/drawing/2014/main" id="{374D7046-15FA-4D4E-A341-F9881C8C7F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0412344">
                              <a:off x="3403015" y="3122711"/>
                              <a:ext cx="145308" cy="299062"/>
                            </a:xfrm>
                            <a:prstGeom prst="blockArc">
                              <a:avLst/>
                            </a:prstGeom>
                            <a:solidFill>
                              <a:srgbClr val="008F00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19" name="Group 118">
                            <a:extLst>
                              <a:ext uri="{FF2B5EF4-FFF2-40B4-BE49-F238E27FC236}">
                                <a16:creationId xmlns:a16="http://schemas.microsoft.com/office/drawing/2014/main" id="{18B93561-1212-FE40-B195-33D02027D42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220528" y="3387193"/>
                            <a:ext cx="297708" cy="536038"/>
                            <a:chOff x="4206076" y="3389581"/>
                            <a:chExt cx="297708" cy="536038"/>
                          </a:xfrm>
                        </p:grpSpPr>
                        <p:grpSp>
                          <p:nvGrpSpPr>
                            <p:cNvPr id="120" name="Group 119">
                              <a:extLst>
                                <a:ext uri="{FF2B5EF4-FFF2-40B4-BE49-F238E27FC236}">
                                  <a16:creationId xmlns:a16="http://schemas.microsoft.com/office/drawing/2014/main" id="{02CDDB54-7400-A041-967B-4E406BC6C1F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 rot="518859">
                              <a:off x="4206076" y="3389581"/>
                              <a:ext cx="145308" cy="383638"/>
                              <a:chOff x="3403015" y="3122711"/>
                              <a:chExt cx="145308" cy="383638"/>
                            </a:xfrm>
                            <a:scene3d>
                              <a:camera prst="isometricRightUp"/>
                              <a:lightRig rig="threePt" dir="t"/>
                            </a:scene3d>
                          </p:grpSpPr>
                          <p:sp>
                            <p:nvSpPr>
                              <p:cNvPr id="124" name="Connector 123">
                                <a:extLst>
                                  <a:ext uri="{FF2B5EF4-FFF2-40B4-BE49-F238E27FC236}">
                                    <a16:creationId xmlns:a16="http://schemas.microsoft.com/office/drawing/2014/main" id="{D131DFBA-6033-2F45-ABD5-F1BAA9C9CDF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441673" y="3408377"/>
                                <a:ext cx="97971" cy="97972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rgbClr val="FF2600"/>
                              </a:solidFill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25" name="Block Arc 124">
                                <a:extLst>
                                  <a:ext uri="{FF2B5EF4-FFF2-40B4-BE49-F238E27FC236}">
                                    <a16:creationId xmlns:a16="http://schemas.microsoft.com/office/drawing/2014/main" id="{A4ECD675-8824-8A42-BE0F-F970A8922A3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 rot="10412344">
                                <a:off x="3403015" y="3122711"/>
                                <a:ext cx="145308" cy="299062"/>
                              </a:xfrm>
                              <a:prstGeom prst="blockArc">
                                <a:avLst/>
                              </a:prstGeom>
                              <a:solidFill>
                                <a:srgbClr val="008F00"/>
                              </a:solidFill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21" name="Group 120">
                              <a:extLst>
                                <a:ext uri="{FF2B5EF4-FFF2-40B4-BE49-F238E27FC236}">
                                  <a16:creationId xmlns:a16="http://schemas.microsoft.com/office/drawing/2014/main" id="{2673B038-D7CE-7B45-8878-6FB14C3EF9A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 rot="518859">
                              <a:off x="4358476" y="3541981"/>
                              <a:ext cx="145308" cy="383638"/>
                              <a:chOff x="3403015" y="3122711"/>
                              <a:chExt cx="145308" cy="383638"/>
                            </a:xfrm>
                            <a:scene3d>
                              <a:camera prst="isometricRightUp"/>
                              <a:lightRig rig="threePt" dir="t"/>
                            </a:scene3d>
                          </p:grpSpPr>
                          <p:sp>
                            <p:nvSpPr>
                              <p:cNvPr id="122" name="Connector 121">
                                <a:extLst>
                                  <a:ext uri="{FF2B5EF4-FFF2-40B4-BE49-F238E27FC236}">
                                    <a16:creationId xmlns:a16="http://schemas.microsoft.com/office/drawing/2014/main" id="{01A8A0B1-1912-8046-A80E-B38F2E83783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441673" y="3408377"/>
                                <a:ext cx="97971" cy="97972"/>
                              </a:xfrm>
                              <a:prstGeom prst="flowChartConnector">
                                <a:avLst/>
                              </a:prstGeom>
                              <a:solidFill>
                                <a:srgbClr val="FF2600"/>
                              </a:solidFill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23" name="Block Arc 122">
                                <a:extLst>
                                  <a:ext uri="{FF2B5EF4-FFF2-40B4-BE49-F238E27FC236}">
                                    <a16:creationId xmlns:a16="http://schemas.microsoft.com/office/drawing/2014/main" id="{DB71D4BB-660F-4A4A-9D04-FF31D81F71A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 rot="10412344">
                                <a:off x="3403015" y="3122711"/>
                                <a:ext cx="145308" cy="299062"/>
                              </a:xfrm>
                              <a:prstGeom prst="blockArc">
                                <a:avLst/>
                              </a:prstGeom>
                              <a:solidFill>
                                <a:srgbClr val="008F00"/>
                              </a:solidFill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98" name="Group 97">
                          <a:extLst>
                            <a:ext uri="{FF2B5EF4-FFF2-40B4-BE49-F238E27FC236}">
                              <a16:creationId xmlns:a16="http://schemas.microsoft.com/office/drawing/2014/main" id="{0E3B1192-6750-104B-9B33-2756340F48C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265912" y="2566668"/>
                          <a:ext cx="7884826" cy="1989956"/>
                          <a:chOff x="2913039" y="2556632"/>
                          <a:chExt cx="7884826" cy="1989956"/>
                        </a:xfrm>
                      </p:grpSpPr>
                      <p:grpSp>
                        <p:nvGrpSpPr>
                          <p:cNvPr id="99" name="Group 98">
                            <a:extLst>
                              <a:ext uri="{FF2B5EF4-FFF2-40B4-BE49-F238E27FC236}">
                                <a16:creationId xmlns:a16="http://schemas.microsoft.com/office/drawing/2014/main" id="{2264C35D-531A-AC4F-A0BF-5B985122C52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 rot="461679">
                            <a:off x="2913039" y="2556632"/>
                            <a:ext cx="7884826" cy="1989956"/>
                            <a:chOff x="2308485" y="2578308"/>
                            <a:chExt cx="7884826" cy="1989956"/>
                          </a:xfrm>
                          <a:scene3d>
                            <a:camera prst="isometricTopUp"/>
                            <a:lightRig rig="threePt" dir="t"/>
                          </a:scene3d>
                        </p:grpSpPr>
                        <p:sp>
                          <p:nvSpPr>
                            <p:cNvPr id="111" name="Rectangle 110">
                              <a:extLst>
                                <a:ext uri="{FF2B5EF4-FFF2-40B4-BE49-F238E27FC236}">
                                  <a16:creationId xmlns:a16="http://schemas.microsoft.com/office/drawing/2014/main" id="{45602952-ED56-F040-91B0-68A95A8DB8F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308485" y="2578308"/>
                              <a:ext cx="1600369" cy="1979696"/>
                            </a:xfrm>
                            <a:prstGeom prst="rect">
                              <a:avLst/>
                            </a:prstGeom>
                            <a:gradFill flip="none" rotWithShape="1">
                              <a:gsLst>
                                <a:gs pos="0">
                                  <a:srgbClr val="FF2F92">
                                    <a:tint val="66000"/>
                                    <a:satMod val="160000"/>
                                  </a:srgbClr>
                                </a:gs>
                                <a:gs pos="17000">
                                  <a:srgbClr val="FF2F92">
                                    <a:tint val="44500"/>
                                    <a:satMod val="160000"/>
                                  </a:srgbClr>
                                </a:gs>
                                <a:gs pos="100000">
                                  <a:srgbClr val="FF2F92">
                                    <a:tint val="23500"/>
                                    <a:satMod val="160000"/>
                                  </a:srgbClr>
                                </a:gs>
                              </a:gsLst>
                              <a:path path="circle">
                                <a:fillToRect t="100000" r="100000"/>
                              </a:path>
                              <a:tileRect l="-100000" b="-100000"/>
                            </a:gra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/>
                            </a:p>
                          </p:txBody>
                        </p:sp>
                        <p:sp>
                          <p:nvSpPr>
                            <p:cNvPr id="112" name="Rectangle 111">
                              <a:extLst>
                                <a:ext uri="{FF2B5EF4-FFF2-40B4-BE49-F238E27FC236}">
                                  <a16:creationId xmlns:a16="http://schemas.microsoft.com/office/drawing/2014/main" id="{BF71CE01-7669-1B45-869A-FF083A03C58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908854" y="2578308"/>
                              <a:ext cx="580261" cy="1979696"/>
                            </a:xfrm>
                            <a:prstGeom prst="rect">
                              <a:avLst/>
                            </a:prstGeom>
                            <a:solidFill>
                              <a:schemeClr val="accent6">
                                <a:lumMod val="40000"/>
                                <a:lumOff val="60000"/>
                                <a:alpha val="16000"/>
                              </a:schemeClr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/>
                            </a:p>
                          </p:txBody>
                        </p:sp>
                        <p:sp>
                          <p:nvSpPr>
                            <p:cNvPr id="113" name="Rectangle 112">
                              <a:extLst>
                                <a:ext uri="{FF2B5EF4-FFF2-40B4-BE49-F238E27FC236}">
                                  <a16:creationId xmlns:a16="http://schemas.microsoft.com/office/drawing/2014/main" id="{D14975DF-EAD9-E149-A66C-47EE40D7A73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4489116" y="2578310"/>
                              <a:ext cx="3357027" cy="1979696"/>
                            </a:xfrm>
                            <a:prstGeom prst="rect">
                              <a:avLst/>
                            </a:prstGeom>
                            <a:gradFill flip="none" rotWithShape="1">
                              <a:gsLst>
                                <a:gs pos="0">
                                  <a:srgbClr val="FFFF00">
                                    <a:tint val="66000"/>
                                    <a:satMod val="160000"/>
                                  </a:srgbClr>
                                </a:gs>
                                <a:gs pos="50000">
                                  <a:srgbClr val="FFFF00">
                                    <a:tint val="44500"/>
                                    <a:satMod val="160000"/>
                                  </a:srgbClr>
                                </a:gs>
                                <a:gs pos="100000">
                                  <a:srgbClr val="FFFF00">
                                    <a:tint val="23500"/>
                                    <a:satMod val="160000"/>
                                  </a:srgbClr>
                                </a:gs>
                              </a:gsLst>
                              <a:path path="circle">
                                <a:fillToRect l="100000" b="100000"/>
                              </a:path>
                              <a:tileRect t="-100000" r="-100000"/>
                            </a:gra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/>
                            </a:p>
                          </p:txBody>
                        </p:sp>
                        <p:sp>
                          <p:nvSpPr>
                            <p:cNvPr id="114" name="Rectangle 113">
                              <a:extLst>
                                <a:ext uri="{FF2B5EF4-FFF2-40B4-BE49-F238E27FC236}">
                                  <a16:creationId xmlns:a16="http://schemas.microsoft.com/office/drawing/2014/main" id="{CCE9E73C-D85A-BA4D-8A8F-7B516400B07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7846142" y="2578308"/>
                              <a:ext cx="2347169" cy="1989956"/>
                            </a:xfrm>
                            <a:prstGeom prst="rect">
                              <a:avLst/>
                            </a:prstGeom>
                            <a:gradFill flip="none" rotWithShape="1">
                              <a:gsLst>
                                <a:gs pos="0">
                                  <a:srgbClr val="942093">
                                    <a:tint val="66000"/>
                                    <a:satMod val="160000"/>
                                  </a:srgbClr>
                                </a:gs>
                                <a:gs pos="0">
                                  <a:srgbClr val="942093">
                                    <a:tint val="44500"/>
                                    <a:satMod val="160000"/>
                                  </a:srgbClr>
                                </a:gs>
                                <a:gs pos="100000">
                                  <a:srgbClr val="942093">
                                    <a:tint val="23500"/>
                                    <a:satMod val="160000"/>
                                  </a:srgbClr>
                                </a:gs>
                              </a:gsLst>
                              <a:lin ang="18900000" scaled="1"/>
                              <a:tileRect/>
                            </a:gra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dirty="0">
                                <a:highlight>
                                  <a:srgbClr val="941651"/>
                                </a:highlight>
                              </a:endParaRPr>
                            </a:p>
                          </p:txBody>
                        </p:sp>
                        <p:sp>
                          <p:nvSpPr>
                            <p:cNvPr id="115" name="Rectangle 114">
                              <a:extLst>
                                <a:ext uri="{FF2B5EF4-FFF2-40B4-BE49-F238E27FC236}">
                                  <a16:creationId xmlns:a16="http://schemas.microsoft.com/office/drawing/2014/main" id="{9D5C746E-ABEA-6443-8F1D-55CC00D33D3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308486" y="4488016"/>
                              <a:ext cx="7884825" cy="80248"/>
                            </a:xfrm>
                            <a:prstGeom prst="rect">
                              <a:avLst/>
                            </a:prstGeom>
                            <a:solidFill>
                              <a:srgbClr val="FF7E79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16" name="Rectangle 115">
                              <a:extLst>
                                <a:ext uri="{FF2B5EF4-FFF2-40B4-BE49-F238E27FC236}">
                                  <a16:creationId xmlns:a16="http://schemas.microsoft.com/office/drawing/2014/main" id="{01BFF781-9481-EC42-B76C-1C09C61EFF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598608" y="2578308"/>
                              <a:ext cx="218764" cy="1895713"/>
                            </a:xfrm>
                            <a:prstGeom prst="rect">
                              <a:avLst/>
                            </a:prstGeom>
                            <a:gradFill flip="none" rotWithShape="1">
                              <a:gsLst>
                                <a:gs pos="0">
                                  <a:srgbClr val="FF0000">
                                    <a:tint val="66000"/>
                                    <a:satMod val="160000"/>
                                  </a:srgbClr>
                                </a:gs>
                                <a:gs pos="50000">
                                  <a:srgbClr val="FF0000">
                                    <a:tint val="44500"/>
                                    <a:satMod val="160000"/>
                                  </a:srgbClr>
                                </a:gs>
                                <a:gs pos="100000">
                                  <a:srgbClr val="FF0000">
                                    <a:tint val="23500"/>
                                    <a:satMod val="160000"/>
                                  </a:srgbClr>
                                </a:gs>
                              </a:gsLst>
                              <a:path path="circle">
                                <a:fillToRect r="100000" b="100000"/>
                              </a:path>
                              <a:tileRect l="-100000" t="-100000"/>
                            </a:gra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b="1" dirty="0"/>
                            </a:p>
                          </p:txBody>
                        </p:sp>
                        <p:sp>
                          <p:nvSpPr>
                            <p:cNvPr id="117" name="Rectangle 116">
                              <a:extLst>
                                <a:ext uri="{FF2B5EF4-FFF2-40B4-BE49-F238E27FC236}">
                                  <a16:creationId xmlns:a16="http://schemas.microsoft.com/office/drawing/2014/main" id="{479D8E09-6DE4-2F44-A236-BD884EA5102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6817482" y="2578308"/>
                              <a:ext cx="218764" cy="1895713"/>
                            </a:xfrm>
                            <a:prstGeom prst="rect">
                              <a:avLst/>
                            </a:prstGeom>
                            <a:gradFill flip="none" rotWithShape="1">
                              <a:gsLst>
                                <a:gs pos="0">
                                  <a:srgbClr val="FF0000">
                                    <a:tint val="66000"/>
                                    <a:satMod val="160000"/>
                                  </a:srgbClr>
                                </a:gs>
                                <a:gs pos="50000">
                                  <a:srgbClr val="FF0000">
                                    <a:tint val="44500"/>
                                    <a:satMod val="160000"/>
                                  </a:srgbClr>
                                </a:gs>
                                <a:gs pos="100000">
                                  <a:srgbClr val="FF0000">
                                    <a:tint val="23500"/>
                                    <a:satMod val="160000"/>
                                  </a:srgbClr>
                                </a:gs>
                              </a:gsLst>
                              <a:path path="circle">
                                <a:fillToRect r="100000" b="100000"/>
                              </a:path>
                              <a:tileRect l="-100000" t="-100000"/>
                            </a:gra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 b="1" dirty="0"/>
                            </a:p>
                          </p:txBody>
                        </p:sp>
                      </p:grpSp>
                      <p:grpSp>
                        <p:nvGrpSpPr>
                          <p:cNvPr id="100" name="Group 99">
                            <a:extLst>
                              <a:ext uri="{FF2B5EF4-FFF2-40B4-BE49-F238E27FC236}">
                                <a16:creationId xmlns:a16="http://schemas.microsoft.com/office/drawing/2014/main" id="{6FA2A287-7993-2D4B-9683-DB577963BCC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6082152" y="3181061"/>
                            <a:ext cx="751469" cy="743083"/>
                            <a:chOff x="6082152" y="3181061"/>
                            <a:chExt cx="751469" cy="743083"/>
                          </a:xfrm>
                        </p:grpSpPr>
                        <p:grpSp>
                          <p:nvGrpSpPr>
                            <p:cNvPr id="101" name="Group 100">
                              <a:extLst>
                                <a:ext uri="{FF2B5EF4-FFF2-40B4-BE49-F238E27FC236}">
                                  <a16:creationId xmlns:a16="http://schemas.microsoft.com/office/drawing/2014/main" id="{FC14A194-2EB0-8E45-A7C6-2559AF05C6E6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6354472" y="3378431"/>
                              <a:ext cx="206829" cy="348343"/>
                              <a:chOff x="5852773" y="3441348"/>
                              <a:chExt cx="206829" cy="348343"/>
                            </a:xfrm>
                            <a:solidFill>
                              <a:schemeClr val="accent1"/>
                            </a:solidFill>
                            <a:scene3d>
                              <a:camera prst="isometricRightUp"/>
                              <a:lightRig rig="threePt" dir="t"/>
                            </a:scene3d>
                          </p:grpSpPr>
                          <p:sp>
                            <p:nvSpPr>
                              <p:cNvPr id="109" name="Rounded Rectangle 108">
                                <a:extLst>
                                  <a:ext uri="{FF2B5EF4-FFF2-40B4-BE49-F238E27FC236}">
                                    <a16:creationId xmlns:a16="http://schemas.microsoft.com/office/drawing/2014/main" id="{04A9E11F-65D3-2846-9DD6-01074C2CFFE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 flipH="1">
                                <a:off x="5901897" y="3582714"/>
                                <a:ext cx="54292" cy="206977"/>
                              </a:xfrm>
                              <a:prstGeom prst="roundRect">
                                <a:avLst/>
                              </a:prstGeom>
                              <a:grpFill/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110" name="Half-frame 109">
                                <a:extLst>
                                  <a:ext uri="{FF2B5EF4-FFF2-40B4-BE49-F238E27FC236}">
                                    <a16:creationId xmlns:a16="http://schemas.microsoft.com/office/drawing/2014/main" id="{2DB9C176-BB6A-354B-B4E3-56F36E95727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 rot="8794772" flipH="1">
                                <a:off x="5852773" y="3441348"/>
                                <a:ext cx="206829" cy="141366"/>
                              </a:xfrm>
                              <a:prstGeom prst="halfFrame">
                                <a:avLst/>
                              </a:prstGeom>
                              <a:grpFill/>
                              <a:ln>
                                <a:solidFill>
                                  <a:schemeClr val="tx1"/>
                                </a:solidFill>
                              </a:ln>
                              <a:sp3d>
                                <a:bevelT w="165100" prst="coolSlant"/>
                              </a:sp3d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US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102" name="Group 101">
                              <a:extLst>
                                <a:ext uri="{FF2B5EF4-FFF2-40B4-BE49-F238E27FC236}">
                                  <a16:creationId xmlns:a16="http://schemas.microsoft.com/office/drawing/2014/main" id="{C9F21249-86A3-824B-B8A9-12EC390D304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6082152" y="3181061"/>
                              <a:ext cx="751469" cy="743083"/>
                              <a:chOff x="6082152" y="3181061"/>
                              <a:chExt cx="751469" cy="743083"/>
                            </a:xfrm>
                          </p:grpSpPr>
                          <p:grpSp>
                            <p:nvGrpSpPr>
                              <p:cNvPr id="103" name="Group 102">
                                <a:extLst>
                                  <a:ext uri="{FF2B5EF4-FFF2-40B4-BE49-F238E27FC236}">
                                    <a16:creationId xmlns:a16="http://schemas.microsoft.com/office/drawing/2014/main" id="{A1A60C8B-9F98-264F-8942-2D82721800C7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6082152" y="3181061"/>
                                <a:ext cx="206829" cy="348343"/>
                                <a:chOff x="5852773" y="3441348"/>
                                <a:chExt cx="206829" cy="348343"/>
                              </a:xfrm>
                              <a:solidFill>
                                <a:schemeClr val="accent1"/>
                              </a:solidFill>
                              <a:scene3d>
                                <a:camera prst="isometricRightUp"/>
                                <a:lightRig rig="threePt" dir="t"/>
                              </a:scene3d>
                            </p:grpSpPr>
                            <p:sp>
                              <p:nvSpPr>
                                <p:cNvPr id="107" name="Rounded Rectangle 106">
                                  <a:extLst>
                                    <a:ext uri="{FF2B5EF4-FFF2-40B4-BE49-F238E27FC236}">
                                      <a16:creationId xmlns:a16="http://schemas.microsoft.com/office/drawing/2014/main" id="{3357BD61-E7CA-E74A-B44B-6EF1EE6A4F53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 flipH="1">
                                  <a:off x="5901897" y="3582714"/>
                                  <a:ext cx="54292" cy="206977"/>
                                </a:xfrm>
                                <a:prstGeom prst="roundRect">
                                  <a:avLst/>
                                </a:prstGeom>
                                <a:grpFill/>
                                <a:ln>
                                  <a:solidFill>
                                    <a:schemeClr val="tx1"/>
                                  </a:solidFill>
                                </a:ln>
                                <a:sp3d>
                                  <a:bevelT w="165100" prst="coolSlant"/>
                                </a:sp3d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/>
                                </a:p>
                              </p:txBody>
                            </p:sp>
                            <p:sp>
                              <p:nvSpPr>
                                <p:cNvPr id="108" name="Half-frame 107">
                                  <a:extLst>
                                    <a:ext uri="{FF2B5EF4-FFF2-40B4-BE49-F238E27FC236}">
                                      <a16:creationId xmlns:a16="http://schemas.microsoft.com/office/drawing/2014/main" id="{25570A55-9580-4641-8FD5-32598F8C44BE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 rot="8794772" flipH="1">
                                  <a:off x="5852773" y="3441348"/>
                                  <a:ext cx="206829" cy="141366"/>
                                </a:xfrm>
                                <a:prstGeom prst="halfFrame">
                                  <a:avLst/>
                                </a:prstGeom>
                                <a:grpFill/>
                                <a:ln>
                                  <a:solidFill>
                                    <a:schemeClr val="tx1"/>
                                  </a:solidFill>
                                </a:ln>
                                <a:sp3d>
                                  <a:bevelT w="165100" prst="coolSlant"/>
                                </a:sp3d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>
                                    <a:solidFill>
                                      <a:schemeClr val="tx1"/>
                                    </a:solidFill>
                                  </a:endParaRPr>
                                </a:p>
                              </p:txBody>
                            </p:sp>
                          </p:grpSp>
                          <p:grpSp>
                            <p:nvGrpSpPr>
                              <p:cNvPr id="104" name="Group 103">
                                <a:extLst>
                                  <a:ext uri="{FF2B5EF4-FFF2-40B4-BE49-F238E27FC236}">
                                    <a16:creationId xmlns:a16="http://schemas.microsoft.com/office/drawing/2014/main" id="{A2F2373F-70C6-C24B-8B5D-2BFB87C4BC46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6626792" y="3575801"/>
                                <a:ext cx="206829" cy="348343"/>
                                <a:chOff x="5852773" y="3441348"/>
                                <a:chExt cx="206829" cy="348343"/>
                              </a:xfrm>
                              <a:solidFill>
                                <a:schemeClr val="accent1"/>
                              </a:solidFill>
                              <a:scene3d>
                                <a:camera prst="isometricRightUp"/>
                                <a:lightRig rig="threePt" dir="t"/>
                              </a:scene3d>
                            </p:grpSpPr>
                            <p:sp>
                              <p:nvSpPr>
                                <p:cNvPr id="105" name="Rounded Rectangle 104">
                                  <a:extLst>
                                    <a:ext uri="{FF2B5EF4-FFF2-40B4-BE49-F238E27FC236}">
                                      <a16:creationId xmlns:a16="http://schemas.microsoft.com/office/drawing/2014/main" id="{A2F04C7A-03CB-6B49-8113-97D933735DB8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 flipH="1">
                                  <a:off x="5901897" y="3582714"/>
                                  <a:ext cx="54292" cy="206977"/>
                                </a:xfrm>
                                <a:prstGeom prst="roundRect">
                                  <a:avLst/>
                                </a:prstGeom>
                                <a:grpFill/>
                                <a:ln>
                                  <a:solidFill>
                                    <a:schemeClr val="tx1"/>
                                  </a:solidFill>
                                </a:ln>
                                <a:sp3d>
                                  <a:bevelT w="165100" prst="coolSlant"/>
                                </a:sp3d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/>
                                </a:p>
                              </p:txBody>
                            </p:sp>
                            <p:sp>
                              <p:nvSpPr>
                                <p:cNvPr id="106" name="Half-frame 105">
                                  <a:extLst>
                                    <a:ext uri="{FF2B5EF4-FFF2-40B4-BE49-F238E27FC236}">
                                      <a16:creationId xmlns:a16="http://schemas.microsoft.com/office/drawing/2014/main" id="{2C5EB8EF-42F8-0A4B-9A25-5D8EBCC07CF6}"/>
                                    </a:ext>
                                  </a:extLst>
                                </p:cNvPr>
                                <p:cNvSpPr/>
                                <p:nvPr/>
                              </p:nvSpPr>
                              <p:spPr>
                                <a:xfrm rot="8794772" flipH="1">
                                  <a:off x="5852773" y="3441348"/>
                                  <a:ext cx="206829" cy="141366"/>
                                </a:xfrm>
                                <a:prstGeom prst="halfFrame">
                                  <a:avLst/>
                                </a:prstGeom>
                                <a:grpFill/>
                                <a:ln>
                                  <a:solidFill>
                                    <a:schemeClr val="tx1"/>
                                  </a:solidFill>
                                </a:ln>
                                <a:sp3d>
                                  <a:bevelT w="165100" prst="coolSlant"/>
                                </a:sp3d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>
                                    <a:solidFill>
                                      <a:schemeClr val="tx1"/>
                                    </a:solidFill>
                                  </a:endParaRPr>
                                </a:p>
                              </p:txBody>
                            </p:sp>
                          </p:grpSp>
                        </p:grpSp>
                      </p:grpSp>
                    </p:grpSp>
                  </p:grpSp>
                  <p:grpSp>
                    <p:nvGrpSpPr>
                      <p:cNvPr id="84" name="Group 83">
                        <a:extLst>
                          <a:ext uri="{FF2B5EF4-FFF2-40B4-BE49-F238E27FC236}">
                            <a16:creationId xmlns:a16="http://schemas.microsoft.com/office/drawing/2014/main" id="{7FF70150-C151-4244-BD82-8E1B7503B0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847295" y="4900134"/>
                        <a:ext cx="918187" cy="872481"/>
                        <a:chOff x="1371388" y="2693693"/>
                        <a:chExt cx="918187" cy="872481"/>
                      </a:xfrm>
                    </p:grpSpPr>
                    <p:sp>
                      <p:nvSpPr>
                        <p:cNvPr id="85" name="Teardrop 84">
                          <a:extLst>
                            <a:ext uri="{FF2B5EF4-FFF2-40B4-BE49-F238E27FC236}">
                              <a16:creationId xmlns:a16="http://schemas.microsoft.com/office/drawing/2014/main" id="{DF4AC215-E2BA-3F43-A626-993104F0F3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962861">
                          <a:off x="1394241" y="2670840"/>
                          <a:ext cx="872481" cy="918187"/>
                        </a:xfrm>
                        <a:prstGeom prst="teardrop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165100" prst="coolSlant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grpSp>
                      <p:nvGrpSpPr>
                        <p:cNvPr id="86" name="Group 85">
                          <a:extLst>
                            <a:ext uri="{FF2B5EF4-FFF2-40B4-BE49-F238E27FC236}">
                              <a16:creationId xmlns:a16="http://schemas.microsoft.com/office/drawing/2014/main" id="{D6CF5CAD-1DE1-F04C-84B8-72A3ABADD18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552939" y="2716306"/>
                          <a:ext cx="495449" cy="790968"/>
                          <a:chOff x="4959481" y="5217506"/>
                          <a:chExt cx="288312" cy="873279"/>
                        </a:xfrm>
                        <a:scene3d>
                          <a:camera prst="isometricTopUp"/>
                          <a:lightRig rig="threePt" dir="t"/>
                        </a:scene3d>
                      </p:grpSpPr>
                      <p:cxnSp>
                        <p:nvCxnSpPr>
                          <p:cNvPr id="87" name="Straight Connector 86">
                            <a:extLst>
                              <a:ext uri="{FF2B5EF4-FFF2-40B4-BE49-F238E27FC236}">
                                <a16:creationId xmlns:a16="http://schemas.microsoft.com/office/drawing/2014/main" id="{CF6300B2-2922-394F-B78B-3C945E326AE7}"/>
                              </a:ext>
                            </a:extLst>
                          </p:cNvPr>
                          <p:cNvCxnSpPr/>
                          <p:nvPr/>
                        </p:nvCxnSpPr>
                        <p:spPr>
                          <a:xfrm>
                            <a:off x="5024131" y="5303397"/>
                            <a:ext cx="0" cy="725825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  <a:sp3d>
                            <a:bevelT w="165100" prst="coolSlant"/>
                          </a:sp3d>
                        </p:spPr>
                        <p:style>
                          <a:lnRef idx="3">
                            <a:schemeClr val="dk1"/>
                          </a:lnRef>
                          <a:fillRef idx="0">
                            <a:schemeClr val="dk1"/>
                          </a:fillRef>
                          <a:effectRef idx="2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88" name="Group 87">
                            <a:extLst>
                              <a:ext uri="{FF2B5EF4-FFF2-40B4-BE49-F238E27FC236}">
                                <a16:creationId xmlns:a16="http://schemas.microsoft.com/office/drawing/2014/main" id="{BFC78A38-434D-4849-BC72-48D7782AF1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959481" y="5217506"/>
                            <a:ext cx="288312" cy="873279"/>
                            <a:chOff x="4959481" y="5217506"/>
                            <a:chExt cx="288312" cy="873279"/>
                          </a:xfrm>
                        </p:grpSpPr>
                        <p:cxnSp>
                          <p:nvCxnSpPr>
                            <p:cNvPr id="89" name="Straight Connector 88">
                              <a:extLst>
                                <a:ext uri="{FF2B5EF4-FFF2-40B4-BE49-F238E27FC236}">
                                  <a16:creationId xmlns:a16="http://schemas.microsoft.com/office/drawing/2014/main" id="{4BE90921-CBE6-BA45-AF3B-842B33A9C3FA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206049" y="5296067"/>
                              <a:ext cx="0" cy="725825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0" name="Straight Connector 89">
                              <a:extLst>
                                <a:ext uri="{FF2B5EF4-FFF2-40B4-BE49-F238E27FC236}">
                                  <a16:creationId xmlns:a16="http://schemas.microsoft.com/office/drawing/2014/main" id="{174A8054-1A41-644A-A481-9661C3C8BC41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033657" y="5484987"/>
                              <a:ext cx="172392" cy="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1" name="Straight Connector 90">
                              <a:extLst>
                                <a:ext uri="{FF2B5EF4-FFF2-40B4-BE49-F238E27FC236}">
                                  <a16:creationId xmlns:a16="http://schemas.microsoft.com/office/drawing/2014/main" id="{B6A32134-D131-4944-B54F-A21D949F1479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025215" y="5589399"/>
                              <a:ext cx="172392" cy="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2" name="Straight Connector 91">
                              <a:extLst>
                                <a:ext uri="{FF2B5EF4-FFF2-40B4-BE49-F238E27FC236}">
                                  <a16:creationId xmlns:a16="http://schemas.microsoft.com/office/drawing/2014/main" id="{C736C41D-303D-5F47-A3E0-0DBBF7DCDDE9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028593" y="5820333"/>
                              <a:ext cx="172392" cy="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93" name="Oval 92">
                              <a:extLst>
                                <a:ext uri="{FF2B5EF4-FFF2-40B4-BE49-F238E27FC236}">
                                  <a16:creationId xmlns:a16="http://schemas.microsoft.com/office/drawing/2014/main" id="{79BEEEF6-CC9A-B34A-AFD9-00E6E0AF89A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144302" y="6002342"/>
                              <a:ext cx="103491" cy="88443"/>
                            </a:xfrm>
                            <a:prstGeom prst="ellipse">
                              <a:avLst/>
                            </a:prstGeom>
                            <a:solidFill>
                              <a:srgbClr val="011893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94" name="Oval 93">
                              <a:extLst>
                                <a:ext uri="{FF2B5EF4-FFF2-40B4-BE49-F238E27FC236}">
                                  <a16:creationId xmlns:a16="http://schemas.microsoft.com/office/drawing/2014/main" id="{F61D349B-9AF8-A74C-A206-7F007DC2DC9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4959481" y="5217506"/>
                              <a:ext cx="103491" cy="88443"/>
                            </a:xfrm>
                            <a:prstGeom prst="ellipse">
                              <a:avLst/>
                            </a:prstGeom>
                            <a:solidFill>
                              <a:srgbClr val="FF2F92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cxnSp>
                          <p:nvCxnSpPr>
                            <p:cNvPr id="95" name="Straight Connector 94">
                              <a:extLst>
                                <a:ext uri="{FF2B5EF4-FFF2-40B4-BE49-F238E27FC236}">
                                  <a16:creationId xmlns:a16="http://schemas.microsoft.com/office/drawing/2014/main" id="{6BC48F17-49B1-A54D-9EC8-D943EBF6FAE6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033076" y="5932392"/>
                              <a:ext cx="172392" cy="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6" name="Straight Connector 95">
                              <a:extLst>
                                <a:ext uri="{FF2B5EF4-FFF2-40B4-BE49-F238E27FC236}">
                                  <a16:creationId xmlns:a16="http://schemas.microsoft.com/office/drawing/2014/main" id="{0D7B7DAE-48C2-F74F-B0EB-8125E2F05E57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5037559" y="5694829"/>
                              <a:ext cx="172392" cy="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tx1"/>
                              </a:solidFill>
                            </a:ln>
                            <a:sp3d>
                              <a:bevelT w="165100" prst="coolSlant"/>
                            </a:sp3d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</p:grpSp>
                </p:grpSp>
              </p:grpSp>
              <p:grpSp>
                <p:nvGrpSpPr>
                  <p:cNvPr id="66" name="Group 65">
                    <a:extLst>
                      <a:ext uri="{FF2B5EF4-FFF2-40B4-BE49-F238E27FC236}">
                        <a16:creationId xmlns:a16="http://schemas.microsoft.com/office/drawing/2014/main" id="{E36A7648-9389-CD48-81F2-BE1245C1F0B1}"/>
                      </a:ext>
                    </a:extLst>
                  </p:cNvPr>
                  <p:cNvGrpSpPr/>
                  <p:nvPr/>
                </p:nvGrpSpPr>
                <p:grpSpPr>
                  <a:xfrm>
                    <a:off x="4406531" y="2899741"/>
                    <a:ext cx="501464" cy="1469477"/>
                    <a:chOff x="4098148" y="1756383"/>
                    <a:chExt cx="501464" cy="1469477"/>
                  </a:xfrm>
                </p:grpSpPr>
                <p:grpSp>
                  <p:nvGrpSpPr>
                    <p:cNvPr id="67" name="Group 66">
                      <a:extLst>
                        <a:ext uri="{FF2B5EF4-FFF2-40B4-BE49-F238E27FC236}">
                          <a16:creationId xmlns:a16="http://schemas.microsoft.com/office/drawing/2014/main" id="{886A1936-979B-0449-BC50-CE49FAA999C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098148" y="2090606"/>
                      <a:ext cx="501464" cy="1135254"/>
                      <a:chOff x="4959481" y="5217506"/>
                      <a:chExt cx="288312" cy="873279"/>
                    </a:xfrm>
                    <a:scene3d>
                      <a:camera prst="isometricOffAxis1Left"/>
                      <a:lightRig rig="threePt" dir="t"/>
                    </a:scene3d>
                  </p:grpSpPr>
                  <p:cxnSp>
                    <p:nvCxnSpPr>
                      <p:cNvPr id="71" name="Straight Connector 70">
                        <a:extLst>
                          <a:ext uri="{FF2B5EF4-FFF2-40B4-BE49-F238E27FC236}">
                            <a16:creationId xmlns:a16="http://schemas.microsoft.com/office/drawing/2014/main" id="{DD7A0B14-B2EA-1749-BE73-0EE3183EB7DC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024131" y="5303397"/>
                        <a:ext cx="0" cy="72582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  <a:sp3d>
                        <a:bevelT w="165100" prst="coolSlant"/>
                      </a:sp3d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72" name="Group 71">
                        <a:extLst>
                          <a:ext uri="{FF2B5EF4-FFF2-40B4-BE49-F238E27FC236}">
                            <a16:creationId xmlns:a16="http://schemas.microsoft.com/office/drawing/2014/main" id="{A2C9528A-41DD-1B42-BB9D-36849C0704D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59481" y="5217506"/>
                        <a:ext cx="288312" cy="873279"/>
                        <a:chOff x="4959481" y="5217506"/>
                        <a:chExt cx="288312" cy="873279"/>
                      </a:xfrm>
                    </p:grpSpPr>
                    <p:cxnSp>
                      <p:nvCxnSpPr>
                        <p:cNvPr id="73" name="Straight Connector 72">
                          <a:extLst>
                            <a:ext uri="{FF2B5EF4-FFF2-40B4-BE49-F238E27FC236}">
                              <a16:creationId xmlns:a16="http://schemas.microsoft.com/office/drawing/2014/main" id="{453953FB-3491-B940-A450-3FBD26725681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206049" y="5296067"/>
                          <a:ext cx="0" cy="725825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4" name="Straight Connector 73">
                          <a:extLst>
                            <a:ext uri="{FF2B5EF4-FFF2-40B4-BE49-F238E27FC236}">
                              <a16:creationId xmlns:a16="http://schemas.microsoft.com/office/drawing/2014/main" id="{6F6D174C-6492-934D-A57D-75A4EF71C951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033657" y="5484987"/>
                          <a:ext cx="17239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5" name="Straight Connector 74">
                          <a:extLst>
                            <a:ext uri="{FF2B5EF4-FFF2-40B4-BE49-F238E27FC236}">
                              <a16:creationId xmlns:a16="http://schemas.microsoft.com/office/drawing/2014/main" id="{E5779B20-6353-9546-BBBA-512E93A57746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025215" y="5589399"/>
                          <a:ext cx="17239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6" name="Straight Connector 75">
                          <a:extLst>
                            <a:ext uri="{FF2B5EF4-FFF2-40B4-BE49-F238E27FC236}">
                              <a16:creationId xmlns:a16="http://schemas.microsoft.com/office/drawing/2014/main" id="{7664EC07-60A5-BF40-A828-F1D77E6A2749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028593" y="5820333"/>
                          <a:ext cx="17239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77" name="Oval 76">
                          <a:extLst>
                            <a:ext uri="{FF2B5EF4-FFF2-40B4-BE49-F238E27FC236}">
                              <a16:creationId xmlns:a16="http://schemas.microsoft.com/office/drawing/2014/main" id="{C813AEAA-8BDA-E74B-8996-D74FB92376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44302" y="6002342"/>
                          <a:ext cx="103491" cy="88443"/>
                        </a:xfrm>
                        <a:prstGeom prst="ellipse">
                          <a:avLst/>
                        </a:prstGeom>
                        <a:solidFill>
                          <a:srgbClr val="011893"/>
                        </a:solidFill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78" name="Oval 77">
                          <a:extLst>
                            <a:ext uri="{FF2B5EF4-FFF2-40B4-BE49-F238E27FC236}">
                              <a16:creationId xmlns:a16="http://schemas.microsoft.com/office/drawing/2014/main" id="{EB5C8A8A-ECE1-9E42-8BE3-A84D389B3D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9481" y="5217506"/>
                          <a:ext cx="103491" cy="88443"/>
                        </a:xfrm>
                        <a:prstGeom prst="ellipse">
                          <a:avLst/>
                        </a:prstGeom>
                        <a:solidFill>
                          <a:srgbClr val="FF2F92"/>
                        </a:solidFill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cxnSp>
                      <p:nvCxnSpPr>
                        <p:cNvPr id="79" name="Straight Connector 78">
                          <a:extLst>
                            <a:ext uri="{FF2B5EF4-FFF2-40B4-BE49-F238E27FC236}">
                              <a16:creationId xmlns:a16="http://schemas.microsoft.com/office/drawing/2014/main" id="{A6E3C4C4-7093-0C4A-B4F2-C46E7CD2C01C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033076" y="5932392"/>
                          <a:ext cx="17239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0" name="Straight Connector 79">
                          <a:extLst>
                            <a:ext uri="{FF2B5EF4-FFF2-40B4-BE49-F238E27FC236}">
                              <a16:creationId xmlns:a16="http://schemas.microsoft.com/office/drawing/2014/main" id="{89627AE3-4C1B-4843-8E5C-FDFAC4DE8909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5037559" y="5694829"/>
                          <a:ext cx="172392" cy="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  <a:sp3d>
                          <a:bevelT w="165100" prst="coolSlant"/>
                        </a:sp3d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68" name="Group 67">
                      <a:extLst>
                        <a:ext uri="{FF2B5EF4-FFF2-40B4-BE49-F238E27FC236}">
                          <a16:creationId xmlns:a16="http://schemas.microsoft.com/office/drawing/2014/main" id="{8CAFF758-0897-5840-8507-D3D317843D76}"/>
                        </a:ext>
                      </a:extLst>
                    </p:cNvPr>
                    <p:cNvGrpSpPr/>
                    <p:nvPr/>
                  </p:nvGrpSpPr>
                  <p:grpSpPr>
                    <a:xfrm rot="10800000">
                      <a:off x="4158553" y="1756383"/>
                      <a:ext cx="210247" cy="512551"/>
                      <a:chOff x="5600860" y="4472928"/>
                      <a:chExt cx="147017" cy="401384"/>
                    </a:xfrm>
                  </p:grpSpPr>
                  <p:sp>
                    <p:nvSpPr>
                      <p:cNvPr id="69" name="Block Arc 68">
                        <a:extLst>
                          <a:ext uri="{FF2B5EF4-FFF2-40B4-BE49-F238E27FC236}">
                            <a16:creationId xmlns:a16="http://schemas.microsoft.com/office/drawing/2014/main" id="{57744E3C-1729-DA4C-B317-9301E634F468}"/>
                          </a:ext>
                        </a:extLst>
                      </p:cNvPr>
                      <p:cNvSpPr/>
                      <p:nvPr/>
                    </p:nvSpPr>
                    <p:spPr>
                      <a:xfrm rot="10412344">
                        <a:off x="5600860" y="4472928"/>
                        <a:ext cx="145308" cy="299062"/>
                      </a:xfrm>
                      <a:prstGeom prst="blockArc">
                        <a:avLst/>
                      </a:prstGeom>
                      <a:solidFill>
                        <a:srgbClr val="008F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70" name="Connector 69">
                        <a:extLst>
                          <a:ext uri="{FF2B5EF4-FFF2-40B4-BE49-F238E27FC236}">
                            <a16:creationId xmlns:a16="http://schemas.microsoft.com/office/drawing/2014/main" id="{C30DF4B0-810C-C842-AD8F-B125CA878A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9906" y="4776340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rgbClr val="FF26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2A2ED5F2-FC8C-F642-8D06-B9368597571B}"/>
                    </a:ext>
                  </a:extLst>
                </p:cNvPr>
                <p:cNvGrpSpPr/>
                <p:nvPr/>
              </p:nvGrpSpPr>
              <p:grpSpPr>
                <a:xfrm>
                  <a:off x="5536687" y="3720880"/>
                  <a:ext cx="665260" cy="944260"/>
                  <a:chOff x="5536687" y="3720880"/>
                  <a:chExt cx="665260" cy="944260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245229A8-DB91-1641-AD4D-AC03D697B4C2}"/>
                      </a:ext>
                    </a:extLst>
                  </p:cNvPr>
                  <p:cNvGrpSpPr/>
                  <p:nvPr/>
                </p:nvGrpSpPr>
                <p:grpSpPr>
                  <a:xfrm>
                    <a:off x="5536687" y="3720880"/>
                    <a:ext cx="145308" cy="558778"/>
                    <a:chOff x="8885046" y="2187629"/>
                    <a:chExt cx="145308" cy="558778"/>
                  </a:xfrm>
                </p:grpSpPr>
                <p:grpSp>
                  <p:nvGrpSpPr>
                    <p:cNvPr id="59" name="Group 58">
                      <a:extLst>
                        <a:ext uri="{FF2B5EF4-FFF2-40B4-BE49-F238E27FC236}">
                          <a16:creationId xmlns:a16="http://schemas.microsoft.com/office/drawing/2014/main" id="{695F20BB-34DC-B04E-9258-A0A287D26BA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21231" y="2451103"/>
                      <a:ext cx="97971" cy="295304"/>
                      <a:chOff x="8921231" y="2451103"/>
                      <a:chExt cx="97971" cy="295304"/>
                    </a:xfrm>
                  </p:grpSpPr>
                  <p:sp>
                    <p:nvSpPr>
                      <p:cNvPr id="63" name="Connector 62">
                        <a:extLst>
                          <a:ext uri="{FF2B5EF4-FFF2-40B4-BE49-F238E27FC236}">
                            <a16:creationId xmlns:a16="http://schemas.microsoft.com/office/drawing/2014/main" id="{6D5A85FE-030D-0B45-8E30-F8C6EC3DDF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1231" y="2451103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chemeClr val="tx1">
                          <a:alpha val="56078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4" name="Rounded Rectangle 63">
                        <a:extLst>
                          <a:ext uri="{FF2B5EF4-FFF2-40B4-BE49-F238E27FC236}">
                            <a16:creationId xmlns:a16="http://schemas.microsoft.com/office/drawing/2014/main" id="{57018FCA-B6FE-154A-A7AA-05DDC3F813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9596" y="2539579"/>
                        <a:ext cx="45719" cy="206828"/>
                      </a:xfrm>
                      <a:prstGeom prst="roundRect">
                        <a:avLst/>
                      </a:prstGeom>
                      <a:solidFill>
                        <a:srgbClr val="00FDFF">
                          <a:alpha val="63922"/>
                        </a:srgb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60" name="Group 59">
                      <a:extLst>
                        <a:ext uri="{FF2B5EF4-FFF2-40B4-BE49-F238E27FC236}">
                          <a16:creationId xmlns:a16="http://schemas.microsoft.com/office/drawing/2014/main" id="{94AFC640-0C7F-0648-B6C2-8A6D0B6C1B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85046" y="2187629"/>
                      <a:ext cx="145308" cy="411309"/>
                      <a:chOff x="6553894" y="2851644"/>
                      <a:chExt cx="145308" cy="411309"/>
                    </a:xfrm>
                  </p:grpSpPr>
                  <p:sp>
                    <p:nvSpPr>
                      <p:cNvPr id="61" name="Connector 60">
                        <a:extLst>
                          <a:ext uri="{FF2B5EF4-FFF2-40B4-BE49-F238E27FC236}">
                            <a16:creationId xmlns:a16="http://schemas.microsoft.com/office/drawing/2014/main" id="{9FDEEC85-0A58-D549-92F7-C9340EE5BB9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6559213" y="2851644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rgbClr val="FF26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62" name="Block Arc 61">
                        <a:extLst>
                          <a:ext uri="{FF2B5EF4-FFF2-40B4-BE49-F238E27FC236}">
                            <a16:creationId xmlns:a16="http://schemas.microsoft.com/office/drawing/2014/main" id="{ECE1FAB6-5F80-1E46-8640-AD474F97B63D}"/>
                          </a:ext>
                        </a:extLst>
                      </p:cNvPr>
                      <p:cNvSpPr/>
                      <p:nvPr/>
                    </p:nvSpPr>
                    <p:spPr>
                      <a:xfrm rot="21212344">
                        <a:off x="6553894" y="2963891"/>
                        <a:ext cx="145308" cy="299062"/>
                      </a:xfrm>
                      <a:prstGeom prst="blockArc">
                        <a:avLst/>
                      </a:prstGeom>
                      <a:solidFill>
                        <a:srgbClr val="008F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58D80AAE-3A4F-FD46-9CEC-DD8EB8953208}"/>
                      </a:ext>
                    </a:extLst>
                  </p:cNvPr>
                  <p:cNvGrpSpPr/>
                  <p:nvPr/>
                </p:nvGrpSpPr>
                <p:grpSpPr>
                  <a:xfrm>
                    <a:off x="5783216" y="3900174"/>
                    <a:ext cx="145308" cy="558778"/>
                    <a:chOff x="8885046" y="2187629"/>
                    <a:chExt cx="145308" cy="558778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:a16="http://schemas.microsoft.com/office/drawing/2014/main" id="{4AC957BA-B1B4-7B43-80B5-3BDC7F5BA4A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21231" y="2451103"/>
                      <a:ext cx="97971" cy="295304"/>
                      <a:chOff x="8921231" y="2451103"/>
                      <a:chExt cx="97971" cy="295304"/>
                    </a:xfrm>
                  </p:grpSpPr>
                  <p:sp>
                    <p:nvSpPr>
                      <p:cNvPr id="57" name="Connector 56">
                        <a:extLst>
                          <a:ext uri="{FF2B5EF4-FFF2-40B4-BE49-F238E27FC236}">
                            <a16:creationId xmlns:a16="http://schemas.microsoft.com/office/drawing/2014/main" id="{4739CC29-241F-A14B-AAE0-E7D852E0CA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1231" y="2451103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chemeClr val="tx1">
                          <a:alpha val="56078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8" name="Rounded Rectangle 57">
                        <a:extLst>
                          <a:ext uri="{FF2B5EF4-FFF2-40B4-BE49-F238E27FC236}">
                            <a16:creationId xmlns:a16="http://schemas.microsoft.com/office/drawing/2014/main" id="{61EBCD82-60C8-6F4F-916F-F0890BE7A8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9596" y="2539579"/>
                        <a:ext cx="45719" cy="206828"/>
                      </a:xfrm>
                      <a:prstGeom prst="roundRect">
                        <a:avLst/>
                      </a:prstGeom>
                      <a:solidFill>
                        <a:srgbClr val="00FDFF">
                          <a:alpha val="63922"/>
                        </a:srgb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54" name="Group 53">
                      <a:extLst>
                        <a:ext uri="{FF2B5EF4-FFF2-40B4-BE49-F238E27FC236}">
                          <a16:creationId xmlns:a16="http://schemas.microsoft.com/office/drawing/2014/main" id="{7CF46BB8-DD58-3E4F-998B-7C59EE37B7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85046" y="2187629"/>
                      <a:ext cx="145308" cy="411309"/>
                      <a:chOff x="6553894" y="2851644"/>
                      <a:chExt cx="145308" cy="411309"/>
                    </a:xfrm>
                  </p:grpSpPr>
                  <p:sp>
                    <p:nvSpPr>
                      <p:cNvPr id="55" name="Connector 54">
                        <a:extLst>
                          <a:ext uri="{FF2B5EF4-FFF2-40B4-BE49-F238E27FC236}">
                            <a16:creationId xmlns:a16="http://schemas.microsoft.com/office/drawing/2014/main" id="{428493F1-72B4-6C47-BD8A-42EBE2E7D6FD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6559213" y="2851644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rgbClr val="FF26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6" name="Block Arc 55">
                        <a:extLst>
                          <a:ext uri="{FF2B5EF4-FFF2-40B4-BE49-F238E27FC236}">
                            <a16:creationId xmlns:a16="http://schemas.microsoft.com/office/drawing/2014/main" id="{76538791-69FB-6540-AF8E-6FEEE667FDAF}"/>
                          </a:ext>
                        </a:extLst>
                      </p:cNvPr>
                      <p:cNvSpPr/>
                      <p:nvPr/>
                    </p:nvSpPr>
                    <p:spPr>
                      <a:xfrm rot="21212344">
                        <a:off x="6553894" y="2963891"/>
                        <a:ext cx="145308" cy="299062"/>
                      </a:xfrm>
                      <a:prstGeom prst="blockArc">
                        <a:avLst/>
                      </a:prstGeom>
                      <a:solidFill>
                        <a:srgbClr val="008F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46" name="Group 45">
                    <a:extLst>
                      <a:ext uri="{FF2B5EF4-FFF2-40B4-BE49-F238E27FC236}">
                        <a16:creationId xmlns:a16="http://schemas.microsoft.com/office/drawing/2014/main" id="{4180BB8A-8695-BC4B-92AB-A4E57649CE2B}"/>
                      </a:ext>
                    </a:extLst>
                  </p:cNvPr>
                  <p:cNvGrpSpPr/>
                  <p:nvPr/>
                </p:nvGrpSpPr>
                <p:grpSpPr>
                  <a:xfrm>
                    <a:off x="6056639" y="4106362"/>
                    <a:ext cx="145308" cy="558778"/>
                    <a:chOff x="8885046" y="2187629"/>
                    <a:chExt cx="145308" cy="558778"/>
                  </a:xfrm>
                </p:grpSpPr>
                <p:grpSp>
                  <p:nvGrpSpPr>
                    <p:cNvPr id="47" name="Group 46">
                      <a:extLst>
                        <a:ext uri="{FF2B5EF4-FFF2-40B4-BE49-F238E27FC236}">
                          <a16:creationId xmlns:a16="http://schemas.microsoft.com/office/drawing/2014/main" id="{E3E6ABFE-3B7F-0741-AEFE-AA422925ED6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21231" y="2451103"/>
                      <a:ext cx="97971" cy="295304"/>
                      <a:chOff x="8921231" y="2451103"/>
                      <a:chExt cx="97971" cy="295304"/>
                    </a:xfrm>
                  </p:grpSpPr>
                  <p:sp>
                    <p:nvSpPr>
                      <p:cNvPr id="51" name="Connector 50">
                        <a:extLst>
                          <a:ext uri="{FF2B5EF4-FFF2-40B4-BE49-F238E27FC236}">
                            <a16:creationId xmlns:a16="http://schemas.microsoft.com/office/drawing/2014/main" id="{1FB97B3A-78CA-844B-AB81-9963A50173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1231" y="2451103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chemeClr val="tx1">
                          <a:alpha val="56078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2" name="Rounded Rectangle 51">
                        <a:extLst>
                          <a:ext uri="{FF2B5EF4-FFF2-40B4-BE49-F238E27FC236}">
                            <a16:creationId xmlns:a16="http://schemas.microsoft.com/office/drawing/2014/main" id="{527DB1DF-5EF1-894A-B874-50BCD80155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9596" y="2539579"/>
                        <a:ext cx="45719" cy="206828"/>
                      </a:xfrm>
                      <a:prstGeom prst="roundRect">
                        <a:avLst/>
                      </a:prstGeom>
                      <a:solidFill>
                        <a:srgbClr val="00FDFF">
                          <a:alpha val="63922"/>
                        </a:srgbClr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48" name="Group 47">
                      <a:extLst>
                        <a:ext uri="{FF2B5EF4-FFF2-40B4-BE49-F238E27FC236}">
                          <a16:creationId xmlns:a16="http://schemas.microsoft.com/office/drawing/2014/main" id="{807808BF-27A3-FC44-8643-5048C8203B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85046" y="2187629"/>
                      <a:ext cx="145308" cy="411309"/>
                      <a:chOff x="6553894" y="2851644"/>
                      <a:chExt cx="145308" cy="411309"/>
                    </a:xfrm>
                  </p:grpSpPr>
                  <p:sp>
                    <p:nvSpPr>
                      <p:cNvPr id="49" name="Connector 48">
                        <a:extLst>
                          <a:ext uri="{FF2B5EF4-FFF2-40B4-BE49-F238E27FC236}">
                            <a16:creationId xmlns:a16="http://schemas.microsoft.com/office/drawing/2014/main" id="{1350CAEB-CA0A-EE4F-8653-7AADCB73E60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6559213" y="2851644"/>
                        <a:ext cx="97971" cy="97972"/>
                      </a:xfrm>
                      <a:prstGeom prst="flowChartConnector">
                        <a:avLst/>
                      </a:prstGeom>
                      <a:solidFill>
                        <a:srgbClr val="FF26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0" name="Block Arc 49">
                        <a:extLst>
                          <a:ext uri="{FF2B5EF4-FFF2-40B4-BE49-F238E27FC236}">
                            <a16:creationId xmlns:a16="http://schemas.microsoft.com/office/drawing/2014/main" id="{822699BE-68ED-C14A-96A4-93E95316570D}"/>
                          </a:ext>
                        </a:extLst>
                      </p:cNvPr>
                      <p:cNvSpPr/>
                      <p:nvPr/>
                    </p:nvSpPr>
                    <p:spPr>
                      <a:xfrm rot="21212344">
                        <a:off x="6553894" y="2963891"/>
                        <a:ext cx="145308" cy="299062"/>
                      </a:xfrm>
                      <a:prstGeom prst="blockArc">
                        <a:avLst/>
                      </a:prstGeom>
                      <a:solidFill>
                        <a:srgbClr val="008F00"/>
                      </a:solidFill>
                      <a:ln>
                        <a:solidFill>
                          <a:schemeClr val="tx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165100" prst="coolSlant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97208F6-1C89-8F41-820C-B38D4598D794}"/>
                  </a:ext>
                </a:extLst>
              </p:cNvPr>
              <p:cNvGrpSpPr/>
              <p:nvPr/>
            </p:nvGrpSpPr>
            <p:grpSpPr>
              <a:xfrm>
                <a:off x="3069640" y="3821537"/>
                <a:ext cx="1747415" cy="731976"/>
                <a:chOff x="3069640" y="3821537"/>
                <a:chExt cx="1747415" cy="731976"/>
              </a:xfrm>
            </p:grpSpPr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8E89F1E7-8582-FB41-A564-44CA6C5253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069640" y="3821537"/>
                  <a:ext cx="1747415" cy="73197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3FC0B33-27C2-DF45-BCD1-AAF92094708F}"/>
                    </a:ext>
                  </a:extLst>
                </p:cNvPr>
                <p:cNvSpPr txBox="1"/>
                <p:nvPr/>
              </p:nvSpPr>
              <p:spPr>
                <a:xfrm rot="20101860">
                  <a:off x="3477846" y="4198778"/>
                  <a:ext cx="12332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Flow direction</a:t>
                  </a:r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4BBC06-B5E9-F441-B871-478FCDF57706}"/>
                </a:ext>
              </a:extLst>
            </p:cNvPr>
            <p:cNvGrpSpPr/>
            <p:nvPr/>
          </p:nvGrpSpPr>
          <p:grpSpPr>
            <a:xfrm>
              <a:off x="2211364" y="4342635"/>
              <a:ext cx="8507242" cy="1858093"/>
              <a:chOff x="2211364" y="4342635"/>
              <a:chExt cx="8507242" cy="1858093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F658CC4-1745-7044-9FF2-E412CE14A328}"/>
                  </a:ext>
                </a:extLst>
              </p:cNvPr>
              <p:cNvGrpSpPr/>
              <p:nvPr/>
            </p:nvGrpSpPr>
            <p:grpSpPr>
              <a:xfrm>
                <a:off x="2211364" y="4342635"/>
                <a:ext cx="8507242" cy="1858093"/>
                <a:chOff x="2067061" y="4472928"/>
                <a:chExt cx="8507242" cy="1858093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C38EE67F-6DBA-0849-B332-BDC33CF2727E}"/>
                    </a:ext>
                  </a:extLst>
                </p:cNvPr>
                <p:cNvGrpSpPr/>
                <p:nvPr/>
              </p:nvGrpSpPr>
              <p:grpSpPr>
                <a:xfrm>
                  <a:off x="5189750" y="5580972"/>
                  <a:ext cx="391763" cy="750049"/>
                  <a:chOff x="4959481" y="5217506"/>
                  <a:chExt cx="288312" cy="873279"/>
                </a:xfrm>
              </p:grpSpPr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94F50538-D8FD-2940-B45A-73BD31A1AEAE}"/>
                      </a:ext>
                    </a:extLst>
                  </p:cNvPr>
                  <p:cNvCxnSpPr/>
                  <p:nvPr/>
                </p:nvCxnSpPr>
                <p:spPr>
                  <a:xfrm>
                    <a:off x="5024131" y="5303397"/>
                    <a:ext cx="0" cy="7258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5AC6CC5B-E6A4-9740-845F-2E406ADBEC83}"/>
                      </a:ext>
                    </a:extLst>
                  </p:cNvPr>
                  <p:cNvGrpSpPr/>
                  <p:nvPr/>
                </p:nvGrpSpPr>
                <p:grpSpPr>
                  <a:xfrm>
                    <a:off x="4959481" y="5217506"/>
                    <a:ext cx="288312" cy="873279"/>
                    <a:chOff x="4959481" y="5217506"/>
                    <a:chExt cx="288312" cy="873279"/>
                  </a:xfrm>
                </p:grpSpPr>
                <p:cxnSp>
                  <p:nvCxnSpPr>
                    <p:cNvPr id="30" name="Straight Connector 29">
                      <a:extLst>
                        <a:ext uri="{FF2B5EF4-FFF2-40B4-BE49-F238E27FC236}">
                          <a16:creationId xmlns:a16="http://schemas.microsoft.com/office/drawing/2014/main" id="{4F22EA01-0D12-1E4C-BCDC-E8114B77D80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206049" y="5296067"/>
                      <a:ext cx="0" cy="7258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Connector 30">
                      <a:extLst>
                        <a:ext uri="{FF2B5EF4-FFF2-40B4-BE49-F238E27FC236}">
                          <a16:creationId xmlns:a16="http://schemas.microsoft.com/office/drawing/2014/main" id="{AD49D720-C68F-6243-B887-6359E8D7E53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033657" y="5484987"/>
                      <a:ext cx="1723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Connector 31">
                      <a:extLst>
                        <a:ext uri="{FF2B5EF4-FFF2-40B4-BE49-F238E27FC236}">
                          <a16:creationId xmlns:a16="http://schemas.microsoft.com/office/drawing/2014/main" id="{A83730BE-6420-AF40-86DC-0E219060773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025215" y="5589399"/>
                      <a:ext cx="1723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Connector 32">
                      <a:extLst>
                        <a:ext uri="{FF2B5EF4-FFF2-40B4-BE49-F238E27FC236}">
                          <a16:creationId xmlns:a16="http://schemas.microsoft.com/office/drawing/2014/main" id="{6DDC6727-0A78-7540-BBB8-C97BF4BDFC2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028593" y="5820333"/>
                      <a:ext cx="1723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4" name="Oval 33">
                      <a:extLst>
                        <a:ext uri="{FF2B5EF4-FFF2-40B4-BE49-F238E27FC236}">
                          <a16:creationId xmlns:a16="http://schemas.microsoft.com/office/drawing/2014/main" id="{DE7AE274-671B-CE46-AD61-584AB199A7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4302" y="6002342"/>
                      <a:ext cx="103491" cy="88443"/>
                    </a:xfrm>
                    <a:prstGeom prst="ellipse">
                      <a:avLst/>
                    </a:prstGeom>
                    <a:solidFill>
                      <a:srgbClr val="011893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" name="Oval 34">
                      <a:extLst>
                        <a:ext uri="{FF2B5EF4-FFF2-40B4-BE49-F238E27FC236}">
                          <a16:creationId xmlns:a16="http://schemas.microsoft.com/office/drawing/2014/main" id="{37EF79B4-04F9-7648-8D84-F84503CBD5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9481" y="5217506"/>
                      <a:ext cx="103491" cy="88443"/>
                    </a:xfrm>
                    <a:prstGeom prst="ellipse">
                      <a:avLst/>
                    </a:prstGeom>
                    <a:solidFill>
                      <a:srgbClr val="FF2F9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36" name="Straight Connector 35">
                      <a:extLst>
                        <a:ext uri="{FF2B5EF4-FFF2-40B4-BE49-F238E27FC236}">
                          <a16:creationId xmlns:a16="http://schemas.microsoft.com/office/drawing/2014/main" id="{67489109-330A-D04B-8099-09471E62BD3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033076" y="5932392"/>
                      <a:ext cx="1723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Straight Connector 36">
                      <a:extLst>
                        <a:ext uri="{FF2B5EF4-FFF2-40B4-BE49-F238E27FC236}">
                          <a16:creationId xmlns:a16="http://schemas.microsoft.com/office/drawing/2014/main" id="{51361566-9D36-E64B-863A-B69CA2E4FF3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037559" y="5694829"/>
                      <a:ext cx="1723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0" name="Connector 9">
                  <a:extLst>
                    <a:ext uri="{FF2B5EF4-FFF2-40B4-BE49-F238E27FC236}">
                      <a16:creationId xmlns:a16="http://schemas.microsoft.com/office/drawing/2014/main" id="{9FE7F47F-4DE2-494A-B3D5-207F7DBB6668}"/>
                    </a:ext>
                  </a:extLst>
                </p:cNvPr>
                <p:cNvSpPr/>
                <p:nvPr/>
              </p:nvSpPr>
              <p:spPr>
                <a:xfrm>
                  <a:off x="2129166" y="5205282"/>
                  <a:ext cx="97971" cy="97972"/>
                </a:xfrm>
                <a:prstGeom prst="flowChartConnector">
                  <a:avLst/>
                </a:prstGeom>
                <a:solidFill>
                  <a:srgbClr val="FF26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8ED817CB-2685-EE4A-A635-09C9ECCED4FF}"/>
                    </a:ext>
                  </a:extLst>
                </p:cNvPr>
                <p:cNvSpPr txBox="1"/>
                <p:nvPr/>
              </p:nvSpPr>
              <p:spPr>
                <a:xfrm>
                  <a:off x="2067061" y="4564296"/>
                  <a:ext cx="3177914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LAMP Amplicon</a:t>
                  </a:r>
                </a:p>
              </p:txBody>
            </p:sp>
            <p:sp>
              <p:nvSpPr>
                <p:cNvPr id="12" name="Teardrop 11">
                  <a:extLst>
                    <a:ext uri="{FF2B5EF4-FFF2-40B4-BE49-F238E27FC236}">
                      <a16:creationId xmlns:a16="http://schemas.microsoft.com/office/drawing/2014/main" id="{4B426E5D-52EE-8A43-94BF-2A86B7E32C35}"/>
                    </a:ext>
                  </a:extLst>
                </p:cNvPr>
                <p:cNvSpPr/>
                <p:nvPr/>
              </p:nvSpPr>
              <p:spPr>
                <a:xfrm rot="17473848">
                  <a:off x="2045067" y="4688191"/>
                  <a:ext cx="178039" cy="131782"/>
                </a:xfrm>
                <a:prstGeom prst="teardrop">
                  <a:avLst/>
                </a:prstGeom>
                <a:solidFill>
                  <a:srgbClr val="94209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A1B41F5-3090-6B4C-9532-4BF176E2ABAB}"/>
                    </a:ext>
                  </a:extLst>
                </p:cNvPr>
                <p:cNvSpPr txBox="1"/>
                <p:nvPr/>
              </p:nvSpPr>
              <p:spPr>
                <a:xfrm>
                  <a:off x="2223926" y="5107838"/>
                  <a:ext cx="2018654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Gold nanoparticle (GNP)</a:t>
                  </a:r>
                </a:p>
              </p:txBody>
            </p:sp>
            <p:sp>
              <p:nvSpPr>
                <p:cNvPr id="14" name="Block Arc 13">
                  <a:extLst>
                    <a:ext uri="{FF2B5EF4-FFF2-40B4-BE49-F238E27FC236}">
                      <a16:creationId xmlns:a16="http://schemas.microsoft.com/office/drawing/2014/main" id="{2D434B5D-CB40-3C47-ADB2-CA3E3BD6028D}"/>
                    </a:ext>
                  </a:extLst>
                </p:cNvPr>
                <p:cNvSpPr/>
                <p:nvPr/>
              </p:nvSpPr>
              <p:spPr>
                <a:xfrm rot="10412344">
                  <a:off x="2083725" y="5504615"/>
                  <a:ext cx="145308" cy="299062"/>
                </a:xfrm>
                <a:prstGeom prst="blockArc">
                  <a:avLst/>
                </a:prstGeom>
                <a:solidFill>
                  <a:srgbClr val="008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7B458A7-7DEC-AF4B-B306-7A8C5C3C7CFF}"/>
                    </a:ext>
                  </a:extLst>
                </p:cNvPr>
                <p:cNvSpPr txBox="1"/>
                <p:nvPr/>
              </p:nvSpPr>
              <p:spPr>
                <a:xfrm>
                  <a:off x="2245398" y="5528656"/>
                  <a:ext cx="227600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Streptavidin</a:t>
                  </a:r>
                </a:p>
              </p:txBody>
            </p:sp>
            <p:sp>
              <p:nvSpPr>
                <p:cNvPr id="16" name="Block Arc 15">
                  <a:extLst>
                    <a:ext uri="{FF2B5EF4-FFF2-40B4-BE49-F238E27FC236}">
                      <a16:creationId xmlns:a16="http://schemas.microsoft.com/office/drawing/2014/main" id="{164D1EE1-4150-A345-B3B9-17D5485ABBB9}"/>
                    </a:ext>
                  </a:extLst>
                </p:cNvPr>
                <p:cNvSpPr/>
                <p:nvPr/>
              </p:nvSpPr>
              <p:spPr>
                <a:xfrm rot="10412344">
                  <a:off x="5600860" y="4472928"/>
                  <a:ext cx="145308" cy="299062"/>
                </a:xfrm>
                <a:prstGeom prst="blockArc">
                  <a:avLst/>
                </a:prstGeom>
                <a:solidFill>
                  <a:srgbClr val="008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Connector 16">
                  <a:extLst>
                    <a:ext uri="{FF2B5EF4-FFF2-40B4-BE49-F238E27FC236}">
                      <a16:creationId xmlns:a16="http://schemas.microsoft.com/office/drawing/2014/main" id="{C7DE3883-5966-DE4F-B97C-5ACBDB4251A6}"/>
                    </a:ext>
                  </a:extLst>
                </p:cNvPr>
                <p:cNvSpPr/>
                <p:nvPr/>
              </p:nvSpPr>
              <p:spPr>
                <a:xfrm>
                  <a:off x="5649906" y="4776340"/>
                  <a:ext cx="97971" cy="97972"/>
                </a:xfrm>
                <a:prstGeom prst="flowChartConnector">
                  <a:avLst/>
                </a:prstGeom>
                <a:solidFill>
                  <a:srgbClr val="FF26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10D3F03-BC23-7E46-9425-93AAAF0AE0DB}"/>
                    </a:ext>
                  </a:extLst>
                </p:cNvPr>
                <p:cNvSpPr txBox="1"/>
                <p:nvPr/>
              </p:nvSpPr>
              <p:spPr>
                <a:xfrm>
                  <a:off x="5830941" y="4531109"/>
                  <a:ext cx="223634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Streptavidin-GNP conjugate 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6132B20-F400-604B-8527-7DF45E351363}"/>
                    </a:ext>
                  </a:extLst>
                </p:cNvPr>
                <p:cNvSpPr txBox="1"/>
                <p:nvPr/>
              </p:nvSpPr>
              <p:spPr>
                <a:xfrm>
                  <a:off x="5347437" y="5282090"/>
                  <a:ext cx="205613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labelled LAMP amplicon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653C14E-7682-3D4B-B5B4-97020FD80ED5}"/>
                    </a:ext>
                  </a:extLst>
                </p:cNvPr>
                <p:cNvSpPr txBox="1"/>
                <p:nvPr/>
              </p:nvSpPr>
              <p:spPr>
                <a:xfrm>
                  <a:off x="5803344" y="5682544"/>
                  <a:ext cx="68161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Biotin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93A728A9-0507-114B-A831-A80AE0084D52}"/>
                    </a:ext>
                  </a:extLst>
                </p:cNvPr>
                <p:cNvSpPr txBox="1"/>
                <p:nvPr/>
              </p:nvSpPr>
              <p:spPr>
                <a:xfrm>
                  <a:off x="5803344" y="5990321"/>
                  <a:ext cx="1080517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Digoxigenin </a:t>
                  </a:r>
                </a:p>
              </p:txBody>
            </p:sp>
            <p:sp>
              <p:nvSpPr>
                <p:cNvPr id="22" name="Rounded Rectangle 21">
                  <a:extLst>
                    <a:ext uri="{FF2B5EF4-FFF2-40B4-BE49-F238E27FC236}">
                      <a16:creationId xmlns:a16="http://schemas.microsoft.com/office/drawing/2014/main" id="{B3E8CE67-7269-8848-B33D-5328F20DD5BA}"/>
                    </a:ext>
                  </a:extLst>
                </p:cNvPr>
                <p:cNvSpPr/>
                <p:nvPr/>
              </p:nvSpPr>
              <p:spPr>
                <a:xfrm flipH="1">
                  <a:off x="7913936" y="5034955"/>
                  <a:ext cx="38142" cy="236482"/>
                </a:xfrm>
                <a:prstGeom prst="roundRect">
                  <a:avLst/>
                </a:prstGeom>
                <a:solidFill>
                  <a:srgbClr val="94165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highlight>
                      <a:srgbClr val="941651"/>
                    </a:highlight>
                  </a:endParaRPr>
                </a:p>
              </p:txBody>
            </p:sp>
            <p:sp>
              <p:nvSpPr>
                <p:cNvPr id="23" name="Half-frame 22">
                  <a:extLst>
                    <a:ext uri="{FF2B5EF4-FFF2-40B4-BE49-F238E27FC236}">
                      <a16:creationId xmlns:a16="http://schemas.microsoft.com/office/drawing/2014/main" id="{87018DA4-F822-094F-A407-B88E5850A656}"/>
                    </a:ext>
                  </a:extLst>
                </p:cNvPr>
                <p:cNvSpPr/>
                <p:nvPr/>
              </p:nvSpPr>
              <p:spPr>
                <a:xfrm rot="8794772" flipH="1">
                  <a:off x="7868893" y="4839181"/>
                  <a:ext cx="145306" cy="161518"/>
                </a:xfrm>
                <a:prstGeom prst="halfFrame">
                  <a:avLst/>
                </a:prstGeom>
                <a:solidFill>
                  <a:srgbClr val="94165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  <a:highlight>
                      <a:srgbClr val="941651"/>
                    </a:highlight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C9D66C6-BA9F-2344-88C2-C5EFD6A17988}"/>
                    </a:ext>
                  </a:extLst>
                </p:cNvPr>
                <p:cNvSpPr txBox="1"/>
                <p:nvPr/>
              </p:nvSpPr>
              <p:spPr>
                <a:xfrm>
                  <a:off x="8152241" y="4921361"/>
                  <a:ext cx="1444522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Anti-digoxigenin</a:t>
                  </a:r>
                </a:p>
              </p:txBody>
            </p:sp>
            <p:sp>
              <p:nvSpPr>
                <p:cNvPr id="25" name="Rounded Rectangle 24">
                  <a:extLst>
                    <a:ext uri="{FF2B5EF4-FFF2-40B4-BE49-F238E27FC236}">
                      <a16:creationId xmlns:a16="http://schemas.microsoft.com/office/drawing/2014/main" id="{A08D8228-D58F-B24D-85BD-E2A15C1D1E71}"/>
                    </a:ext>
                  </a:extLst>
                </p:cNvPr>
                <p:cNvSpPr/>
                <p:nvPr/>
              </p:nvSpPr>
              <p:spPr>
                <a:xfrm>
                  <a:off x="7894076" y="5889233"/>
                  <a:ext cx="45719" cy="206828"/>
                </a:xfrm>
                <a:prstGeom prst="roundRect">
                  <a:avLst/>
                </a:prstGeom>
                <a:solidFill>
                  <a:srgbClr val="00FDFF">
                    <a:alpha val="63922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Connector 25">
                  <a:extLst>
                    <a:ext uri="{FF2B5EF4-FFF2-40B4-BE49-F238E27FC236}">
                      <a16:creationId xmlns:a16="http://schemas.microsoft.com/office/drawing/2014/main" id="{D6B469B8-AAB7-2B42-9A98-0EF4445BA172}"/>
                    </a:ext>
                  </a:extLst>
                </p:cNvPr>
                <p:cNvSpPr/>
                <p:nvPr/>
              </p:nvSpPr>
              <p:spPr>
                <a:xfrm>
                  <a:off x="7869082" y="5789980"/>
                  <a:ext cx="97971" cy="97972"/>
                </a:xfrm>
                <a:prstGeom prst="flowChartConnector">
                  <a:avLst/>
                </a:prstGeom>
                <a:solidFill>
                  <a:schemeClr val="tx1">
                    <a:alpha val="56078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1AB4A74-BB51-F04C-AC54-066ECD7D6CD3}"/>
                    </a:ext>
                  </a:extLst>
                </p:cNvPr>
                <p:cNvSpPr txBox="1"/>
                <p:nvPr/>
              </p:nvSpPr>
              <p:spPr>
                <a:xfrm>
                  <a:off x="8152241" y="5769662"/>
                  <a:ext cx="2422062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1400" dirty="0">
                      <a:effectLst/>
                      <a:latin typeface="Times New Roman" panose="02020603050405020304" pitchFamily="18" charset="0"/>
                      <a:ea typeface="TimesNewRoman"/>
                    </a:rPr>
                    <a:t>Albumin biotin labelled bovine </a:t>
                  </a:r>
                  <a:endPara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2EBB505-ACAB-D545-92DD-BF90919ABC48}"/>
                  </a:ext>
                </a:extLst>
              </p:cNvPr>
              <p:cNvGrpSpPr/>
              <p:nvPr/>
            </p:nvGrpSpPr>
            <p:grpSpPr>
              <a:xfrm>
                <a:off x="5849017" y="5659687"/>
                <a:ext cx="114611" cy="405190"/>
                <a:chOff x="5660274" y="5795538"/>
                <a:chExt cx="114611" cy="405190"/>
              </a:xfrm>
            </p:grpSpPr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730FB5C5-4C24-344A-B0F8-8516531B53B0}"/>
                    </a:ext>
                  </a:extLst>
                </p:cNvPr>
                <p:cNvSpPr/>
                <p:nvPr/>
              </p:nvSpPr>
              <p:spPr>
                <a:xfrm>
                  <a:off x="5671394" y="5795538"/>
                  <a:ext cx="103491" cy="88443"/>
                </a:xfrm>
                <a:prstGeom prst="ellipse">
                  <a:avLst/>
                </a:prstGeom>
                <a:solidFill>
                  <a:srgbClr val="FF2F9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810986AD-5091-C246-BA61-4679B6ADE3D5}"/>
                    </a:ext>
                  </a:extLst>
                </p:cNvPr>
                <p:cNvSpPr/>
                <p:nvPr/>
              </p:nvSpPr>
              <p:spPr>
                <a:xfrm>
                  <a:off x="5660274" y="6112285"/>
                  <a:ext cx="103491" cy="88443"/>
                </a:xfrm>
                <a:prstGeom prst="ellipse">
                  <a:avLst/>
                </a:prstGeom>
                <a:solidFill>
                  <a:srgbClr val="01189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F02CECC3-F434-C146-9C5D-A5A10DDCF82F}"/>
              </a:ext>
            </a:extLst>
          </p:cNvPr>
          <p:cNvSpPr txBox="1"/>
          <p:nvPr/>
        </p:nvSpPr>
        <p:spPr>
          <a:xfrm>
            <a:off x="1468173" y="26373"/>
            <a:ext cx="99258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I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2. The schematic illustration depicting the principle involved in LAMP-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Lateral Flow Immunoassay (LAMP-LFIA)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3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7BC1A5-2450-0E46-75A8-9342E46FFB21}"/>
              </a:ext>
            </a:extLst>
          </p:cNvPr>
          <p:cNvSpPr txBox="1"/>
          <p:nvPr/>
        </p:nvSpPr>
        <p:spPr>
          <a:xfrm>
            <a:off x="819029" y="5563732"/>
            <a:ext cx="5276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2a. Optimized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LAMP-LFIA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1: Non template control (NTC), Strip 2: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melitensis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control)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A991C86-BF57-B028-B7E8-CEBA492B0911}"/>
              </a:ext>
            </a:extLst>
          </p:cNvPr>
          <p:cNvGrpSpPr/>
          <p:nvPr/>
        </p:nvGrpSpPr>
        <p:grpSpPr>
          <a:xfrm>
            <a:off x="2542099" y="589797"/>
            <a:ext cx="1451677" cy="4707747"/>
            <a:chOff x="3248963" y="1203700"/>
            <a:chExt cx="2252933" cy="52434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788EB4-A9F6-C6F2-BDE4-95E96132C6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36" t="4908" r="35627" b="10128"/>
            <a:stretch/>
          </p:blipFill>
          <p:spPr>
            <a:xfrm>
              <a:off x="3248965" y="1574257"/>
              <a:ext cx="1877442" cy="487286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FDB4F5-0330-D98A-4BC5-B7E0D25A6513}"/>
                </a:ext>
              </a:extLst>
            </p:cNvPr>
            <p:cNvSpPr txBox="1"/>
            <p:nvPr/>
          </p:nvSpPr>
          <p:spPr>
            <a:xfrm>
              <a:off x="3248963" y="1203700"/>
              <a:ext cx="2252933" cy="308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NTC           PC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721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8CC6DD5-395D-91A4-F793-161AEC589109}"/>
              </a:ext>
            </a:extLst>
          </p:cNvPr>
          <p:cNvGrpSpPr/>
          <p:nvPr/>
        </p:nvGrpSpPr>
        <p:grpSpPr>
          <a:xfrm>
            <a:off x="1075019" y="-123048"/>
            <a:ext cx="3666308" cy="5826417"/>
            <a:chOff x="3819635" y="865228"/>
            <a:chExt cx="3666308" cy="58264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F9613CA-F620-B8B2-C0ED-038FEF2C2B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5" t="12190" r="8349" b="13905"/>
            <a:stretch/>
          </p:blipFill>
          <p:spPr>
            <a:xfrm>
              <a:off x="3819635" y="2424063"/>
              <a:ext cx="3666308" cy="4267582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1C96458-2A7F-A76D-4C53-2AF9747163B6}"/>
                </a:ext>
              </a:extLst>
            </p:cNvPr>
            <p:cNvGrpSpPr/>
            <p:nvPr/>
          </p:nvGrpSpPr>
          <p:grpSpPr>
            <a:xfrm>
              <a:off x="4127707" y="865228"/>
              <a:ext cx="3050163" cy="1558835"/>
              <a:chOff x="4023571" y="615177"/>
              <a:chExt cx="3050163" cy="15588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0E8019-5D81-3AF2-B150-0BEE143E24A1}"/>
                  </a:ext>
                </a:extLst>
              </p:cNvPr>
              <p:cNvSpPr txBox="1"/>
              <p:nvPr/>
            </p:nvSpPr>
            <p:spPr>
              <a:xfrm rot="16200000">
                <a:off x="5027260" y="1256095"/>
                <a:ext cx="15588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abortus </a:t>
                </a:r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S99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AEB09F-CB6E-F08A-88C5-91D29ECCC2B3}"/>
                  </a:ext>
                </a:extLst>
              </p:cNvPr>
              <p:cNvSpPr txBox="1"/>
              <p:nvPr/>
            </p:nvSpPr>
            <p:spPr>
              <a:xfrm rot="16200000">
                <a:off x="4007836" y="1327902"/>
                <a:ext cx="139337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melitensis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ACD746-8144-4681-1025-059CDFDF783B}"/>
                  </a:ext>
                </a:extLst>
              </p:cNvPr>
              <p:cNvSpPr txBox="1"/>
              <p:nvPr/>
            </p:nvSpPr>
            <p:spPr>
              <a:xfrm rot="16200000">
                <a:off x="3687454" y="1549971"/>
                <a:ext cx="9492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NTC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9E7483-1C62-A39E-D2E2-FDE1A026223E}"/>
                  </a:ext>
                </a:extLst>
              </p:cNvPr>
              <p:cNvSpPr txBox="1"/>
              <p:nvPr/>
            </p:nvSpPr>
            <p:spPr>
              <a:xfrm rot="16200000">
                <a:off x="4502226" y="1256095"/>
                <a:ext cx="15588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abortus </a:t>
                </a:r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S19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1EEC17-01C1-2381-F774-B24151C78E6E}"/>
                  </a:ext>
                </a:extLst>
              </p:cNvPr>
              <p:cNvSpPr txBox="1"/>
              <p:nvPr/>
            </p:nvSpPr>
            <p:spPr>
              <a:xfrm rot="16200000">
                <a:off x="5552294" y="1256095"/>
                <a:ext cx="155883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abortus </a:t>
                </a:r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544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983F61-1F3F-2A12-07C2-BA86A00665AF}"/>
                  </a:ext>
                </a:extLst>
              </p:cNvPr>
              <p:cNvSpPr txBox="1"/>
              <p:nvPr/>
            </p:nvSpPr>
            <p:spPr>
              <a:xfrm rot="16200000">
                <a:off x="6350060" y="1439412"/>
                <a:ext cx="11703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suis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7C43B9-8111-6B99-82D4-7DED84DB9FB1}"/>
              </a:ext>
            </a:extLst>
          </p:cNvPr>
          <p:cNvGrpSpPr/>
          <p:nvPr/>
        </p:nvGrpSpPr>
        <p:grpSpPr>
          <a:xfrm>
            <a:off x="5754719" y="-123048"/>
            <a:ext cx="5921829" cy="5556070"/>
            <a:chOff x="2638697" y="500216"/>
            <a:chExt cx="5982788" cy="60312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63FAC2-FD5A-2970-6A6D-17F39EED5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53" t="2286" r="11333" b="3999"/>
            <a:stretch/>
          </p:blipFill>
          <p:spPr>
            <a:xfrm>
              <a:off x="2638697" y="2333898"/>
              <a:ext cx="5982788" cy="419753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4D1C60A-3510-648C-FF18-DD09B5FEF143}"/>
                </a:ext>
              </a:extLst>
            </p:cNvPr>
            <p:cNvGrpSpPr/>
            <p:nvPr/>
          </p:nvGrpSpPr>
          <p:grpSpPr>
            <a:xfrm>
              <a:off x="2761667" y="500216"/>
              <a:ext cx="5653496" cy="1901649"/>
              <a:chOff x="2761667" y="500216"/>
              <a:chExt cx="5653496" cy="190164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ECFCF-F591-D93D-BD93-BF526856302D}"/>
                  </a:ext>
                </a:extLst>
              </p:cNvPr>
              <p:cNvSpPr txBox="1"/>
              <p:nvPr/>
            </p:nvSpPr>
            <p:spPr>
              <a:xfrm>
                <a:off x="2761667" y="707440"/>
                <a:ext cx="559701" cy="1567544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NTC</a:t>
                </a:r>
              </a:p>
              <a:p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56DE61-D409-3AD7-6BE3-8CF71E04E11B}"/>
                  </a:ext>
                </a:extLst>
              </p:cNvPr>
              <p:cNvSpPr txBox="1"/>
              <p:nvPr/>
            </p:nvSpPr>
            <p:spPr>
              <a:xfrm rot="16200000">
                <a:off x="7432555" y="1410201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M. tuberculosis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E3089D-8D47-5209-4916-87B867A535C9}"/>
                  </a:ext>
                </a:extLst>
              </p:cNvPr>
              <p:cNvSpPr txBox="1"/>
              <p:nvPr/>
            </p:nvSpPr>
            <p:spPr>
              <a:xfrm rot="16200000">
                <a:off x="2546052" y="1410199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melitensis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29E6139-2126-836A-EAFB-0D993DCBCE7B}"/>
                  </a:ext>
                </a:extLst>
              </p:cNvPr>
              <p:cNvSpPr txBox="1"/>
              <p:nvPr/>
            </p:nvSpPr>
            <p:spPr>
              <a:xfrm rot="16200000">
                <a:off x="3010860" y="1402908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 vulgaris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2C8205-DDC0-932C-4689-C6884E0F14C7}"/>
                  </a:ext>
                </a:extLst>
              </p:cNvPr>
              <p:cNvSpPr txBox="1"/>
              <p:nvPr/>
            </p:nvSpPr>
            <p:spPr>
              <a:xfrm rot="16200000">
                <a:off x="4338609" y="1410200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 aeruginosa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EFE72CB-8807-BFD2-C54F-357FD6D8DD64}"/>
                  </a:ext>
                </a:extLst>
              </p:cNvPr>
              <p:cNvSpPr txBox="1"/>
              <p:nvPr/>
            </p:nvSpPr>
            <p:spPr>
              <a:xfrm rot="16200000">
                <a:off x="6020381" y="1410200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M.  bovis </a:t>
                </a:r>
                <a:r>
                  <a:rPr lang="en-IN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AN5</a:t>
                </a:r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C60A488-F3D9-5A6F-E987-FE27AFB5EB41}"/>
                  </a:ext>
                </a:extLst>
              </p:cNvPr>
              <p:cNvSpPr txBox="1"/>
              <p:nvPr/>
            </p:nvSpPr>
            <p:spPr>
              <a:xfrm rot="16200000">
                <a:off x="6286100" y="1306586"/>
                <a:ext cx="1892590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jejuni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44F406D-47BE-20A2-6E36-F0F057D6015B}"/>
                  </a:ext>
                </a:extLst>
              </p:cNvPr>
              <p:cNvSpPr txBox="1"/>
              <p:nvPr/>
            </p:nvSpPr>
            <p:spPr>
              <a:xfrm rot="16200000">
                <a:off x="6793970" y="1410199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H. influenzae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A8F841C-5FBA-7F3F-CC3A-C9A0375EC30B}"/>
                  </a:ext>
                </a:extLst>
              </p:cNvPr>
              <p:cNvSpPr txBox="1"/>
              <p:nvPr/>
            </p:nvSpPr>
            <p:spPr>
              <a:xfrm rot="16200000">
                <a:off x="5548461" y="1419258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L. monocytogenes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6FE4BC8-6225-81A6-B77B-81E6317AB567}"/>
                  </a:ext>
                </a:extLst>
              </p:cNvPr>
              <p:cNvSpPr txBox="1"/>
              <p:nvPr/>
            </p:nvSpPr>
            <p:spPr>
              <a:xfrm rot="16200000">
                <a:off x="5172749" y="1419258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S. aureus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B39F51-9C87-EAC8-02FA-C1C87B20508A}"/>
                  </a:ext>
                </a:extLst>
              </p:cNvPr>
              <p:cNvSpPr txBox="1"/>
              <p:nvPr/>
            </p:nvSpPr>
            <p:spPr>
              <a:xfrm rot="16200000">
                <a:off x="4725210" y="1402909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P. multocida B:2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D34A8D6-79FF-CBF9-0E85-C2A026A2A9BD}"/>
                  </a:ext>
                </a:extLst>
              </p:cNvPr>
              <p:cNvSpPr txBox="1"/>
              <p:nvPr/>
            </p:nvSpPr>
            <p:spPr>
              <a:xfrm rot="16200000">
                <a:off x="3807695" y="1419257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K. pneumoniae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DE47F4E-3790-AEB0-31E8-DB646946B5FE}"/>
                  </a:ext>
                </a:extLst>
              </p:cNvPr>
              <p:cNvSpPr txBox="1"/>
              <p:nvPr/>
            </p:nvSpPr>
            <p:spPr>
              <a:xfrm rot="16200000">
                <a:off x="3380191" y="1402908"/>
                <a:ext cx="1685365" cy="27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sz="1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V. parahemolyticus</a:t>
                </a: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1733CEA-E39A-E4A1-B2FA-4AF0B046201B}"/>
              </a:ext>
            </a:extLst>
          </p:cNvPr>
          <p:cNvSpPr txBox="1"/>
          <p:nvPr/>
        </p:nvSpPr>
        <p:spPr>
          <a:xfrm>
            <a:off x="2641163" y="5873533"/>
            <a:ext cx="7283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3a. Specificity of LAMP-LFIA with other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Brucella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spp.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3b. Specificity of LAMP-LFIA with other bacterial species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787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261A51B-4745-B1C9-EDEE-FA408A9DD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323" y="254000"/>
            <a:ext cx="5232270" cy="3175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5DC7B0-3B67-C9A7-FCDB-366C5E97B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17" y="426728"/>
            <a:ext cx="4817340" cy="42367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ABA061-5B6D-D9B6-C939-08251D5BBD75}"/>
              </a:ext>
            </a:extLst>
          </p:cNvPr>
          <p:cNvSpPr txBox="1"/>
          <p:nvPr/>
        </p:nvSpPr>
        <p:spPr>
          <a:xfrm>
            <a:off x="5926506" y="3786277"/>
            <a:ext cx="60979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4b.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sensitivity of PCR using LAMP outer primers </a:t>
            </a:r>
          </a:p>
          <a:p>
            <a:pPr algn="just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Lane M:100 bp ladder, lane 1: NTC, lane 2: neat genomic DNA (121 ng), lane 3-7:ten fold serially diluted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genomic DNA showing amplification band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upto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1.21pg, lane 8-12: no amplification from 121fg to 12.1ag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872D59-FF5E-5DC3-3957-DFEC53E4F2CA}"/>
              </a:ext>
            </a:extLst>
          </p:cNvPr>
          <p:cNvSpPr txBox="1"/>
          <p:nvPr/>
        </p:nvSpPr>
        <p:spPr>
          <a:xfrm>
            <a:off x="167589" y="5086350"/>
            <a:ext cx="61917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4a. Analytical sensitivity of LAMP-LFIA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1:NTC, strip 2: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genomic DNA neat (121ng), strip 3-12: 10 fold serially diluted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genomic DNA (12.1 ng to 12.1 ag) showing red band at both test and control line till 12.1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1973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0DAE4B-659A-02CD-E0DA-6B4F5989A53D}"/>
              </a:ext>
            </a:extLst>
          </p:cNvPr>
          <p:cNvGrpSpPr/>
          <p:nvPr/>
        </p:nvGrpSpPr>
        <p:grpSpPr>
          <a:xfrm>
            <a:off x="909019" y="687861"/>
            <a:ext cx="4294083" cy="2741139"/>
            <a:chOff x="7264487" y="502891"/>
            <a:chExt cx="4294083" cy="2741139"/>
          </a:xfrm>
        </p:grpSpPr>
        <p:pic>
          <p:nvPicPr>
            <p:cNvPr id="3" name="Picture 1" descr="page6image8831088">
              <a:extLst>
                <a:ext uri="{FF2B5EF4-FFF2-40B4-BE49-F238E27FC236}">
                  <a16:creationId xmlns:a16="http://schemas.microsoft.com/office/drawing/2014/main" id="{A91BD4BF-06BC-0730-DA62-F7213117B2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56" t="18155" r="8632" b="11505"/>
            <a:stretch/>
          </p:blipFill>
          <p:spPr bwMode="auto">
            <a:xfrm>
              <a:off x="7264487" y="502891"/>
              <a:ext cx="4294083" cy="2741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495D391-6745-8730-C243-225AD9B9A7CF}"/>
                </a:ext>
              </a:extLst>
            </p:cNvPr>
            <p:cNvGrpSpPr/>
            <p:nvPr/>
          </p:nvGrpSpPr>
          <p:grpSpPr>
            <a:xfrm>
              <a:off x="9242172" y="1315075"/>
              <a:ext cx="1492912" cy="1291521"/>
              <a:chOff x="9242172" y="1315075"/>
              <a:chExt cx="1492912" cy="129152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4E6478-9AE2-8E93-F8D6-36D2EDC8E747}"/>
                  </a:ext>
                </a:extLst>
              </p:cNvPr>
              <p:cNvSpPr txBox="1"/>
              <p:nvPr/>
            </p:nvSpPr>
            <p:spPr>
              <a:xfrm rot="17652808">
                <a:off x="9069522" y="1696602"/>
                <a:ext cx="6223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121 </a:t>
                </a:r>
                <a:r>
                  <a:rPr lang="en-US" sz="1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8F8FBD-D316-5F9E-A205-7723595E2171}"/>
                  </a:ext>
                </a:extLst>
              </p:cNvPr>
              <p:cNvSpPr txBox="1"/>
              <p:nvPr/>
            </p:nvSpPr>
            <p:spPr>
              <a:xfrm rot="17652808">
                <a:off x="9194500" y="1667952"/>
                <a:ext cx="982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1.21 </a:t>
                </a:r>
                <a:r>
                  <a:rPr lang="en-US" sz="1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A1AB6E-B41C-0B2C-4A38-1505E00B6B46}"/>
                  </a:ext>
                </a:extLst>
              </p:cNvPr>
              <p:cNvSpPr txBox="1"/>
              <p:nvPr/>
            </p:nvSpPr>
            <p:spPr>
              <a:xfrm rot="17652808">
                <a:off x="9508240" y="1745226"/>
                <a:ext cx="982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12.1 </a:t>
                </a:r>
                <a:r>
                  <a:rPr lang="en-US" sz="1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C62A8B-B4C5-C985-F22D-B18148E5CB7F}"/>
                  </a:ext>
                </a:extLst>
              </p:cNvPr>
              <p:cNvSpPr txBox="1"/>
              <p:nvPr/>
            </p:nvSpPr>
            <p:spPr>
              <a:xfrm rot="17652808">
                <a:off x="9791468" y="1860973"/>
                <a:ext cx="982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121 </a:t>
                </a:r>
                <a:r>
                  <a:rPr lang="en-US" sz="1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fg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2B5EBF-AFF6-FD27-5E32-D55105B23F80}"/>
                  </a:ext>
                </a:extLst>
              </p:cNvPr>
              <p:cNvSpPr txBox="1"/>
              <p:nvPr/>
            </p:nvSpPr>
            <p:spPr>
              <a:xfrm rot="17652808">
                <a:off x="10105208" y="1976719"/>
                <a:ext cx="9827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12.1 </a:t>
                </a:r>
                <a:r>
                  <a:rPr lang="en-US" sz="1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fg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D05E82D-C413-D9CB-AFF6-C8E283ED07AB}"/>
              </a:ext>
            </a:extLst>
          </p:cNvPr>
          <p:cNvSpPr txBox="1"/>
          <p:nvPr/>
        </p:nvSpPr>
        <p:spPr>
          <a:xfrm>
            <a:off x="609304" y="3622021"/>
            <a:ext cx="60979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4c.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Analytical sensitivity of RT-PCR using LAMP outer primers</a:t>
            </a:r>
          </a:p>
          <a:p>
            <a:pPr algn="just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 curve of RT-PCR obtained using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LAMP outer primer showing amplification from 121pg to 12.1fg</a:t>
            </a:r>
          </a:p>
        </p:txBody>
      </p:sp>
    </p:spTree>
    <p:extLst>
      <p:ext uri="{BB962C8B-B14F-4D97-AF65-F5344CB8AC3E}">
        <p14:creationId xmlns:p14="http://schemas.microsoft.com/office/powerpoint/2010/main" val="203429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028D15-81A2-BBB1-8C59-B6589D8AB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3" y="735776"/>
            <a:ext cx="4564673" cy="2857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345D93-3F54-AD34-86FE-CA8F42CD118E}"/>
              </a:ext>
            </a:extLst>
          </p:cNvPr>
          <p:cNvSpPr txBox="1"/>
          <p:nvPr/>
        </p:nvSpPr>
        <p:spPr>
          <a:xfrm>
            <a:off x="382146" y="3680749"/>
            <a:ext cx="542834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4d.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sensitivity of PCR using established primer (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Hinic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2008).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1.5% agarose gel electrophoresis of PCR amplicon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lane M:100 bp ladder, lane 1: NTC, lane 2: neat genomic DNA (121 ng), lane 3-7:ten-fold serially diluted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genomic DNA showing amplification band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upto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1.21pg, lane 8-12: no amplification from 121fg to 12.1ag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90FDEE-2D5C-F837-C432-E1A395E49530}"/>
              </a:ext>
            </a:extLst>
          </p:cNvPr>
          <p:cNvSpPr txBox="1"/>
          <p:nvPr/>
        </p:nvSpPr>
        <p:spPr>
          <a:xfrm>
            <a:off x="5996103" y="4117785"/>
            <a:ext cx="60979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4e.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sensitivity of LAMP by RT-PCR using established primer </a:t>
            </a:r>
          </a:p>
          <a:p>
            <a:pPr algn="just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Amplification curve of RT-PCR obtained using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melitensis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LAMP outer primers showing amplification from 121pg to 12.1fg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6173294-F0C7-812D-057E-51E5F965AD07}"/>
              </a:ext>
            </a:extLst>
          </p:cNvPr>
          <p:cNvGrpSpPr/>
          <p:nvPr/>
        </p:nvGrpSpPr>
        <p:grpSpPr>
          <a:xfrm>
            <a:off x="6493397" y="452814"/>
            <a:ext cx="5103317" cy="3667341"/>
            <a:chOff x="6643796" y="95287"/>
            <a:chExt cx="4903524" cy="3667341"/>
          </a:xfrm>
        </p:grpSpPr>
        <p:pic>
          <p:nvPicPr>
            <p:cNvPr id="10" name="Picture 9" descr="page6image9382624">
              <a:extLst>
                <a:ext uri="{FF2B5EF4-FFF2-40B4-BE49-F238E27FC236}">
                  <a16:creationId xmlns:a16="http://schemas.microsoft.com/office/drawing/2014/main" id="{ABF7AE86-7E76-8988-7B57-C780D20092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796" y="95287"/>
              <a:ext cx="4903524" cy="3667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7ABB72-0BB0-F33E-1128-80002E467BEF}"/>
                </a:ext>
              </a:extLst>
            </p:cNvPr>
            <p:cNvSpPr txBox="1"/>
            <p:nvPr/>
          </p:nvSpPr>
          <p:spPr>
            <a:xfrm rot="17859181">
              <a:off x="8797825" y="2012512"/>
              <a:ext cx="6223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121 </a:t>
              </a:r>
              <a:r>
                <a:rPr lang="en-US" sz="11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pg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9275D1-4AF4-001F-21BF-CA2209F48607}"/>
                </a:ext>
              </a:extLst>
            </p:cNvPr>
            <p:cNvSpPr txBox="1"/>
            <p:nvPr/>
          </p:nvSpPr>
          <p:spPr>
            <a:xfrm rot="17652808">
              <a:off x="8940490" y="2012512"/>
              <a:ext cx="9827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1.21 </a:t>
              </a:r>
              <a:r>
                <a:rPr lang="en-US" sz="11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pg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90FDD6-824D-C8C4-43B6-3A1181DDDFC0}"/>
                </a:ext>
              </a:extLst>
            </p:cNvPr>
            <p:cNvSpPr txBox="1"/>
            <p:nvPr/>
          </p:nvSpPr>
          <p:spPr>
            <a:xfrm rot="17652808">
              <a:off x="9474247" y="1798117"/>
              <a:ext cx="9827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12.1 </a:t>
              </a:r>
              <a:r>
                <a:rPr lang="en-US" sz="11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pg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A693AF-B541-9A39-429E-D59A63C595C4}"/>
                </a:ext>
              </a:extLst>
            </p:cNvPr>
            <p:cNvSpPr txBox="1"/>
            <p:nvPr/>
          </p:nvSpPr>
          <p:spPr>
            <a:xfrm rot="17652808">
              <a:off x="9945711" y="1887812"/>
              <a:ext cx="9827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121 </a:t>
              </a:r>
              <a:r>
                <a:rPr lang="en-US" sz="11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fg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353B5D-4C26-760E-A3C6-CB3520F4141E}"/>
                </a:ext>
              </a:extLst>
            </p:cNvPr>
            <p:cNvSpPr txBox="1"/>
            <p:nvPr/>
          </p:nvSpPr>
          <p:spPr>
            <a:xfrm rot="17652808">
              <a:off x="10417174" y="2166300"/>
              <a:ext cx="9827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12.1 </a:t>
              </a:r>
              <a:r>
                <a:rPr lang="en-US" sz="11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fg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143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32061B-C103-F6A5-E4CE-EBF320E9D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327" b="-1727"/>
          <a:stretch/>
        </p:blipFill>
        <p:spPr>
          <a:xfrm>
            <a:off x="3520440" y="871928"/>
            <a:ext cx="3451860" cy="3888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9EEEB7-AA71-CFC4-416A-24CB53E6DE1C}"/>
              </a:ext>
            </a:extLst>
          </p:cNvPr>
          <p:cNvSpPr txBox="1"/>
          <p:nvPr/>
        </p:nvSpPr>
        <p:spPr>
          <a:xfrm>
            <a:off x="2501868" y="4967501"/>
            <a:ext cx="60979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5.  Evaluation of LAMP-LFIA in spiked milk samples: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Visualization of spiked milk using LAMP-LFIA : Strip1: NTC, Strip 2: Negative control, Strip 3-7: serially diluted spiked milk sample (10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 CFU)</a:t>
            </a:r>
          </a:p>
        </p:txBody>
      </p:sp>
    </p:spTree>
    <p:extLst>
      <p:ext uri="{BB962C8B-B14F-4D97-AF65-F5344CB8AC3E}">
        <p14:creationId xmlns:p14="http://schemas.microsoft.com/office/powerpoint/2010/main" val="80553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568</Words>
  <Application>Microsoft Macintosh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Ashmi</dc:creator>
  <cp:lastModifiedBy>sanjana kumud</cp:lastModifiedBy>
  <cp:revision>12</cp:revision>
  <dcterms:created xsi:type="dcterms:W3CDTF">2022-08-18T16:45:13Z</dcterms:created>
  <dcterms:modified xsi:type="dcterms:W3CDTF">2022-09-14T05:49:42Z</dcterms:modified>
</cp:coreProperties>
</file>