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3887775" cx="1072832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" roundtripDataSignature="AMtx7mibUXxcEN+Lv5qT4kNP0FOfAugc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-828675" y="1143000"/>
            <a:ext cx="851535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-828675" y="1143000"/>
            <a:ext cx="851535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latin typeface="Arial"/>
                <a:ea typeface="Arial"/>
                <a:cs typeface="Arial"/>
                <a:sym typeface="Arial"/>
              </a:rPr>
              <a:t>Fig. S4. </a:t>
            </a:r>
            <a:r>
              <a:rPr b="1" lang="en-US" sz="1200">
                <a:latin typeface="Arial"/>
                <a:ea typeface="Arial"/>
                <a:cs typeface="Arial"/>
                <a:sym typeface="Arial"/>
              </a:rPr>
              <a:t>The dynamics of the number of OTU is significantly decreased by extended antibiotic treatment in the first 21</a:t>
            </a:r>
            <a:r>
              <a:rPr b="1" baseline="30000" lang="en-US" sz="1200">
                <a:latin typeface="Arial"/>
                <a:ea typeface="Arial"/>
                <a:cs typeface="Arial"/>
                <a:sym typeface="Arial"/>
              </a:rPr>
              <a:t>st</a:t>
            </a:r>
            <a:r>
              <a:rPr b="1" lang="en-US" sz="1200">
                <a:latin typeface="Arial"/>
                <a:ea typeface="Arial"/>
                <a:cs typeface="Arial"/>
                <a:sym typeface="Arial"/>
              </a:rPr>
              <a:t> days of fattening but remains shaped by farm affiliation. </a:t>
            </a:r>
            <a:r>
              <a:rPr lang="en-US" sz="1200">
                <a:latin typeface="Arial"/>
                <a:ea typeface="Arial"/>
                <a:cs typeface="Arial"/>
                <a:sym typeface="Arial"/>
              </a:rPr>
              <a:t>(A) Distribution of the number of OTU  at day 7 according to extended antibiotic treatment. Median values. quartiles and 1.5 quartile range are shown.</a:t>
            </a:r>
            <a:r>
              <a:rPr lang="en-US" sz="1200"/>
              <a:t> </a:t>
            </a:r>
            <a:r>
              <a:rPr lang="en-US" sz="1200">
                <a:latin typeface="Arial"/>
                <a:ea typeface="Arial"/>
                <a:cs typeface="Arial"/>
                <a:sym typeface="Arial"/>
              </a:rPr>
              <a:t>The distribution of the number of OTU was significantly lower in calves receiving antibiotic treatment at day 7 comparing to the others. (B) Evolution of the number of OTU and model farm specific predicted profiles. For each farm. mean values +/- standard deviations of observed data are shown in dashed line. predicted profiles and their 95% confidence intervals are in solid lines and ribbons respectively). Extended antibiotic treatment at start in farms A and C are indicated on the bottom of figure.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et contenu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737573" y="206989"/>
            <a:ext cx="9253180" cy="7514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737573" y="1034943"/>
            <a:ext cx="9253180" cy="2466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737572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553758" y="3603404"/>
            <a:ext cx="3620810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7576880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e de titr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ctrTitle"/>
          </p:nvPr>
        </p:nvSpPr>
        <p:spPr>
          <a:xfrm>
            <a:off x="1341041" y="636266"/>
            <a:ext cx="8046244" cy="13535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1"/>
              <a:buFont typeface="Calibri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1341041" y="2041989"/>
            <a:ext cx="8046244" cy="9386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361"/>
              <a:buNone/>
              <a:defRPr sz="1361"/>
            </a:lvl1pPr>
            <a:lvl2pPr lvl="1" algn="ctr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sz="1134"/>
            </a:lvl2pPr>
            <a:lvl3pPr lvl="2" algn="ctr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lvl="3" algn="ctr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sz="907"/>
            </a:lvl4pPr>
            <a:lvl5pPr lvl="4" algn="ctr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sz="907"/>
            </a:lvl5pPr>
            <a:lvl6pPr lvl="5" algn="ctr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sz="907"/>
            </a:lvl6pPr>
            <a:lvl7pPr lvl="6" algn="ctr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sz="907"/>
            </a:lvl7pPr>
            <a:lvl8pPr lvl="7" algn="ctr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sz="907"/>
            </a:lvl8pPr>
            <a:lvl9pPr lvl="8" algn="ctr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sz="907"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737572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553758" y="3603404"/>
            <a:ext cx="3620810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7576880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de sectio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31985" y="969247"/>
            <a:ext cx="9253180" cy="16172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1"/>
              <a:buFont typeface="Calibri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31985" y="2601759"/>
            <a:ext cx="9253180" cy="8504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rgbClr val="888888"/>
              </a:buClr>
              <a:buSzPts val="1361"/>
              <a:buNone/>
              <a:defRPr sz="1361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rgbClr val="888888"/>
              </a:buClr>
              <a:buSzPts val="1134"/>
              <a:buNone/>
              <a:defRPr sz="1134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rgbClr val="888888"/>
              </a:buClr>
              <a:buSzPts val="1020"/>
              <a:buNone/>
              <a:defRPr sz="102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rgbClr val="888888"/>
              </a:buClr>
              <a:buSzPts val="907"/>
              <a:buNone/>
              <a:defRPr sz="907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rgbClr val="888888"/>
              </a:buClr>
              <a:buSzPts val="907"/>
              <a:buNone/>
              <a:defRPr sz="907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rgbClr val="888888"/>
              </a:buClr>
              <a:buSzPts val="907"/>
              <a:buNone/>
              <a:defRPr sz="907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rgbClr val="888888"/>
              </a:buClr>
              <a:buSzPts val="907"/>
              <a:buNone/>
              <a:defRPr sz="907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rgbClr val="888888"/>
              </a:buClr>
              <a:buSzPts val="907"/>
              <a:buNone/>
              <a:defRPr sz="907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rgbClr val="888888"/>
              </a:buClr>
              <a:buSzPts val="907"/>
              <a:buNone/>
              <a:defRPr sz="907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737572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553758" y="3603404"/>
            <a:ext cx="3620810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7576880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eux contenu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737573" y="206989"/>
            <a:ext cx="9253180" cy="7514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737572" y="1034943"/>
            <a:ext cx="4559538" cy="2466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5431215" y="1034943"/>
            <a:ext cx="4559538" cy="2466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737572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553758" y="3603404"/>
            <a:ext cx="3620810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7576880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738970" y="206989"/>
            <a:ext cx="9253180" cy="7514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738970" y="953048"/>
            <a:ext cx="4538584" cy="4670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361"/>
              <a:buNone/>
              <a:defRPr b="1" sz="1361"/>
            </a:lvl1pPr>
            <a:lvl2pPr indent="-228600" lvl="1" marL="914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b="1" sz="1134"/>
            </a:lvl2pPr>
            <a:lvl3pPr indent="-228600" lvl="2" marL="1371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b="1" sz="1020"/>
            </a:lvl3pPr>
            <a:lvl4pPr indent="-228600" lvl="3" marL="1828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b="1" sz="907"/>
            </a:lvl4pPr>
            <a:lvl5pPr indent="-228600" lvl="4" marL="22860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b="1" sz="907"/>
            </a:lvl5pPr>
            <a:lvl6pPr indent="-228600" lvl="5" marL="27432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b="1" sz="907"/>
            </a:lvl6pPr>
            <a:lvl7pPr indent="-228600" lvl="6" marL="3200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b="1" sz="907"/>
            </a:lvl7pPr>
            <a:lvl8pPr indent="-228600" lvl="7" marL="3657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b="1" sz="907"/>
            </a:lvl8pPr>
            <a:lvl9pPr indent="-228600" lvl="8" marL="4114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b="1" sz="907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738970" y="1420123"/>
            <a:ext cx="4538584" cy="2088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5431215" y="953048"/>
            <a:ext cx="4560935" cy="4670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361"/>
              <a:buNone/>
              <a:defRPr b="1" sz="1361"/>
            </a:lvl1pPr>
            <a:lvl2pPr indent="-228600" lvl="1" marL="914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None/>
              <a:defRPr b="1" sz="1134"/>
            </a:lvl2pPr>
            <a:lvl3pPr indent="-228600" lvl="2" marL="1371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b="1" sz="1020"/>
            </a:lvl3pPr>
            <a:lvl4pPr indent="-228600" lvl="3" marL="1828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b="1" sz="907"/>
            </a:lvl4pPr>
            <a:lvl5pPr indent="-228600" lvl="4" marL="22860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b="1" sz="907"/>
            </a:lvl5pPr>
            <a:lvl6pPr indent="-228600" lvl="5" marL="27432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b="1" sz="907"/>
            </a:lvl6pPr>
            <a:lvl7pPr indent="-228600" lvl="6" marL="3200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b="1" sz="907"/>
            </a:lvl7pPr>
            <a:lvl8pPr indent="-228600" lvl="7" marL="3657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b="1" sz="907"/>
            </a:lvl8pPr>
            <a:lvl9pPr indent="-228600" lvl="8" marL="4114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b="1" sz="907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5431215" y="1420123"/>
            <a:ext cx="4560935" cy="2088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737572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553758" y="3603404"/>
            <a:ext cx="3620810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7576880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seul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737573" y="206989"/>
            <a:ext cx="9253180" cy="7514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737572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553758" y="3603404"/>
            <a:ext cx="3620810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7576880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ide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0" type="dt"/>
          </p:nvPr>
        </p:nvSpPr>
        <p:spPr>
          <a:xfrm>
            <a:off x="737572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3553758" y="3603404"/>
            <a:ext cx="3620810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7576880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u avec légende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738970" y="259186"/>
            <a:ext cx="3460164" cy="9071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14"/>
              <a:buFont typeface="Calibri"/>
              <a:buNone/>
              <a:defRPr sz="18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4560935" y="559770"/>
            <a:ext cx="5431215" cy="27628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3789" lvl="0" marL="457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14"/>
              <a:buChar char="•"/>
              <a:defRPr sz="1814"/>
            </a:lvl1pPr>
            <a:lvl2pPr indent="-329374" lvl="1" marL="914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587"/>
              <a:buChar char="•"/>
              <a:defRPr sz="1587"/>
            </a:lvl2pPr>
            <a:lvl3pPr indent="-315023" lvl="2" marL="1371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361"/>
              <a:buChar char="•"/>
              <a:defRPr sz="1361"/>
            </a:lvl3pPr>
            <a:lvl4pPr indent="-300608" lvl="3" marL="1828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Char char="•"/>
              <a:defRPr sz="1134"/>
            </a:lvl4pPr>
            <a:lvl5pPr indent="-300608" lvl="4" marL="22860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Char char="•"/>
              <a:defRPr sz="1134"/>
            </a:lvl5pPr>
            <a:lvl6pPr indent="-300608" lvl="5" marL="27432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Char char="•"/>
              <a:defRPr sz="1134"/>
            </a:lvl6pPr>
            <a:lvl7pPr indent="-300608" lvl="6" marL="3200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Char char="•"/>
              <a:defRPr sz="1134"/>
            </a:lvl7pPr>
            <a:lvl8pPr indent="-300609" lvl="7" marL="3657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Char char="•"/>
              <a:defRPr sz="1134"/>
            </a:lvl8pPr>
            <a:lvl9pPr indent="-300609" lvl="8" marL="4114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Char char="•"/>
              <a:defRPr sz="1134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738970" y="1166337"/>
            <a:ext cx="3460164" cy="21607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sz="907"/>
            </a:lvl1pPr>
            <a:lvl2pPr indent="-228600" lvl="1" marL="914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794"/>
              <a:buNone/>
              <a:defRPr sz="794"/>
            </a:lvl2pPr>
            <a:lvl3pPr indent="-228600" lvl="2" marL="1371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680"/>
              <a:buNone/>
              <a:defRPr sz="680"/>
            </a:lvl3pPr>
            <a:lvl4pPr indent="-228600" lvl="3" marL="1828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567"/>
              <a:buNone/>
              <a:defRPr sz="567"/>
            </a:lvl4pPr>
            <a:lvl5pPr indent="-228600" lvl="4" marL="22860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567"/>
              <a:buNone/>
              <a:defRPr sz="567"/>
            </a:lvl5pPr>
            <a:lvl6pPr indent="-228600" lvl="5" marL="27432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567"/>
              <a:buNone/>
              <a:defRPr sz="567"/>
            </a:lvl6pPr>
            <a:lvl7pPr indent="-228600" lvl="6" marL="3200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567"/>
              <a:buNone/>
              <a:defRPr sz="567"/>
            </a:lvl7pPr>
            <a:lvl8pPr indent="-228600" lvl="7" marL="3657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567"/>
              <a:buNone/>
              <a:defRPr sz="567"/>
            </a:lvl8pPr>
            <a:lvl9pPr indent="-228600" lvl="8" marL="4114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567"/>
              <a:buNone/>
              <a:defRPr sz="567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737572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3553758" y="3603404"/>
            <a:ext cx="3620810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7576880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avec légende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738970" y="259186"/>
            <a:ext cx="3460164" cy="9071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14"/>
              <a:buFont typeface="Calibri"/>
              <a:buNone/>
              <a:defRPr sz="18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4560935" y="559770"/>
            <a:ext cx="5431215" cy="27628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14"/>
              <a:buFont typeface="Arial"/>
              <a:buNone/>
              <a:defRPr b="0" i="0" sz="181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587"/>
              <a:buFont typeface="Arial"/>
              <a:buNone/>
              <a:defRPr b="0" i="0" sz="15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361"/>
              <a:buFont typeface="Arial"/>
              <a:buNone/>
              <a:defRPr b="0" i="0" sz="136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Font typeface="Arial"/>
              <a:buNone/>
              <a:defRPr b="0" i="0" sz="113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Font typeface="Arial"/>
              <a:buNone/>
              <a:defRPr b="0" i="0" sz="113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Font typeface="Arial"/>
              <a:buNone/>
              <a:defRPr b="0" i="0" sz="113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Font typeface="Arial"/>
              <a:buNone/>
              <a:defRPr b="0" i="0" sz="113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Font typeface="Arial"/>
              <a:buNone/>
              <a:defRPr b="0" i="0" sz="113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Font typeface="Arial"/>
              <a:buNone/>
              <a:defRPr b="0" i="0" sz="113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738970" y="1166337"/>
            <a:ext cx="3460164" cy="21607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907"/>
              <a:buNone/>
              <a:defRPr sz="907"/>
            </a:lvl1pPr>
            <a:lvl2pPr indent="-228600" lvl="1" marL="914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794"/>
              <a:buNone/>
              <a:defRPr sz="794"/>
            </a:lvl2pPr>
            <a:lvl3pPr indent="-228600" lvl="2" marL="1371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680"/>
              <a:buNone/>
              <a:defRPr sz="680"/>
            </a:lvl3pPr>
            <a:lvl4pPr indent="-228600" lvl="3" marL="1828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567"/>
              <a:buNone/>
              <a:defRPr sz="567"/>
            </a:lvl4pPr>
            <a:lvl5pPr indent="-228600" lvl="4" marL="22860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567"/>
              <a:buNone/>
              <a:defRPr sz="567"/>
            </a:lvl5pPr>
            <a:lvl6pPr indent="-228600" lvl="5" marL="27432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567"/>
              <a:buNone/>
              <a:defRPr sz="567"/>
            </a:lvl6pPr>
            <a:lvl7pPr indent="-228600" lvl="6" marL="3200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567"/>
              <a:buNone/>
              <a:defRPr sz="567"/>
            </a:lvl7pPr>
            <a:lvl8pPr indent="-228600" lvl="7" marL="3657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567"/>
              <a:buNone/>
              <a:defRPr sz="567"/>
            </a:lvl8pPr>
            <a:lvl9pPr indent="-228600" lvl="8" marL="4114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567"/>
              <a:buNone/>
              <a:defRPr sz="567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737572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3553758" y="3603404"/>
            <a:ext cx="3620810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7576880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et texte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737573" y="206989"/>
            <a:ext cx="9253180" cy="7514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4130780" y="-2358264"/>
            <a:ext cx="2466766" cy="925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737572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3553758" y="3603404"/>
            <a:ext cx="3620810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7576880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vertical et texte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7186745" y="697702"/>
            <a:ext cx="3294721" cy="23132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2493102" y="-1548541"/>
            <a:ext cx="3294721" cy="6805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737572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3553758" y="3603404"/>
            <a:ext cx="3620810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7576880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737573" y="206989"/>
            <a:ext cx="9253180" cy="7514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94"/>
              <a:buFont typeface="Calibri"/>
              <a:buNone/>
              <a:defRPr b="0" i="0" sz="249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737573" y="1034943"/>
            <a:ext cx="9253180" cy="2466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9374" lvl="0" marL="457200" marR="0" rtl="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587"/>
              <a:buFont typeface="Arial"/>
              <a:buChar char="•"/>
              <a:defRPr b="0" i="0" sz="15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5023" lvl="1" marL="914400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361"/>
              <a:buFont typeface="Arial"/>
              <a:buChar char="•"/>
              <a:defRPr b="0" i="0" sz="136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0608" lvl="2" marL="1371600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134"/>
              <a:buFont typeface="Arial"/>
              <a:buChar char="•"/>
              <a:defRPr b="0" i="0" sz="113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3369" lvl="3" marL="1828800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020"/>
              <a:buFont typeface="Arial"/>
              <a:buChar char="•"/>
              <a:defRPr b="0" i="0" sz="10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3370" lvl="4" marL="2286000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020"/>
              <a:buFont typeface="Arial"/>
              <a:buChar char="•"/>
              <a:defRPr b="0" i="0" sz="10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3370" lvl="5" marL="2743200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020"/>
              <a:buFont typeface="Arial"/>
              <a:buChar char="•"/>
              <a:defRPr b="0" i="0" sz="10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3370" lvl="6" marL="3200400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020"/>
              <a:buFont typeface="Arial"/>
              <a:buChar char="•"/>
              <a:defRPr b="0" i="0" sz="10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3370" lvl="7" marL="3657600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020"/>
              <a:buFont typeface="Arial"/>
              <a:buChar char="•"/>
              <a:defRPr b="0" i="0" sz="10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3370" lvl="8" marL="4114800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chemeClr val="dk1"/>
              </a:buClr>
              <a:buSzPts val="1020"/>
              <a:buFont typeface="Arial"/>
              <a:buChar char="•"/>
              <a:defRPr b="0" i="0" sz="10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737572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553758" y="3603404"/>
            <a:ext cx="3620810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7576880" y="3603404"/>
            <a:ext cx="2413873" cy="206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6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6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6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6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6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6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6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6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6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"/>
          <p:cNvGrpSpPr/>
          <p:nvPr/>
        </p:nvGrpSpPr>
        <p:grpSpPr>
          <a:xfrm>
            <a:off x="3386" y="14523"/>
            <a:ext cx="10720466" cy="3865583"/>
            <a:chOff x="3386" y="14523"/>
            <a:chExt cx="10720466" cy="3865583"/>
          </a:xfrm>
        </p:grpSpPr>
        <p:pic>
          <p:nvPicPr>
            <p:cNvPr id="90" name="Google Shape;90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386" y="14523"/>
              <a:ext cx="10720466" cy="38655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Google Shape;91;p1"/>
            <p:cNvSpPr/>
            <p:nvPr/>
          </p:nvSpPr>
          <p:spPr>
            <a:xfrm>
              <a:off x="718875" y="3313450"/>
              <a:ext cx="860400" cy="1230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2019-07-15T13:15:36Z</dcterms:created>
  <dc:creator>Meril</dc:creator>
</cp:coreProperties>
</file>