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31" r:id="rId2"/>
    <p:sldId id="429" r:id="rId3"/>
    <p:sldId id="433" r:id="rId4"/>
    <p:sldId id="430" r:id="rId5"/>
    <p:sldId id="428" r:id="rId6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298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直美" initials="直美" lastIdx="2" clrIdx="0">
    <p:extLst>
      <p:ext uri="{19B8F6BF-5375-455C-9EA6-DF929625EA0E}">
        <p15:presenceInfo xmlns:p15="http://schemas.microsoft.com/office/powerpoint/2012/main" userId="bb90b2f166ec87b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0480"/>
    <a:srgbClr val="00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388" autoAdjust="0"/>
  </p:normalViewPr>
  <p:slideViewPr>
    <p:cSldViewPr>
      <p:cViewPr>
        <p:scale>
          <a:sx n="140" d="100"/>
          <a:sy n="140" d="100"/>
        </p:scale>
        <p:origin x="2360" y="-1736"/>
      </p:cViewPr>
      <p:guideLst>
        <p:guide orient="horz" pos="3120"/>
        <p:guide pos="2160"/>
        <p:guide orient="horz" pos="29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32" d="100"/>
        <a:sy n="132" d="100"/>
      </p:scale>
      <p:origin x="0" y="-1792"/>
    </p:cViewPr>
  </p:sorter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/>
          <a:lstStyle>
            <a:lvl1pPr algn="r">
              <a:defRPr sz="1300"/>
            </a:lvl1pPr>
          </a:lstStyle>
          <a:p>
            <a:fld id="{285D7E45-D939-448C-A00F-D3708D14CFDE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 anchor="b"/>
          <a:lstStyle>
            <a:lvl1pPr algn="r">
              <a:defRPr sz="1300"/>
            </a:lvl1pPr>
          </a:lstStyle>
          <a:p>
            <a:fld id="{83BC56D5-68C3-4294-8863-6D8EE5D3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150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/>
          <a:lstStyle>
            <a:lvl1pPr algn="r">
              <a:defRPr sz="1300"/>
            </a:lvl1pPr>
          </a:lstStyle>
          <a:p>
            <a:fld id="{4005978D-76A8-46DD-AEF8-B86DFBA2391A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3" tIns="47781" rIns="95563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63" tIns="47781" rIns="95563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 anchor="b"/>
          <a:lstStyle>
            <a:lvl1pPr algn="r">
              <a:defRPr sz="1300"/>
            </a:lvl1pPr>
          </a:lstStyle>
          <a:p>
            <a:fld id="{39489391-C833-4A5D-B475-C534DFE70E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844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89391-C833-4A5D-B475-C534DFE70E3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509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89391-C833-4A5D-B475-C534DFE70E3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70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89391-C833-4A5D-B475-C534DFE70E3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814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30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39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68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37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04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7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71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21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8" indent="0">
              <a:buNone/>
              <a:defRPr sz="1125" b="1"/>
            </a:lvl2pPr>
            <a:lvl3pPr marL="514335" indent="0">
              <a:buNone/>
              <a:defRPr sz="1013" b="1"/>
            </a:lvl3pPr>
            <a:lvl4pPr marL="771503" indent="0">
              <a:buNone/>
              <a:defRPr sz="900" b="1"/>
            </a:lvl4pPr>
            <a:lvl5pPr marL="1028670" indent="0">
              <a:buNone/>
              <a:defRPr sz="900" b="1"/>
            </a:lvl5pPr>
            <a:lvl6pPr marL="1285837" indent="0">
              <a:buNone/>
              <a:defRPr sz="900" b="1"/>
            </a:lvl6pPr>
            <a:lvl7pPr marL="1543004" indent="0">
              <a:buNone/>
              <a:defRPr sz="900" b="1"/>
            </a:lvl7pPr>
            <a:lvl8pPr marL="1800172" indent="0">
              <a:buNone/>
              <a:defRPr sz="900" b="1"/>
            </a:lvl8pPr>
            <a:lvl9pPr marL="205734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2" y="2217385"/>
            <a:ext cx="3031331" cy="924101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8" indent="0">
              <a:buNone/>
              <a:defRPr sz="1125" b="1"/>
            </a:lvl2pPr>
            <a:lvl3pPr marL="514335" indent="0">
              <a:buNone/>
              <a:defRPr sz="1013" b="1"/>
            </a:lvl3pPr>
            <a:lvl4pPr marL="771503" indent="0">
              <a:buNone/>
              <a:defRPr sz="900" b="1"/>
            </a:lvl4pPr>
            <a:lvl5pPr marL="1028670" indent="0">
              <a:buNone/>
              <a:defRPr sz="900" b="1"/>
            </a:lvl5pPr>
            <a:lvl6pPr marL="1285837" indent="0">
              <a:buNone/>
              <a:defRPr sz="900" b="1"/>
            </a:lvl6pPr>
            <a:lvl7pPr marL="1543004" indent="0">
              <a:buNone/>
              <a:defRPr sz="900" b="1"/>
            </a:lvl7pPr>
            <a:lvl8pPr marL="1800172" indent="0">
              <a:buNone/>
              <a:defRPr sz="900" b="1"/>
            </a:lvl8pPr>
            <a:lvl9pPr marL="205734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51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314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13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10"/>
            <a:ext cx="3833813" cy="845449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788"/>
            </a:lvl1pPr>
            <a:lvl2pPr marL="257168" indent="0">
              <a:buNone/>
              <a:defRPr sz="675"/>
            </a:lvl2pPr>
            <a:lvl3pPr marL="514335" indent="0">
              <a:buNone/>
              <a:defRPr sz="563"/>
            </a:lvl3pPr>
            <a:lvl4pPr marL="771503" indent="0">
              <a:buNone/>
              <a:defRPr sz="506"/>
            </a:lvl4pPr>
            <a:lvl5pPr marL="1028670" indent="0">
              <a:buNone/>
              <a:defRPr sz="506"/>
            </a:lvl5pPr>
            <a:lvl6pPr marL="1285837" indent="0">
              <a:buNone/>
              <a:defRPr sz="506"/>
            </a:lvl6pPr>
            <a:lvl7pPr marL="1543004" indent="0">
              <a:buNone/>
              <a:defRPr sz="506"/>
            </a:lvl7pPr>
            <a:lvl8pPr marL="1800172" indent="0">
              <a:buNone/>
              <a:defRPr sz="506"/>
            </a:lvl8pPr>
            <a:lvl9pPr marL="2057340" indent="0">
              <a:buNone/>
              <a:defRPr sz="506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58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1800"/>
            </a:lvl1pPr>
            <a:lvl2pPr marL="257168" indent="0">
              <a:buNone/>
              <a:defRPr sz="1575"/>
            </a:lvl2pPr>
            <a:lvl3pPr marL="514335" indent="0">
              <a:buNone/>
              <a:defRPr sz="1350"/>
            </a:lvl3pPr>
            <a:lvl4pPr marL="771503" indent="0">
              <a:buNone/>
              <a:defRPr sz="1125"/>
            </a:lvl4pPr>
            <a:lvl5pPr marL="1028670" indent="0">
              <a:buNone/>
              <a:defRPr sz="1125"/>
            </a:lvl5pPr>
            <a:lvl6pPr marL="1285837" indent="0">
              <a:buNone/>
              <a:defRPr sz="1125"/>
            </a:lvl6pPr>
            <a:lvl7pPr marL="1543004" indent="0">
              <a:buNone/>
              <a:defRPr sz="1125"/>
            </a:lvl7pPr>
            <a:lvl8pPr marL="1800172" indent="0">
              <a:buNone/>
              <a:defRPr sz="1125"/>
            </a:lvl8pPr>
            <a:lvl9pPr marL="205734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788"/>
            </a:lvl1pPr>
            <a:lvl2pPr marL="257168" indent="0">
              <a:buNone/>
              <a:defRPr sz="675"/>
            </a:lvl2pPr>
            <a:lvl3pPr marL="514335" indent="0">
              <a:buNone/>
              <a:defRPr sz="563"/>
            </a:lvl3pPr>
            <a:lvl4pPr marL="771503" indent="0">
              <a:buNone/>
              <a:defRPr sz="506"/>
            </a:lvl4pPr>
            <a:lvl5pPr marL="1028670" indent="0">
              <a:buNone/>
              <a:defRPr sz="506"/>
            </a:lvl5pPr>
            <a:lvl6pPr marL="1285837" indent="0">
              <a:buNone/>
              <a:defRPr sz="506"/>
            </a:lvl6pPr>
            <a:lvl7pPr marL="1543004" indent="0">
              <a:buNone/>
              <a:defRPr sz="506"/>
            </a:lvl7pPr>
            <a:lvl8pPr marL="1800172" indent="0">
              <a:buNone/>
              <a:defRPr sz="506"/>
            </a:lvl8pPr>
            <a:lvl9pPr marL="2057340" indent="0">
              <a:buNone/>
              <a:defRPr sz="506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042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326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4"/>
            <a:ext cx="1543050" cy="845220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4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48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2E20E-D84F-418E-BEB0-1882535B0866}" type="datetimeFigureOut">
              <a:rPr kumimoji="1" lang="ja-JP" altLang="en-US" smtClean="0"/>
              <a:t>2022/10/16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9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FAFCE-85BD-49C6-9642-BB352DEE9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35" rtl="0" eaLnBrk="1" latinLnBrk="0" hangingPunct="1"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6" indent="-192876" algn="l" defTabSz="5143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897" indent="-160729" algn="l" defTabSz="51433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19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087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4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1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89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756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23" indent="-128585" algn="l" defTabSz="5143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5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3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0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37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04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72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0" algn="l" defTabSz="514335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openxmlformats.org/officeDocument/2006/relationships/image" Target="../media/image15.tif"/><Relationship Id="rId26" Type="http://schemas.microsoft.com/office/2007/relationships/hdphoto" Target="../media/hdphoto5.wdp"/><Relationship Id="rId3" Type="http://schemas.openxmlformats.org/officeDocument/2006/relationships/image" Target="../media/image3.tiff"/><Relationship Id="rId21" Type="http://schemas.openxmlformats.org/officeDocument/2006/relationships/image" Target="../media/image18.png"/><Relationship Id="rId34" Type="http://schemas.openxmlformats.org/officeDocument/2006/relationships/image" Target="../media/image25.tif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17" Type="http://schemas.openxmlformats.org/officeDocument/2006/relationships/image" Target="../media/image14.tif"/><Relationship Id="rId25" Type="http://schemas.openxmlformats.org/officeDocument/2006/relationships/image" Target="../media/image20.png"/><Relationship Id="rId33" Type="http://schemas.microsoft.com/office/2007/relationships/hdphoto" Target="../media/hdphoto8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tiff"/><Relationship Id="rId20" Type="http://schemas.openxmlformats.org/officeDocument/2006/relationships/image" Target="../media/image17.tif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microsoft.com/office/2007/relationships/hdphoto" Target="../media/hdphoto4.wdp"/><Relationship Id="rId32" Type="http://schemas.openxmlformats.org/officeDocument/2006/relationships/image" Target="../media/image24.png"/><Relationship Id="rId5" Type="http://schemas.openxmlformats.org/officeDocument/2006/relationships/image" Target="../media/image5.tiff"/><Relationship Id="rId15" Type="http://schemas.openxmlformats.org/officeDocument/2006/relationships/image" Target="../media/image12.emf"/><Relationship Id="rId23" Type="http://schemas.openxmlformats.org/officeDocument/2006/relationships/image" Target="../media/image19.png"/><Relationship Id="rId28" Type="http://schemas.microsoft.com/office/2007/relationships/hdphoto" Target="../media/hdphoto6.wdp"/><Relationship Id="rId10" Type="http://schemas.openxmlformats.org/officeDocument/2006/relationships/image" Target="../media/image9.tiff"/><Relationship Id="rId19" Type="http://schemas.openxmlformats.org/officeDocument/2006/relationships/image" Target="../media/image16.tif"/><Relationship Id="rId31" Type="http://schemas.openxmlformats.org/officeDocument/2006/relationships/image" Target="../media/image23.tif"/><Relationship Id="rId4" Type="http://schemas.openxmlformats.org/officeDocument/2006/relationships/image" Target="../media/image4.tiff"/><Relationship Id="rId9" Type="http://schemas.openxmlformats.org/officeDocument/2006/relationships/image" Target="../media/image8.tiff"/><Relationship Id="rId14" Type="http://schemas.openxmlformats.org/officeDocument/2006/relationships/oleObject" Target="../embeddings/oleObject2.bin"/><Relationship Id="rId22" Type="http://schemas.microsoft.com/office/2007/relationships/hdphoto" Target="../media/hdphoto3.wdp"/><Relationship Id="rId27" Type="http://schemas.openxmlformats.org/officeDocument/2006/relationships/image" Target="../media/image21.png"/><Relationship Id="rId30" Type="http://schemas.microsoft.com/office/2007/relationships/hdphoto" Target="../media/hdphoto7.wdp"/><Relationship Id="rId8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34.png"/><Relationship Id="rId18" Type="http://schemas.microsoft.com/office/2007/relationships/hdphoto" Target="../media/hdphoto13.wdp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microsoft.com/office/2007/relationships/hdphoto" Target="../media/hdphoto11.wdp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6.png"/><Relationship Id="rId20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5" Type="http://schemas.openxmlformats.org/officeDocument/2006/relationships/image" Target="../media/image35.png"/><Relationship Id="rId10" Type="http://schemas.microsoft.com/office/2007/relationships/hdphoto" Target="../media/hdphoto10.wdp"/><Relationship Id="rId19" Type="http://schemas.openxmlformats.org/officeDocument/2006/relationships/image" Target="../media/image38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BFDB90-BC59-8220-106F-A85CE3FB5097}"/>
              </a:ext>
            </a:extLst>
          </p:cNvPr>
          <p:cNvSpPr txBox="1"/>
          <p:nvPr/>
        </p:nvSpPr>
        <p:spPr>
          <a:xfrm>
            <a:off x="0" y="0"/>
            <a:ext cx="2177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Supplemental figure 1</a:t>
            </a:r>
            <a:endParaRPr kumimoji="1" lang="ja-JP" altLang="en-US" sz="16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3C0263-D9F0-A46B-036B-571743DF2434}"/>
              </a:ext>
            </a:extLst>
          </p:cNvPr>
          <p:cNvSpPr txBox="1"/>
          <p:nvPr/>
        </p:nvSpPr>
        <p:spPr>
          <a:xfrm>
            <a:off x="3458746" y="1282036"/>
            <a:ext cx="5264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****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E658E2B-7246-E4C3-FB08-8F018CA59050}"/>
              </a:ext>
            </a:extLst>
          </p:cNvPr>
          <p:cNvGrpSpPr/>
          <p:nvPr/>
        </p:nvGrpSpPr>
        <p:grpSpPr>
          <a:xfrm>
            <a:off x="2132997" y="1521221"/>
            <a:ext cx="774000" cy="78859"/>
            <a:chOff x="4372331" y="6996107"/>
            <a:chExt cx="1329215" cy="77440"/>
          </a:xfrm>
        </p:grpSpPr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989CE96F-17EC-3D0E-24C9-F6198EF93683}"/>
                </a:ext>
              </a:extLst>
            </p:cNvPr>
            <p:cNvCxnSpPr/>
            <p:nvPr/>
          </p:nvCxnSpPr>
          <p:spPr>
            <a:xfrm flipV="1">
              <a:off x="4372331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03E41BCC-D5D4-20C8-FD66-9BD5B77AC2FD}"/>
                </a:ext>
              </a:extLst>
            </p:cNvPr>
            <p:cNvCxnSpPr>
              <a:cxnSpLocks/>
            </p:cNvCxnSpPr>
            <p:nvPr/>
          </p:nvCxnSpPr>
          <p:spPr>
            <a:xfrm>
              <a:off x="4372331" y="6996107"/>
              <a:ext cx="132921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246CF72F-340A-C7EC-2479-E428F859BBC6}"/>
                </a:ext>
              </a:extLst>
            </p:cNvPr>
            <p:cNvCxnSpPr/>
            <p:nvPr/>
          </p:nvCxnSpPr>
          <p:spPr>
            <a:xfrm flipV="1">
              <a:off x="5701546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9ACA5D3-E714-7589-3033-971AB9E52E72}"/>
              </a:ext>
            </a:extLst>
          </p:cNvPr>
          <p:cNvGrpSpPr/>
          <p:nvPr/>
        </p:nvGrpSpPr>
        <p:grpSpPr>
          <a:xfrm>
            <a:off x="2132997" y="1215068"/>
            <a:ext cx="1548000" cy="84086"/>
            <a:chOff x="4372331" y="6996107"/>
            <a:chExt cx="1329215" cy="77440"/>
          </a:xfrm>
        </p:grpSpPr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5B7139CC-A2B2-A739-59CB-02298CC27AC8}"/>
                </a:ext>
              </a:extLst>
            </p:cNvPr>
            <p:cNvCxnSpPr/>
            <p:nvPr/>
          </p:nvCxnSpPr>
          <p:spPr>
            <a:xfrm flipV="1">
              <a:off x="4372331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B35C9C6F-DC8C-21C7-ADAB-AE11D825EA14}"/>
                </a:ext>
              </a:extLst>
            </p:cNvPr>
            <p:cNvCxnSpPr>
              <a:cxnSpLocks/>
            </p:cNvCxnSpPr>
            <p:nvPr/>
          </p:nvCxnSpPr>
          <p:spPr>
            <a:xfrm>
              <a:off x="4372331" y="6996107"/>
              <a:ext cx="132921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A0CF4088-A582-46D2-BDF6-643D5537CEAA}"/>
                </a:ext>
              </a:extLst>
            </p:cNvPr>
            <p:cNvCxnSpPr/>
            <p:nvPr/>
          </p:nvCxnSpPr>
          <p:spPr>
            <a:xfrm flipV="1">
              <a:off x="5701546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C86D0C-5B0E-713A-5DD5-9B4583C04908}"/>
              </a:ext>
            </a:extLst>
          </p:cNvPr>
          <p:cNvSpPr txBox="1"/>
          <p:nvPr/>
        </p:nvSpPr>
        <p:spPr>
          <a:xfrm>
            <a:off x="2719760" y="1584661"/>
            <a:ext cx="5264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****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02722F4-C057-D67A-95F4-8AB1F0ECED80}"/>
              </a:ext>
            </a:extLst>
          </p:cNvPr>
          <p:cNvSpPr txBox="1"/>
          <p:nvPr/>
        </p:nvSpPr>
        <p:spPr>
          <a:xfrm>
            <a:off x="699434" y="5621673"/>
            <a:ext cx="50934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Supplemental Figure 1. The efficacy of reovirus and ADU-S100 against CT26 cells.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Murine colon cancer cells CT26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were plated 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in 96-well plates, treated with reovirus at a multiplicity of infection (MOI) of 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10  with or without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altLang="ja-JP" sz="1200" dirty="0">
                <a:latin typeface="Symbol" pitchFamily="2" charset="2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ADU-S100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 and cell proliferation was measured by WST-8 assay, n=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5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,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 ****p &lt;0.0001, vs control. Data are presented as the means ± SD. </a:t>
            </a:r>
            <a:endParaRPr lang="ja-JP" altLang="en-US" sz="1200" dirty="0"/>
          </a:p>
        </p:txBody>
      </p:sp>
      <p:graphicFrame>
        <p:nvGraphicFramePr>
          <p:cNvPr id="15" name="オブジェクト 14">
            <a:extLst>
              <a:ext uri="{FF2B5EF4-FFF2-40B4-BE49-F238E27FC236}">
                <a16:creationId xmlns:a16="http://schemas.microsoft.com/office/drawing/2014/main" id="{F2B7ED56-73B1-1671-76C9-F45DB60DCD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4263713"/>
              </p:ext>
            </p:extLst>
          </p:nvPr>
        </p:nvGraphicFramePr>
        <p:xfrm>
          <a:off x="1088856" y="1320615"/>
          <a:ext cx="3335337" cy="403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3335937" imgH="4037327" progId="Prism8.Document">
                  <p:embed/>
                </p:oleObj>
              </mc:Choice>
              <mc:Fallback>
                <p:oleObj name="Prism 8" r:id="rId2" imgW="3335937" imgH="4037327" progId="Prism8.Document">
                  <p:embed/>
                  <p:pic>
                    <p:nvPicPr>
                      <p:cNvPr id="6" name="オブジェクト 5">
                        <a:extLst>
                          <a:ext uri="{FF2B5EF4-FFF2-40B4-BE49-F238E27FC236}">
                            <a16:creationId xmlns:a16="http://schemas.microsoft.com/office/drawing/2014/main" id="{896422D6-3B6F-0D46-F197-9AC000823B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8856" y="1320615"/>
                        <a:ext cx="3335337" cy="4037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428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B2D4B31-7114-3C06-BD4E-A02DAB7E42F1}"/>
              </a:ext>
            </a:extLst>
          </p:cNvPr>
          <p:cNvSpPr txBox="1"/>
          <p:nvPr/>
        </p:nvSpPr>
        <p:spPr>
          <a:xfrm>
            <a:off x="0" y="0"/>
            <a:ext cx="2214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Supplemental Figure 2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9E6AF19-462E-BD00-E39A-D12DD5599A9D}"/>
              </a:ext>
            </a:extLst>
          </p:cNvPr>
          <p:cNvSpPr txBox="1"/>
          <p:nvPr/>
        </p:nvSpPr>
        <p:spPr>
          <a:xfrm>
            <a:off x="770962" y="5196889"/>
            <a:ext cx="55380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Supplemental Figure 2. Expression of 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IFN-</a:t>
            </a:r>
            <a:r>
              <a:rPr lang="en-US" altLang="ja-JP" sz="1200" b="1" dirty="0">
                <a:latin typeface="Symbol" pitchFamily="2" charset="2"/>
                <a:cs typeface="Times New Roman" panose="02020603050405020304" pitchFamily="18" charset="0"/>
              </a:rPr>
              <a:t>b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 in CT26 cell lines exposed to ADU-S100.</a:t>
            </a:r>
            <a:endParaRPr lang="en-US" altLang="ja-JP" sz="1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游ゴシック Light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Expression of IFN-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b 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mRNA in CT26 cells incubated in culture media supplemented with 10 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g </a:t>
            </a:r>
            <a:r>
              <a:rPr lang="en-US" altLang="ja-JP" sz="1200" dirty="0">
                <a:solidFill>
                  <a:srgbClr val="000000"/>
                </a:solidFill>
                <a:latin typeface="Times New Roman" panose="02020603050405020304" pitchFamily="18" charset="0"/>
                <a:ea typeface="游ゴシック Light" panose="020B0300000000000000" pitchFamily="34" charset="-128"/>
              </a:rPr>
              <a:t>or 50 </a:t>
            </a:r>
            <a:r>
              <a:rPr lang="en-US" altLang="ja-JP" sz="1200" dirty="0">
                <a:solidFill>
                  <a:srgbClr val="000000"/>
                </a:solidFill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solidFill>
                  <a:srgbClr val="000000"/>
                </a:solidFill>
                <a:latin typeface="Times New Roman" panose="02020603050405020304" pitchFamily="18" charset="0"/>
                <a:ea typeface="游ゴシック Light" panose="020B0300000000000000" pitchFamily="34" charset="-128"/>
              </a:rPr>
              <a:t>g ADU-S100 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in a time course was evaluated by RT-PCR, </a:t>
            </a:r>
            <a:r>
              <a:rPr lang="en-US" altLang="ja-JP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n</a:t>
            </a:r>
            <a:r>
              <a:rPr lang="en-US" altLang="ja-JP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=5. ****p &lt;0.0001.</a:t>
            </a:r>
            <a:r>
              <a:rPr lang="ja-JP" altLang="ja-JP" sz="1200">
                <a:effectLst/>
              </a:rPr>
              <a:t> </a:t>
            </a:r>
            <a:endParaRPr lang="ja-JP" altLang="en-US" sz="1200"/>
          </a:p>
        </p:txBody>
      </p:sp>
      <p:pic>
        <p:nvPicPr>
          <p:cNvPr id="17" name="図 16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F30E3415-B5B1-7390-CFE6-D3C858C3FF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00"/>
          <a:stretch/>
        </p:blipFill>
        <p:spPr>
          <a:xfrm>
            <a:off x="1011499" y="1624535"/>
            <a:ext cx="4455414" cy="3084576"/>
          </a:xfrm>
          <a:prstGeom prst="rect">
            <a:avLst/>
          </a:prstGeom>
        </p:spPr>
      </p:pic>
      <p:pic>
        <p:nvPicPr>
          <p:cNvPr id="19" name="図 18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E6E4C6BA-2ECF-2ED7-28A9-CEAEB72993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3" t="5558" b="74086"/>
          <a:stretch/>
        </p:blipFill>
        <p:spPr>
          <a:xfrm>
            <a:off x="4518223" y="1761695"/>
            <a:ext cx="1056894" cy="62788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88F4923-36BE-DBC0-969C-783E47855FE3}"/>
              </a:ext>
            </a:extLst>
          </p:cNvPr>
          <p:cNvSpPr txBox="1"/>
          <p:nvPr/>
        </p:nvSpPr>
        <p:spPr>
          <a:xfrm>
            <a:off x="2905904" y="1572548"/>
            <a:ext cx="602202" cy="29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****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2DF9F51-B0CE-9D56-18C6-BD5DA98C5F60}"/>
              </a:ext>
            </a:extLst>
          </p:cNvPr>
          <p:cNvGrpSpPr/>
          <p:nvPr/>
        </p:nvGrpSpPr>
        <p:grpSpPr>
          <a:xfrm>
            <a:off x="3857735" y="2016903"/>
            <a:ext cx="245616" cy="58736"/>
            <a:chOff x="4077072" y="1424608"/>
            <a:chExt cx="1440160" cy="216024"/>
          </a:xfrm>
        </p:grpSpPr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D5E14C8D-A9CC-1582-FD63-FEF0EEE117E6}"/>
                </a:ext>
              </a:extLst>
            </p:cNvPr>
            <p:cNvCxnSpPr/>
            <p:nvPr/>
          </p:nvCxnSpPr>
          <p:spPr>
            <a:xfrm flipV="1">
              <a:off x="4077072" y="1424608"/>
              <a:ext cx="0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FC47F1DF-B684-2515-E651-C621B7667032}"/>
                </a:ext>
              </a:extLst>
            </p:cNvPr>
            <p:cNvCxnSpPr/>
            <p:nvPr/>
          </p:nvCxnSpPr>
          <p:spPr>
            <a:xfrm>
              <a:off x="4077072" y="1424608"/>
              <a:ext cx="14401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05A55499-AD03-3CA2-0110-A253886C98AB}"/>
                </a:ext>
              </a:extLst>
            </p:cNvPr>
            <p:cNvCxnSpPr/>
            <p:nvPr/>
          </p:nvCxnSpPr>
          <p:spPr>
            <a:xfrm>
              <a:off x="5517232" y="1424608"/>
              <a:ext cx="0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EB4879C-B814-DF4E-65BF-2E9253BF8C92}"/>
              </a:ext>
            </a:extLst>
          </p:cNvPr>
          <p:cNvGrpSpPr/>
          <p:nvPr/>
        </p:nvGrpSpPr>
        <p:grpSpPr>
          <a:xfrm>
            <a:off x="2118355" y="1718889"/>
            <a:ext cx="1830856" cy="63628"/>
            <a:chOff x="4077072" y="1424608"/>
            <a:chExt cx="1440160" cy="216024"/>
          </a:xfrm>
        </p:grpSpPr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5F2A3AF1-4CAD-97E7-1F91-8D191E64C767}"/>
                </a:ext>
              </a:extLst>
            </p:cNvPr>
            <p:cNvCxnSpPr/>
            <p:nvPr/>
          </p:nvCxnSpPr>
          <p:spPr>
            <a:xfrm flipV="1">
              <a:off x="4077072" y="1424608"/>
              <a:ext cx="0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E2A64C1A-A370-0B3D-7D32-0B23BE682EEB}"/>
                </a:ext>
              </a:extLst>
            </p:cNvPr>
            <p:cNvCxnSpPr/>
            <p:nvPr/>
          </p:nvCxnSpPr>
          <p:spPr>
            <a:xfrm>
              <a:off x="4077072" y="1424608"/>
              <a:ext cx="14401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04A9E6EC-E832-47C5-233E-8AFFEBA07F2E}"/>
                </a:ext>
              </a:extLst>
            </p:cNvPr>
            <p:cNvCxnSpPr/>
            <p:nvPr/>
          </p:nvCxnSpPr>
          <p:spPr>
            <a:xfrm>
              <a:off x="5517232" y="1424608"/>
              <a:ext cx="0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33AB7E5-78BD-3827-E785-AA7EBB20D393}"/>
              </a:ext>
            </a:extLst>
          </p:cNvPr>
          <p:cNvSpPr txBox="1"/>
          <p:nvPr/>
        </p:nvSpPr>
        <p:spPr>
          <a:xfrm>
            <a:off x="3776016" y="1865230"/>
            <a:ext cx="602202" cy="29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****</a:t>
            </a:r>
          </a:p>
        </p:txBody>
      </p:sp>
    </p:spTree>
    <p:extLst>
      <p:ext uri="{BB962C8B-B14F-4D97-AF65-F5344CB8AC3E}">
        <p14:creationId xmlns:p14="http://schemas.microsoft.com/office/powerpoint/2010/main" val="292833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実験\20181025sugimura\20181025_1710_10.tif">
            <a:extLst>
              <a:ext uri="{FF2B5EF4-FFF2-40B4-BE49-F238E27FC236}">
                <a16:creationId xmlns:a16="http://schemas.microsoft.com/office/drawing/2014/main" id="{287F9409-0BF7-82F6-E336-C77D431E4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49" b="216"/>
          <a:stretch/>
        </p:blipFill>
        <p:spPr bwMode="auto">
          <a:xfrm>
            <a:off x="876891" y="1755647"/>
            <a:ext cx="800800" cy="1802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:\実験\20181025sugimura\20181025_1710_10.tif">
            <a:extLst>
              <a:ext uri="{FF2B5EF4-FFF2-40B4-BE49-F238E27FC236}">
                <a16:creationId xmlns:a16="http://schemas.microsoft.com/office/drawing/2014/main" id="{B54BD0D6-FA9A-C156-356E-2C5E87578013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-1216"/>
          <a:stretch/>
        </p:blipFill>
        <p:spPr bwMode="auto">
          <a:xfrm>
            <a:off x="1723892" y="1755647"/>
            <a:ext cx="800800" cy="1837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207C030-B8EB-F0D7-626C-6EDB44AC78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54" b="-1354"/>
          <a:stretch/>
        </p:blipFill>
        <p:spPr>
          <a:xfrm>
            <a:off x="2570893" y="1755647"/>
            <a:ext cx="800800" cy="18026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5" name="Picture 2" descr="F:\実験\20190724sugimura\20190724_1905_12.tif">
            <a:extLst>
              <a:ext uri="{FF2B5EF4-FFF2-40B4-BE49-F238E27FC236}">
                <a16:creationId xmlns:a16="http://schemas.microsoft.com/office/drawing/2014/main" id="{D0FFF4FD-4ACD-4CD0-2A5A-1D7D4DBFD4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2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45" t="46399" r="46247" b="44871"/>
          <a:stretch/>
        </p:blipFill>
        <p:spPr bwMode="auto">
          <a:xfrm>
            <a:off x="876891" y="1270099"/>
            <a:ext cx="800800" cy="1878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実験\20190726sugimura\20190726_1131_2.tif">
            <a:extLst>
              <a:ext uri="{FF2B5EF4-FFF2-40B4-BE49-F238E27FC236}">
                <a16:creationId xmlns:a16="http://schemas.microsoft.com/office/drawing/2014/main" id="{BA8F7FBA-2DB9-D461-07D4-6F3E89F55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7" t="30888" r="38481" b="61419"/>
          <a:stretch/>
        </p:blipFill>
        <p:spPr bwMode="auto">
          <a:xfrm>
            <a:off x="876891" y="1516496"/>
            <a:ext cx="800800" cy="1802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実験\20190914sugimura\20190914_1343_5.tif">
            <a:extLst>
              <a:ext uri="{FF2B5EF4-FFF2-40B4-BE49-F238E27FC236}">
                <a16:creationId xmlns:a16="http://schemas.microsoft.com/office/drawing/2014/main" id="{9582C03A-E7BC-06C3-4AF6-B5FABDE06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3" t="43629" r="42212" b="48239"/>
          <a:stretch/>
        </p:blipFill>
        <p:spPr bwMode="auto">
          <a:xfrm>
            <a:off x="1723892" y="1270099"/>
            <a:ext cx="800800" cy="1837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:\実験\20190918sugimura\20190918_1702_8.tif">
            <a:extLst>
              <a:ext uri="{FF2B5EF4-FFF2-40B4-BE49-F238E27FC236}">
                <a16:creationId xmlns:a16="http://schemas.microsoft.com/office/drawing/2014/main" id="{22838320-39B7-3743-1D0E-D9D9E657FB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0" t="41307" r="42103" b="50892"/>
          <a:stretch/>
        </p:blipFill>
        <p:spPr bwMode="auto">
          <a:xfrm>
            <a:off x="1723892" y="1516496"/>
            <a:ext cx="800800" cy="1845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356DCF-CA7B-3B94-C507-203F2D2F785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-5113" b="-3868"/>
          <a:stretch/>
        </p:blipFill>
        <p:spPr>
          <a:xfrm>
            <a:off x="2570893" y="1516496"/>
            <a:ext cx="800800" cy="180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0EAC19-DD6C-45CE-3458-1136CB16557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000" contrast="-17000"/>
                    </a14:imgEffect>
                  </a14:imgLayer>
                </a14:imgProps>
              </a:ext>
            </a:extLst>
          </a:blip>
          <a:srcRect t="-4664" b="-4321"/>
          <a:stretch/>
        </p:blipFill>
        <p:spPr>
          <a:xfrm>
            <a:off x="2570893" y="1270099"/>
            <a:ext cx="800800" cy="1802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9">
            <a:extLst>
              <a:ext uri="{FF2B5EF4-FFF2-40B4-BE49-F238E27FC236}">
                <a16:creationId xmlns:a16="http://schemas.microsoft.com/office/drawing/2014/main" id="{9672BAE1-07CF-B1D5-46DC-491860252131}"/>
              </a:ext>
            </a:extLst>
          </p:cNvPr>
          <p:cNvSpPr txBox="1"/>
          <p:nvPr/>
        </p:nvSpPr>
        <p:spPr>
          <a:xfrm>
            <a:off x="792528" y="854187"/>
            <a:ext cx="963626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67" dirty="0"/>
              <a:t>ADU-S100</a:t>
            </a:r>
            <a:endParaRPr lang="ja-JP" altLang="en-US" sz="867" dirty="0"/>
          </a:p>
        </p:txBody>
      </p:sp>
      <p:sp>
        <p:nvSpPr>
          <p:cNvPr id="12" name="テキスト ボックス 16">
            <a:extLst>
              <a:ext uri="{FF2B5EF4-FFF2-40B4-BE49-F238E27FC236}">
                <a16:creationId xmlns:a16="http://schemas.microsoft.com/office/drawing/2014/main" id="{787D370A-3E7E-8F44-8EEE-779C44DFAD86}"/>
              </a:ext>
            </a:extLst>
          </p:cNvPr>
          <p:cNvSpPr txBox="1"/>
          <p:nvPr/>
        </p:nvSpPr>
        <p:spPr>
          <a:xfrm>
            <a:off x="1763876" y="858639"/>
            <a:ext cx="667276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67" dirty="0"/>
              <a:t>Reovirus</a:t>
            </a:r>
          </a:p>
        </p:txBody>
      </p:sp>
      <p:sp>
        <p:nvSpPr>
          <p:cNvPr id="13" name="テキスト ボックス 19">
            <a:extLst>
              <a:ext uri="{FF2B5EF4-FFF2-40B4-BE49-F238E27FC236}">
                <a16:creationId xmlns:a16="http://schemas.microsoft.com/office/drawing/2014/main" id="{489F0369-9B2F-789E-C181-638B2F2124FB}"/>
              </a:ext>
            </a:extLst>
          </p:cNvPr>
          <p:cNvSpPr txBox="1"/>
          <p:nvPr/>
        </p:nvSpPr>
        <p:spPr>
          <a:xfrm>
            <a:off x="2384762" y="791922"/>
            <a:ext cx="1231803" cy="35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67" dirty="0"/>
              <a:t>ADU-S100</a:t>
            </a:r>
          </a:p>
          <a:p>
            <a:pPr algn="ctr"/>
            <a:r>
              <a:rPr lang="en-US" altLang="ja-JP" sz="867" dirty="0"/>
              <a:t>+Reovirus  </a:t>
            </a:r>
            <a:endParaRPr lang="ja-JP" altLang="en-US" sz="867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1DB3900-3DF8-73E2-9E52-C430873E8DA9}"/>
              </a:ext>
            </a:extLst>
          </p:cNvPr>
          <p:cNvGrpSpPr/>
          <p:nvPr/>
        </p:nvGrpSpPr>
        <p:grpSpPr>
          <a:xfrm>
            <a:off x="911541" y="1062101"/>
            <a:ext cx="713719" cy="225767"/>
            <a:chOff x="1213360" y="792939"/>
            <a:chExt cx="741170" cy="234450"/>
          </a:xfrm>
        </p:grpSpPr>
        <p:sp>
          <p:nvSpPr>
            <p:cNvPr id="15" name="テキスト ボックス 20">
              <a:extLst>
                <a:ext uri="{FF2B5EF4-FFF2-40B4-BE49-F238E27FC236}">
                  <a16:creationId xmlns:a16="http://schemas.microsoft.com/office/drawing/2014/main" id="{C0308282-0427-4596-4C75-6487F0E92720}"/>
                </a:ext>
              </a:extLst>
            </p:cNvPr>
            <p:cNvSpPr txBox="1"/>
            <p:nvPr/>
          </p:nvSpPr>
          <p:spPr>
            <a:xfrm>
              <a:off x="1213360" y="792939"/>
              <a:ext cx="162018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0</a:t>
              </a:r>
              <a:endParaRPr lang="ja-JP" altLang="en-US" sz="867" dirty="0"/>
            </a:p>
          </p:txBody>
        </p:sp>
        <p:sp>
          <p:nvSpPr>
            <p:cNvPr id="16" name="テキスト ボックス 21">
              <a:extLst>
                <a:ext uri="{FF2B5EF4-FFF2-40B4-BE49-F238E27FC236}">
                  <a16:creationId xmlns:a16="http://schemas.microsoft.com/office/drawing/2014/main" id="{1DE2BED8-5ABB-A742-16F8-FB1A7CDD47AE}"/>
                </a:ext>
              </a:extLst>
            </p:cNvPr>
            <p:cNvSpPr txBox="1"/>
            <p:nvPr/>
          </p:nvSpPr>
          <p:spPr>
            <a:xfrm>
              <a:off x="1384338" y="792939"/>
              <a:ext cx="162018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1</a:t>
              </a:r>
              <a:endParaRPr lang="ja-JP" altLang="en-US" sz="867" dirty="0"/>
            </a:p>
          </p:txBody>
        </p:sp>
        <p:sp>
          <p:nvSpPr>
            <p:cNvPr id="17" name="テキスト ボックス 22">
              <a:extLst>
                <a:ext uri="{FF2B5EF4-FFF2-40B4-BE49-F238E27FC236}">
                  <a16:creationId xmlns:a16="http://schemas.microsoft.com/office/drawing/2014/main" id="{6D4818EB-16AC-5019-D776-E8B50EFD3B3A}"/>
                </a:ext>
              </a:extLst>
            </p:cNvPr>
            <p:cNvSpPr txBox="1"/>
            <p:nvPr/>
          </p:nvSpPr>
          <p:spPr>
            <a:xfrm>
              <a:off x="1792513" y="792939"/>
              <a:ext cx="162017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6</a:t>
              </a:r>
              <a:endParaRPr lang="ja-JP" altLang="en-US" sz="867" dirty="0"/>
            </a:p>
          </p:txBody>
        </p:sp>
        <p:sp>
          <p:nvSpPr>
            <p:cNvPr id="18" name="テキスト ボックス 23">
              <a:extLst>
                <a:ext uri="{FF2B5EF4-FFF2-40B4-BE49-F238E27FC236}">
                  <a16:creationId xmlns:a16="http://schemas.microsoft.com/office/drawing/2014/main" id="{48BBB26C-4561-1DAD-98F2-EBF5EA14E140}"/>
                </a:ext>
              </a:extLst>
            </p:cNvPr>
            <p:cNvSpPr txBox="1"/>
            <p:nvPr/>
          </p:nvSpPr>
          <p:spPr>
            <a:xfrm>
              <a:off x="1588426" y="792939"/>
              <a:ext cx="162017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2</a:t>
              </a:r>
              <a:endParaRPr lang="ja-JP" altLang="en-US" sz="867" dirty="0"/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966AC15-DE43-66BC-E79A-EE06179ED1E6}"/>
              </a:ext>
            </a:extLst>
          </p:cNvPr>
          <p:cNvGrpSpPr/>
          <p:nvPr/>
        </p:nvGrpSpPr>
        <p:grpSpPr>
          <a:xfrm>
            <a:off x="1717934" y="1064781"/>
            <a:ext cx="745603" cy="225767"/>
            <a:chOff x="1180250" y="792939"/>
            <a:chExt cx="774280" cy="234450"/>
          </a:xfrm>
        </p:grpSpPr>
        <p:sp>
          <p:nvSpPr>
            <p:cNvPr id="20" name="テキスト ボックス 20">
              <a:extLst>
                <a:ext uri="{FF2B5EF4-FFF2-40B4-BE49-F238E27FC236}">
                  <a16:creationId xmlns:a16="http://schemas.microsoft.com/office/drawing/2014/main" id="{188F1C31-06EE-EB6C-1B9D-59EFCE6CF1A4}"/>
                </a:ext>
              </a:extLst>
            </p:cNvPr>
            <p:cNvSpPr txBox="1"/>
            <p:nvPr/>
          </p:nvSpPr>
          <p:spPr>
            <a:xfrm>
              <a:off x="1180250" y="792939"/>
              <a:ext cx="162018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0</a:t>
              </a:r>
              <a:endParaRPr lang="ja-JP" altLang="en-US" sz="867" dirty="0"/>
            </a:p>
          </p:txBody>
        </p:sp>
        <p:sp>
          <p:nvSpPr>
            <p:cNvPr id="21" name="テキスト ボックス 21">
              <a:extLst>
                <a:ext uri="{FF2B5EF4-FFF2-40B4-BE49-F238E27FC236}">
                  <a16:creationId xmlns:a16="http://schemas.microsoft.com/office/drawing/2014/main" id="{ED8B7E80-9B19-0EFB-0ACD-79A119600B5D}"/>
                </a:ext>
              </a:extLst>
            </p:cNvPr>
            <p:cNvSpPr txBox="1"/>
            <p:nvPr/>
          </p:nvSpPr>
          <p:spPr>
            <a:xfrm>
              <a:off x="1384338" y="792939"/>
              <a:ext cx="162018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1</a:t>
              </a:r>
              <a:endParaRPr lang="ja-JP" altLang="en-US" sz="867" dirty="0"/>
            </a:p>
          </p:txBody>
        </p:sp>
        <p:sp>
          <p:nvSpPr>
            <p:cNvPr id="22" name="テキスト ボックス 22">
              <a:extLst>
                <a:ext uri="{FF2B5EF4-FFF2-40B4-BE49-F238E27FC236}">
                  <a16:creationId xmlns:a16="http://schemas.microsoft.com/office/drawing/2014/main" id="{298C5169-3B2C-181B-FAAA-3673D0114A8D}"/>
                </a:ext>
              </a:extLst>
            </p:cNvPr>
            <p:cNvSpPr txBox="1"/>
            <p:nvPr/>
          </p:nvSpPr>
          <p:spPr>
            <a:xfrm>
              <a:off x="1792513" y="792939"/>
              <a:ext cx="162017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6</a:t>
              </a:r>
              <a:endParaRPr lang="ja-JP" altLang="en-US" sz="867" dirty="0"/>
            </a:p>
          </p:txBody>
        </p:sp>
        <p:sp>
          <p:nvSpPr>
            <p:cNvPr id="23" name="テキスト ボックス 23">
              <a:extLst>
                <a:ext uri="{FF2B5EF4-FFF2-40B4-BE49-F238E27FC236}">
                  <a16:creationId xmlns:a16="http://schemas.microsoft.com/office/drawing/2014/main" id="{00B59E13-7375-A911-A42B-8353FC1DE443}"/>
                </a:ext>
              </a:extLst>
            </p:cNvPr>
            <p:cNvSpPr txBox="1"/>
            <p:nvPr/>
          </p:nvSpPr>
          <p:spPr>
            <a:xfrm>
              <a:off x="1588426" y="792939"/>
              <a:ext cx="162017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2</a:t>
              </a:r>
              <a:endParaRPr lang="ja-JP" altLang="en-US" sz="867" dirty="0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0FD63DE-2587-9C7E-0EAE-A82C08E5909F}"/>
              </a:ext>
            </a:extLst>
          </p:cNvPr>
          <p:cNvGrpSpPr/>
          <p:nvPr/>
        </p:nvGrpSpPr>
        <p:grpSpPr>
          <a:xfrm>
            <a:off x="2570210" y="1063789"/>
            <a:ext cx="745603" cy="225767"/>
            <a:chOff x="1180250" y="792939"/>
            <a:chExt cx="774280" cy="234450"/>
          </a:xfrm>
        </p:grpSpPr>
        <p:sp>
          <p:nvSpPr>
            <p:cNvPr id="25" name="テキスト ボックス 20">
              <a:extLst>
                <a:ext uri="{FF2B5EF4-FFF2-40B4-BE49-F238E27FC236}">
                  <a16:creationId xmlns:a16="http://schemas.microsoft.com/office/drawing/2014/main" id="{D176BBF9-50E3-5B16-EEAD-5C354C87649C}"/>
                </a:ext>
              </a:extLst>
            </p:cNvPr>
            <p:cNvSpPr txBox="1"/>
            <p:nvPr/>
          </p:nvSpPr>
          <p:spPr>
            <a:xfrm>
              <a:off x="1180250" y="792939"/>
              <a:ext cx="162018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0</a:t>
              </a:r>
              <a:endParaRPr lang="ja-JP" altLang="en-US" sz="867" dirty="0"/>
            </a:p>
          </p:txBody>
        </p:sp>
        <p:sp>
          <p:nvSpPr>
            <p:cNvPr id="26" name="テキスト ボックス 21">
              <a:extLst>
                <a:ext uri="{FF2B5EF4-FFF2-40B4-BE49-F238E27FC236}">
                  <a16:creationId xmlns:a16="http://schemas.microsoft.com/office/drawing/2014/main" id="{7C2F3409-0E7E-2556-DDC4-9F0D207BCDE9}"/>
                </a:ext>
              </a:extLst>
            </p:cNvPr>
            <p:cNvSpPr txBox="1"/>
            <p:nvPr/>
          </p:nvSpPr>
          <p:spPr>
            <a:xfrm>
              <a:off x="1384338" y="792939"/>
              <a:ext cx="162018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1</a:t>
              </a:r>
              <a:endParaRPr lang="ja-JP" altLang="en-US" sz="867" dirty="0"/>
            </a:p>
          </p:txBody>
        </p:sp>
        <p:sp>
          <p:nvSpPr>
            <p:cNvPr id="27" name="テキスト ボックス 22">
              <a:extLst>
                <a:ext uri="{FF2B5EF4-FFF2-40B4-BE49-F238E27FC236}">
                  <a16:creationId xmlns:a16="http://schemas.microsoft.com/office/drawing/2014/main" id="{946E041B-D928-134F-58C7-5166C1FC8DB5}"/>
                </a:ext>
              </a:extLst>
            </p:cNvPr>
            <p:cNvSpPr txBox="1"/>
            <p:nvPr/>
          </p:nvSpPr>
          <p:spPr>
            <a:xfrm>
              <a:off x="1792513" y="792939"/>
              <a:ext cx="162017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6</a:t>
              </a:r>
              <a:endParaRPr lang="ja-JP" altLang="en-US" sz="867" dirty="0"/>
            </a:p>
          </p:txBody>
        </p:sp>
        <p:sp>
          <p:nvSpPr>
            <p:cNvPr id="28" name="テキスト ボックス 23">
              <a:extLst>
                <a:ext uri="{FF2B5EF4-FFF2-40B4-BE49-F238E27FC236}">
                  <a16:creationId xmlns:a16="http://schemas.microsoft.com/office/drawing/2014/main" id="{98A00562-8A3B-3F51-A003-4D4DBE473363}"/>
                </a:ext>
              </a:extLst>
            </p:cNvPr>
            <p:cNvSpPr txBox="1"/>
            <p:nvPr/>
          </p:nvSpPr>
          <p:spPr>
            <a:xfrm>
              <a:off x="1588426" y="792939"/>
              <a:ext cx="162017" cy="234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67" dirty="0"/>
                <a:t>2</a:t>
              </a:r>
              <a:endParaRPr lang="ja-JP" altLang="en-US" sz="867" dirty="0"/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3B6F947-9FEC-6319-BB13-BA0128E91E2D}"/>
              </a:ext>
            </a:extLst>
          </p:cNvPr>
          <p:cNvSpPr txBox="1"/>
          <p:nvPr/>
        </p:nvSpPr>
        <p:spPr>
          <a:xfrm>
            <a:off x="3237544" y="1065537"/>
            <a:ext cx="375813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67" dirty="0"/>
              <a:t>(h)</a:t>
            </a:r>
            <a:endParaRPr lang="ja-JP" altLang="en-US" sz="867" dirty="0"/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7C4C91B-3587-E54E-E05E-34FD20203830}"/>
              </a:ext>
            </a:extLst>
          </p:cNvPr>
          <p:cNvGrpSpPr/>
          <p:nvPr/>
        </p:nvGrpSpPr>
        <p:grpSpPr>
          <a:xfrm>
            <a:off x="5275828" y="951439"/>
            <a:ext cx="208000" cy="55467"/>
            <a:chOff x="4372331" y="6996107"/>
            <a:chExt cx="1329215" cy="77440"/>
          </a:xfrm>
        </p:grpSpPr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AE0EC83A-095D-1E0D-543A-0DA2DCC26177}"/>
                </a:ext>
              </a:extLst>
            </p:cNvPr>
            <p:cNvCxnSpPr/>
            <p:nvPr/>
          </p:nvCxnSpPr>
          <p:spPr>
            <a:xfrm flipV="1">
              <a:off x="4372331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0F6A1C6B-78F1-8843-D569-8C25BEBAE15C}"/>
                </a:ext>
              </a:extLst>
            </p:cNvPr>
            <p:cNvCxnSpPr>
              <a:cxnSpLocks/>
            </p:cNvCxnSpPr>
            <p:nvPr/>
          </p:nvCxnSpPr>
          <p:spPr>
            <a:xfrm>
              <a:off x="4372331" y="6996107"/>
              <a:ext cx="132921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66B5D784-DD0A-6810-379B-DE9FCF465A1B}"/>
                </a:ext>
              </a:extLst>
            </p:cNvPr>
            <p:cNvCxnSpPr/>
            <p:nvPr/>
          </p:nvCxnSpPr>
          <p:spPr>
            <a:xfrm flipV="1">
              <a:off x="5701546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E6B6DC8F-5AFD-8F3E-213E-9A43F81E8540}"/>
              </a:ext>
            </a:extLst>
          </p:cNvPr>
          <p:cNvGrpSpPr/>
          <p:nvPr/>
        </p:nvGrpSpPr>
        <p:grpSpPr>
          <a:xfrm>
            <a:off x="5275828" y="826979"/>
            <a:ext cx="416000" cy="55467"/>
            <a:chOff x="4372331" y="6996107"/>
            <a:chExt cx="1329215" cy="77440"/>
          </a:xfrm>
        </p:grpSpPr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051F4FBF-7D91-481B-4920-F8FD35CB7298}"/>
                </a:ext>
              </a:extLst>
            </p:cNvPr>
            <p:cNvCxnSpPr/>
            <p:nvPr/>
          </p:nvCxnSpPr>
          <p:spPr>
            <a:xfrm flipV="1">
              <a:off x="4372331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EC1E495C-E290-7CCE-216D-8B0275B2F337}"/>
                </a:ext>
              </a:extLst>
            </p:cNvPr>
            <p:cNvCxnSpPr>
              <a:cxnSpLocks/>
            </p:cNvCxnSpPr>
            <p:nvPr/>
          </p:nvCxnSpPr>
          <p:spPr>
            <a:xfrm>
              <a:off x="4372331" y="6996107"/>
              <a:ext cx="132921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29FA0CC9-D229-D1C1-B2C8-3F5FAF86088B}"/>
                </a:ext>
              </a:extLst>
            </p:cNvPr>
            <p:cNvCxnSpPr/>
            <p:nvPr/>
          </p:nvCxnSpPr>
          <p:spPr>
            <a:xfrm flipV="1">
              <a:off x="5701546" y="6996107"/>
              <a:ext cx="0" cy="774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78FC30F-AD69-379E-DC2D-948F4F640D33}"/>
              </a:ext>
            </a:extLst>
          </p:cNvPr>
          <p:cNvSpPr txBox="1"/>
          <p:nvPr/>
        </p:nvSpPr>
        <p:spPr>
          <a:xfrm>
            <a:off x="5249604" y="805927"/>
            <a:ext cx="351788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67"/>
              <a:t>*</a:t>
            </a:r>
            <a:endParaRPr lang="ja-JP" altLang="en-US" sz="867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4C9AC53-6C31-B74F-E94B-757AC18A3FC8}"/>
              </a:ext>
            </a:extLst>
          </p:cNvPr>
          <p:cNvSpPr txBox="1"/>
          <p:nvPr/>
        </p:nvSpPr>
        <p:spPr>
          <a:xfrm>
            <a:off x="5382744" y="686442"/>
            <a:ext cx="351789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67"/>
              <a:t>*</a:t>
            </a:r>
            <a:endParaRPr lang="ja-JP" altLang="en-US" sz="867" dirty="0"/>
          </a:p>
        </p:txBody>
      </p:sp>
      <p:graphicFrame>
        <p:nvGraphicFramePr>
          <p:cNvPr id="47" name="オブジェクト 46">
            <a:extLst>
              <a:ext uri="{FF2B5EF4-FFF2-40B4-BE49-F238E27FC236}">
                <a16:creationId xmlns:a16="http://schemas.microsoft.com/office/drawing/2014/main" id="{D58A5E04-3FBD-48BF-D1F1-C1D2703A72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39686" y="827199"/>
          <a:ext cx="1447472" cy="227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4" imgW="2134524" imgH="3354115" progId="Prism8.Document">
                  <p:embed/>
                </p:oleObj>
              </mc:Choice>
              <mc:Fallback>
                <p:oleObj name="Prism 8" r:id="rId14" imgW="2134524" imgH="3354115" progId="Prism8.Document">
                  <p:embed/>
                  <p:pic>
                    <p:nvPicPr>
                      <p:cNvPr id="47" name="オブジェクト 46">
                        <a:extLst>
                          <a:ext uri="{FF2B5EF4-FFF2-40B4-BE49-F238E27FC236}">
                            <a16:creationId xmlns:a16="http://schemas.microsoft.com/office/drawing/2014/main" id="{D58A5E04-3FBD-48BF-D1F1-C1D2703A72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739686" y="827199"/>
                        <a:ext cx="1447472" cy="2273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" name="図 4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25C3081-DC3B-F020-940F-34CDC02B76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187" y="3624379"/>
            <a:ext cx="1813752" cy="2215654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463756A4-B510-A037-032E-923D5FB87429}"/>
              </a:ext>
            </a:extLst>
          </p:cNvPr>
          <p:cNvGrpSpPr/>
          <p:nvPr/>
        </p:nvGrpSpPr>
        <p:grpSpPr>
          <a:xfrm>
            <a:off x="5215972" y="3537333"/>
            <a:ext cx="1009448" cy="360985"/>
            <a:chOff x="2516788" y="5485231"/>
            <a:chExt cx="1009448" cy="36098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59E3371-281E-1757-83AE-9068F388BBCB}"/>
                </a:ext>
              </a:extLst>
            </p:cNvPr>
            <p:cNvSpPr txBox="1"/>
            <p:nvPr/>
          </p:nvSpPr>
          <p:spPr>
            <a:xfrm>
              <a:off x="2516788" y="5635389"/>
              <a:ext cx="560166" cy="2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70" dirty="0"/>
                <a:t>****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24ED656-3239-4432-8207-3CD52AC26042}"/>
                </a:ext>
              </a:extLst>
            </p:cNvPr>
            <p:cNvSpPr txBox="1"/>
            <p:nvPr/>
          </p:nvSpPr>
          <p:spPr>
            <a:xfrm>
              <a:off x="2826067" y="5635388"/>
              <a:ext cx="558816" cy="2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70" dirty="0"/>
                <a:t>****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EC9A42F-09C9-7B9A-7B9B-4F02983D859C}"/>
                </a:ext>
              </a:extLst>
            </p:cNvPr>
            <p:cNvSpPr txBox="1"/>
            <p:nvPr/>
          </p:nvSpPr>
          <p:spPr>
            <a:xfrm>
              <a:off x="2970544" y="5485231"/>
              <a:ext cx="555692" cy="2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70" dirty="0"/>
                <a:t>****</a:t>
              </a:r>
            </a:p>
          </p:txBody>
        </p: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F3AFFCAB-FB14-E078-24F6-67F01E41A8FC}"/>
                </a:ext>
              </a:extLst>
            </p:cNvPr>
            <p:cNvGrpSpPr/>
            <p:nvPr/>
          </p:nvGrpSpPr>
          <p:grpSpPr>
            <a:xfrm>
              <a:off x="2542242" y="5768566"/>
              <a:ext cx="289835" cy="45719"/>
              <a:chOff x="4372331" y="6996107"/>
              <a:chExt cx="1329215" cy="77440"/>
            </a:xfrm>
          </p:grpSpPr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6BF0281B-5124-59DA-C039-570C65F3C88D}"/>
                  </a:ext>
                </a:extLst>
              </p:cNvPr>
              <p:cNvCxnSpPr/>
              <p:nvPr/>
            </p:nvCxnSpPr>
            <p:spPr>
              <a:xfrm flipV="1">
                <a:off x="4372331" y="6996107"/>
                <a:ext cx="0" cy="774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>
                <a:extLst>
                  <a:ext uri="{FF2B5EF4-FFF2-40B4-BE49-F238E27FC236}">
                    <a16:creationId xmlns:a16="http://schemas.microsoft.com/office/drawing/2014/main" id="{7EB8BF5B-2F4A-EC81-707F-E35F043291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2331" y="6996107"/>
                <a:ext cx="132921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>
                <a:extLst>
                  <a:ext uri="{FF2B5EF4-FFF2-40B4-BE49-F238E27FC236}">
                    <a16:creationId xmlns:a16="http://schemas.microsoft.com/office/drawing/2014/main" id="{BCD08326-7D0E-8E5C-37FD-2EFB729716AD}"/>
                  </a:ext>
                </a:extLst>
              </p:cNvPr>
              <p:cNvCxnSpPr/>
              <p:nvPr/>
            </p:nvCxnSpPr>
            <p:spPr>
              <a:xfrm flipV="1">
                <a:off x="5701546" y="6996107"/>
                <a:ext cx="0" cy="774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640F59B9-10FE-93C8-505B-18CC1F4B2CAC}"/>
                </a:ext>
              </a:extLst>
            </p:cNvPr>
            <p:cNvGrpSpPr/>
            <p:nvPr/>
          </p:nvGrpSpPr>
          <p:grpSpPr>
            <a:xfrm>
              <a:off x="2849850" y="5768565"/>
              <a:ext cx="308717" cy="45719"/>
              <a:chOff x="4372331" y="6996107"/>
              <a:chExt cx="1329215" cy="77440"/>
            </a:xfrm>
          </p:grpSpPr>
          <p:cxnSp>
            <p:nvCxnSpPr>
              <p:cNvPr id="59" name="直線コネクタ 58">
                <a:extLst>
                  <a:ext uri="{FF2B5EF4-FFF2-40B4-BE49-F238E27FC236}">
                    <a16:creationId xmlns:a16="http://schemas.microsoft.com/office/drawing/2014/main" id="{E0E4F0D7-D5A9-0D62-648A-E00ED8CDD354}"/>
                  </a:ext>
                </a:extLst>
              </p:cNvPr>
              <p:cNvCxnSpPr/>
              <p:nvPr/>
            </p:nvCxnSpPr>
            <p:spPr>
              <a:xfrm flipV="1">
                <a:off x="4372331" y="6996107"/>
                <a:ext cx="0" cy="774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>
                <a:extLst>
                  <a:ext uri="{FF2B5EF4-FFF2-40B4-BE49-F238E27FC236}">
                    <a16:creationId xmlns:a16="http://schemas.microsoft.com/office/drawing/2014/main" id="{80D07872-CF38-AC15-04EC-67DFA21787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2331" y="6996107"/>
                <a:ext cx="132921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080690D8-5A63-20BD-41D2-84F4945447B2}"/>
                  </a:ext>
                </a:extLst>
              </p:cNvPr>
              <p:cNvCxnSpPr/>
              <p:nvPr/>
            </p:nvCxnSpPr>
            <p:spPr>
              <a:xfrm flipV="1">
                <a:off x="5701546" y="6996107"/>
                <a:ext cx="0" cy="774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5F1FA542-17AC-A6BC-88F0-FF3F78A3E542}"/>
                </a:ext>
              </a:extLst>
            </p:cNvPr>
            <p:cNvGrpSpPr/>
            <p:nvPr/>
          </p:nvGrpSpPr>
          <p:grpSpPr>
            <a:xfrm>
              <a:off x="2838189" y="5618522"/>
              <a:ext cx="599903" cy="48004"/>
              <a:chOff x="4372331" y="6996107"/>
              <a:chExt cx="1329215" cy="77440"/>
            </a:xfrm>
          </p:grpSpPr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CDAC144F-EAB9-FF62-1D16-30EF51366AE3}"/>
                  </a:ext>
                </a:extLst>
              </p:cNvPr>
              <p:cNvCxnSpPr/>
              <p:nvPr/>
            </p:nvCxnSpPr>
            <p:spPr>
              <a:xfrm flipV="1">
                <a:off x="4372331" y="6996107"/>
                <a:ext cx="0" cy="774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62C19834-B8BA-0083-EEF1-DF30249D9F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2331" y="6996107"/>
                <a:ext cx="132921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>
                <a:extLst>
                  <a:ext uri="{FF2B5EF4-FFF2-40B4-BE49-F238E27FC236}">
                    <a16:creationId xmlns:a16="http://schemas.microsoft.com/office/drawing/2014/main" id="{84006BE9-620E-762E-1582-20D0C207330A}"/>
                  </a:ext>
                </a:extLst>
              </p:cNvPr>
              <p:cNvCxnSpPr/>
              <p:nvPr/>
            </p:nvCxnSpPr>
            <p:spPr>
              <a:xfrm flipV="1">
                <a:off x="5701546" y="6996107"/>
                <a:ext cx="0" cy="7744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13482AA-E320-64DE-20B7-A01C2EE2CE8A}"/>
              </a:ext>
            </a:extLst>
          </p:cNvPr>
          <p:cNvSpPr txBox="1"/>
          <p:nvPr/>
        </p:nvSpPr>
        <p:spPr>
          <a:xfrm>
            <a:off x="1405786" y="3150992"/>
            <a:ext cx="340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dirty="0"/>
              <a:t>0h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37EBBF8-A639-1591-7AE3-BFE6F3F488B5}"/>
              </a:ext>
            </a:extLst>
          </p:cNvPr>
          <p:cNvSpPr txBox="1"/>
          <p:nvPr/>
        </p:nvSpPr>
        <p:spPr>
          <a:xfrm>
            <a:off x="2219033" y="3150992"/>
            <a:ext cx="340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dirty="0"/>
              <a:t>1h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D666969-9833-B776-9A0D-220E921A769A}"/>
              </a:ext>
            </a:extLst>
          </p:cNvPr>
          <p:cNvSpPr txBox="1"/>
          <p:nvPr/>
        </p:nvSpPr>
        <p:spPr>
          <a:xfrm>
            <a:off x="3046480" y="3150992"/>
            <a:ext cx="340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2h</a:t>
            </a:r>
          </a:p>
        </p:txBody>
      </p:sp>
      <p:pic>
        <p:nvPicPr>
          <p:cNvPr id="69" name="図 68" descr="座る, グリーン, ブロッコリー, クマ が含まれている画像&#10;&#10;自動的に生成された説明">
            <a:extLst>
              <a:ext uri="{FF2B5EF4-FFF2-40B4-BE49-F238E27FC236}">
                <a16:creationId xmlns:a16="http://schemas.microsoft.com/office/drawing/2014/main" id="{C2BF11E8-CAA4-CC1B-A9C8-7334744221DE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9993"/>
          <a:stretch/>
        </p:blipFill>
        <p:spPr>
          <a:xfrm>
            <a:off x="1170999" y="4172659"/>
            <a:ext cx="799200" cy="719338"/>
          </a:xfrm>
          <a:prstGeom prst="rect">
            <a:avLst/>
          </a:prstGeom>
        </p:spPr>
      </p:pic>
      <p:pic>
        <p:nvPicPr>
          <p:cNvPr id="70" name="図 69" descr="緑の光&#10;&#10;中程度の精度で自動的に生成された説明">
            <a:extLst>
              <a:ext uri="{FF2B5EF4-FFF2-40B4-BE49-F238E27FC236}">
                <a16:creationId xmlns:a16="http://schemas.microsoft.com/office/drawing/2014/main" id="{25DA4824-E0E9-9A69-3BCC-03E5A54F0CF7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8780" b="1402"/>
          <a:stretch/>
        </p:blipFill>
        <p:spPr>
          <a:xfrm>
            <a:off x="1170999" y="3420961"/>
            <a:ext cx="799200" cy="717819"/>
          </a:xfrm>
          <a:prstGeom prst="rect">
            <a:avLst/>
          </a:prstGeom>
        </p:spPr>
      </p:pic>
      <p:pic>
        <p:nvPicPr>
          <p:cNvPr id="71" name="図 70" descr="緑の光&#10;&#10;中程度の精度で自動的に生成された説明">
            <a:extLst>
              <a:ext uri="{FF2B5EF4-FFF2-40B4-BE49-F238E27FC236}">
                <a16:creationId xmlns:a16="http://schemas.microsoft.com/office/drawing/2014/main" id="{E81C8141-AF53-7FE7-EBBD-D1DA14BB7790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b="10183"/>
          <a:stretch/>
        </p:blipFill>
        <p:spPr>
          <a:xfrm>
            <a:off x="2000641" y="4172659"/>
            <a:ext cx="799200" cy="717819"/>
          </a:xfrm>
          <a:prstGeom prst="rect">
            <a:avLst/>
          </a:prstGeom>
        </p:spPr>
      </p:pic>
      <p:pic>
        <p:nvPicPr>
          <p:cNvPr id="72" name="図 71" descr="緑の光&#10;&#10;中程度の精度で自動的に生成された説明">
            <a:extLst>
              <a:ext uri="{FF2B5EF4-FFF2-40B4-BE49-F238E27FC236}">
                <a16:creationId xmlns:a16="http://schemas.microsoft.com/office/drawing/2014/main" id="{EF6ADB31-1E49-A1B4-7075-E19C1B04AB41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9993"/>
          <a:stretch/>
        </p:blipFill>
        <p:spPr>
          <a:xfrm>
            <a:off x="2830283" y="4172659"/>
            <a:ext cx="799200" cy="719338"/>
          </a:xfrm>
          <a:prstGeom prst="rect">
            <a:avLst/>
          </a:prstGeom>
        </p:spPr>
      </p:pic>
      <p:pic>
        <p:nvPicPr>
          <p:cNvPr id="73" name="図 72" descr="緑の光&#10;&#10;中程度の精度で自動的に生成された説明">
            <a:extLst>
              <a:ext uri="{FF2B5EF4-FFF2-40B4-BE49-F238E27FC236}">
                <a16:creationId xmlns:a16="http://schemas.microsoft.com/office/drawing/2014/main" id="{9885C52C-2F6E-AB6C-18B3-EC63ED606745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b="10183"/>
          <a:stretch/>
        </p:blipFill>
        <p:spPr>
          <a:xfrm>
            <a:off x="1170999" y="4925876"/>
            <a:ext cx="799200" cy="717819"/>
          </a:xfrm>
          <a:prstGeom prst="rect">
            <a:avLst/>
          </a:prstGeom>
        </p:spPr>
      </p:pic>
      <p:pic>
        <p:nvPicPr>
          <p:cNvPr id="74" name="図 73" descr="緑の光&#10;&#10;自動的に生成された説明">
            <a:extLst>
              <a:ext uri="{FF2B5EF4-FFF2-40B4-BE49-F238E27FC236}">
                <a16:creationId xmlns:a16="http://schemas.microsoft.com/office/drawing/2014/main" id="{3835BEAB-52EA-F44F-3B66-26F19588D21D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t="6465" b="3718"/>
          <a:stretch/>
        </p:blipFill>
        <p:spPr>
          <a:xfrm>
            <a:off x="2830283" y="4925876"/>
            <a:ext cx="799200" cy="717819"/>
          </a:xfrm>
          <a:prstGeom prst="rect">
            <a:avLst/>
          </a:prstGeom>
        </p:spPr>
      </p:pic>
      <p:pic>
        <p:nvPicPr>
          <p:cNvPr id="75" name="図 74" descr="明かりが点いている信号&#10;&#10;自動的に生成された説明">
            <a:extLst>
              <a:ext uri="{FF2B5EF4-FFF2-40B4-BE49-F238E27FC236}">
                <a16:creationId xmlns:a16="http://schemas.microsoft.com/office/drawing/2014/main" id="{8D39B1B0-8B14-F58E-B31B-B22EEB40A453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-49" t="2242" r="10232" b="-2242"/>
          <a:stretch/>
        </p:blipFill>
        <p:spPr>
          <a:xfrm rot="5400000">
            <a:off x="2037179" y="4885186"/>
            <a:ext cx="717820" cy="799200"/>
          </a:xfrm>
          <a:prstGeom prst="rect">
            <a:avLst/>
          </a:prstGeom>
        </p:spPr>
      </p:pic>
      <p:pic>
        <p:nvPicPr>
          <p:cNvPr id="76" name="図 75" descr="緑の光&#10;&#10;中程度の精度で自動的に生成された説明">
            <a:extLst>
              <a:ext uri="{FF2B5EF4-FFF2-40B4-BE49-F238E27FC236}">
                <a16:creationId xmlns:a16="http://schemas.microsoft.com/office/drawing/2014/main" id="{F9F32F4B-A89C-8174-21FD-0BF7DE3ACAE7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10183"/>
          <a:stretch/>
        </p:blipFill>
        <p:spPr>
          <a:xfrm flipH="1">
            <a:off x="2009322" y="5673000"/>
            <a:ext cx="799200" cy="717820"/>
          </a:xfrm>
          <a:prstGeom prst="rect">
            <a:avLst/>
          </a:prstGeom>
        </p:spPr>
      </p:pic>
      <p:pic>
        <p:nvPicPr>
          <p:cNvPr id="77" name="図 76" descr="草, 座る, グリーン, クマ が含まれている画像&#10;&#10;自動的に生成された説明">
            <a:extLst>
              <a:ext uri="{FF2B5EF4-FFF2-40B4-BE49-F238E27FC236}">
                <a16:creationId xmlns:a16="http://schemas.microsoft.com/office/drawing/2014/main" id="{464AE9AE-FC7F-A8ED-8C50-0451E0385AC5}"/>
              </a:ext>
            </a:extLst>
          </p:cNvPr>
          <p:cNvPicPr>
            <a:picLocks noChangeAspect="1"/>
          </p:cNvPicPr>
          <p:nvPr/>
        </p:nvPicPr>
        <p:blipFill rotWithShape="1"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 r="10183"/>
          <a:stretch/>
        </p:blipFill>
        <p:spPr>
          <a:xfrm rot="5400000">
            <a:off x="1211690" y="5636885"/>
            <a:ext cx="717819" cy="799200"/>
          </a:xfrm>
          <a:prstGeom prst="rect">
            <a:avLst/>
          </a:prstGeom>
        </p:spPr>
      </p:pic>
      <p:pic>
        <p:nvPicPr>
          <p:cNvPr id="78" name="図 77" descr="緑の光&#10;&#10;中程度の精度で自動的に生成された説明">
            <a:extLst>
              <a:ext uri="{FF2B5EF4-FFF2-40B4-BE49-F238E27FC236}">
                <a16:creationId xmlns:a16="http://schemas.microsoft.com/office/drawing/2014/main" id="{6659041F-82D7-FD66-2CE9-6434A530107B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t="10183"/>
          <a:stretch/>
        </p:blipFill>
        <p:spPr>
          <a:xfrm>
            <a:off x="2830283" y="5673000"/>
            <a:ext cx="799200" cy="717820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61F510F1-9FB5-081F-6E0C-E1280568E18F}"/>
              </a:ext>
            </a:extLst>
          </p:cNvPr>
          <p:cNvPicPr>
            <a:picLocks noChangeAspect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b="10183"/>
          <a:stretch/>
        </p:blipFill>
        <p:spPr>
          <a:xfrm>
            <a:off x="2000641" y="3417942"/>
            <a:ext cx="799200" cy="717819"/>
          </a:xfrm>
          <a:prstGeom prst="rect">
            <a:avLst/>
          </a:prstGeom>
        </p:spPr>
      </p:pic>
      <p:pic>
        <p:nvPicPr>
          <p:cNvPr id="80" name="図 79" descr="緑の光&#10;&#10;中程度の精度で自動的に生成された説明">
            <a:extLst>
              <a:ext uri="{FF2B5EF4-FFF2-40B4-BE49-F238E27FC236}">
                <a16:creationId xmlns:a16="http://schemas.microsoft.com/office/drawing/2014/main" id="{7C7DE418-1FFD-8F62-05E2-0024DD114177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t="6130" b="4053"/>
          <a:stretch/>
        </p:blipFill>
        <p:spPr>
          <a:xfrm>
            <a:off x="2830283" y="3417942"/>
            <a:ext cx="799200" cy="717819"/>
          </a:xfrm>
          <a:prstGeom prst="rect">
            <a:avLst/>
          </a:prstGeom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CE7D4B6-1C7A-D6DA-E629-4D3C7C17EAFD}"/>
              </a:ext>
            </a:extLst>
          </p:cNvPr>
          <p:cNvSpPr txBox="1"/>
          <p:nvPr/>
        </p:nvSpPr>
        <p:spPr>
          <a:xfrm>
            <a:off x="63366" y="4483665"/>
            <a:ext cx="871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/>
              <a:t>Reovirus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A70ABF9C-C40E-2921-C140-1528B9F03398}"/>
              </a:ext>
            </a:extLst>
          </p:cNvPr>
          <p:cNvSpPr txBox="1"/>
          <p:nvPr/>
        </p:nvSpPr>
        <p:spPr>
          <a:xfrm>
            <a:off x="-1106" y="5207659"/>
            <a:ext cx="9367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/>
              <a:t>ADU-S100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09FAA11-9057-76B9-F203-02CC79470702}"/>
              </a:ext>
            </a:extLst>
          </p:cNvPr>
          <p:cNvSpPr txBox="1"/>
          <p:nvPr/>
        </p:nvSpPr>
        <p:spPr>
          <a:xfrm>
            <a:off x="-12278" y="5861820"/>
            <a:ext cx="92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/>
              <a:t>ADU-S100</a:t>
            </a:r>
            <a:endParaRPr lang="ja-JP" altLang="en-US" sz="900" dirty="0"/>
          </a:p>
          <a:p>
            <a:pPr algn="r"/>
            <a:r>
              <a:rPr lang="en-US" altLang="ja-JP" sz="900" dirty="0"/>
              <a:t>+Reovirus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783E85E-9168-54A6-DED2-6194A17B1FCE}"/>
              </a:ext>
            </a:extLst>
          </p:cNvPr>
          <p:cNvSpPr txBox="1"/>
          <p:nvPr/>
        </p:nvSpPr>
        <p:spPr>
          <a:xfrm>
            <a:off x="31701" y="3753306"/>
            <a:ext cx="871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/>
              <a:t>Control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CCFF995-704D-A714-1455-1EA0ABBB5661}"/>
              </a:ext>
            </a:extLst>
          </p:cNvPr>
          <p:cNvSpPr txBox="1"/>
          <p:nvPr/>
        </p:nvSpPr>
        <p:spPr>
          <a:xfrm>
            <a:off x="0" y="0"/>
            <a:ext cx="2177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Supplemental figure 3</a:t>
            </a:r>
            <a:endParaRPr kumimoji="1" lang="ja-JP" altLang="en-US" sz="1600" dirty="0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3D7CF843-5C11-8D64-FE88-452E766CBBDA}"/>
              </a:ext>
            </a:extLst>
          </p:cNvPr>
          <p:cNvSpPr txBox="1"/>
          <p:nvPr/>
        </p:nvSpPr>
        <p:spPr>
          <a:xfrm flipH="1">
            <a:off x="254626" y="555304"/>
            <a:ext cx="216859" cy="32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41" dirty="0"/>
              <a:t>A</a:t>
            </a:r>
            <a:endParaRPr lang="ja-JP" altLang="en-US" sz="1541"/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F77F2D1D-75F8-F7EE-19D6-67A695DC638B}"/>
              </a:ext>
            </a:extLst>
          </p:cNvPr>
          <p:cNvSpPr txBox="1"/>
          <p:nvPr/>
        </p:nvSpPr>
        <p:spPr>
          <a:xfrm flipH="1">
            <a:off x="147688" y="3011906"/>
            <a:ext cx="340158" cy="32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41" dirty="0"/>
              <a:t>C</a:t>
            </a:r>
            <a:endParaRPr lang="ja-JP" altLang="en-US" sz="1541"/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2B52D6D-E690-EA76-0ED2-213A05E0D4D2}"/>
              </a:ext>
            </a:extLst>
          </p:cNvPr>
          <p:cNvSpPr txBox="1"/>
          <p:nvPr/>
        </p:nvSpPr>
        <p:spPr>
          <a:xfrm flipH="1">
            <a:off x="4165948" y="3000233"/>
            <a:ext cx="1062565" cy="32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41" dirty="0"/>
              <a:t>D</a:t>
            </a:r>
            <a:endParaRPr lang="ja-JP" altLang="en-US" sz="1541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4A581709-69D2-57F4-792A-7096E3C1458D}"/>
              </a:ext>
            </a:extLst>
          </p:cNvPr>
          <p:cNvSpPr txBox="1"/>
          <p:nvPr/>
        </p:nvSpPr>
        <p:spPr>
          <a:xfrm flipH="1">
            <a:off x="4334133" y="540769"/>
            <a:ext cx="72816" cy="32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41" dirty="0"/>
              <a:t>B</a:t>
            </a:r>
            <a:endParaRPr lang="ja-JP" altLang="en-US" sz="1541"/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4B2AB7B5-A70C-0C8E-364F-64C394E07200}"/>
              </a:ext>
            </a:extLst>
          </p:cNvPr>
          <p:cNvSpPr txBox="1"/>
          <p:nvPr/>
        </p:nvSpPr>
        <p:spPr>
          <a:xfrm>
            <a:off x="469326" y="6852882"/>
            <a:ext cx="590699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Supplemental Figure 2. 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Activation of STING signaling in MC38 cells.</a:t>
            </a:r>
            <a:r>
              <a:rPr lang="ja-JP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(A)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 Protein extracts from MC38 cells incubated in culture media supplemented with 50 </a:t>
            </a:r>
            <a:r>
              <a:rPr lang="en-US" altLang="ja-JP" sz="1200" dirty="0"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g ADU-S100,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reovirus at a multiplicity of infection (MOI) of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10</a:t>
            </a:r>
            <a:r>
              <a:rPr lang="en-US" altLang="ja-JP" sz="1200" dirty="0">
                <a:latin typeface="Times New Roman" panose="02020603050405020304" pitchFamily="18" charset="0"/>
                <a:ea typeface="游ゴシック Light" panose="020B0300000000000000" pitchFamily="34" charset="-128"/>
              </a:rPr>
              <a:t>, or a combination of them were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immunoblotted with anti-phospho-IRF3 and anti-IRF3 antibodies. </a:t>
            </a:r>
            <a:r>
              <a:rPr lang="en-US" altLang="ja-JP" sz="1200" dirty="0"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b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-actin is shown as a loading control. (B)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The ratio of quantified P-IRF-3 and IRF-3 of western blot images of MC38 cells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to 50 mg ADU-S100 and/or reovirus at an MOI of 10 for 2 hours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were quantified using ImageJ software, n=3.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*p &lt;0.05 vs control. (C) Nuclear translocation of IRF3 in MC38 cells incubated in culture media supplemented with or without 50 </a:t>
            </a:r>
            <a:r>
              <a:rPr lang="en-US" altLang="ja-JP" sz="1200" dirty="0"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g ADU-S100 and/or reovirus at an MOI of 10 was evaluated by fluorescence immunostaining using an anti-IRF3 antibody.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 bars: 10 </a:t>
            </a:r>
            <a:r>
              <a:rPr lang="en-US" altLang="ja-JP" sz="1200" dirty="0">
                <a:latin typeface="Symbol" pitchFamily="2" charset="2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lang="ja-JP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(D)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 Expression of IFN-</a:t>
            </a:r>
            <a:r>
              <a:rPr lang="en-US" altLang="ja-JP" sz="1200" dirty="0"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b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mRNA in MC38 cell lines incubated in culture media supplemented with or without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reovirus at an MOI of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10 and/or 10 </a:t>
            </a:r>
            <a:r>
              <a:rPr lang="en-US" altLang="ja-JP" sz="1200" dirty="0">
                <a:effectLst/>
                <a:latin typeface="Symbol" pitchFamily="2" charset="2"/>
                <a:ea typeface="游ゴシック Light" panose="020B0300000000000000" pitchFamily="34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g ADU-S100 for 2 hour was evaluated by RT-PCR,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n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=5. ****p &lt;0.0001.</a:t>
            </a:r>
            <a:r>
              <a:rPr lang="ja-JP" altLang="ja-JP" sz="1200" dirty="0">
                <a:effectLst/>
              </a:rPr>
              <a:t> </a:t>
            </a:r>
            <a:endParaRPr lang="ja-JP" altLang="en-US" sz="1200" dirty="0"/>
          </a:p>
        </p:txBody>
      </p: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C0C39654-FFDA-EE42-5209-031B9116CF20}"/>
              </a:ext>
            </a:extLst>
          </p:cNvPr>
          <p:cNvCxnSpPr>
            <a:cxnSpLocks/>
          </p:cNvCxnSpPr>
          <p:nvPr/>
        </p:nvCxnSpPr>
        <p:spPr>
          <a:xfrm>
            <a:off x="3359416" y="4860583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B451CDD7-B44F-F8BE-651E-3961233E3AD5}"/>
              </a:ext>
            </a:extLst>
          </p:cNvPr>
          <p:cNvCxnSpPr>
            <a:cxnSpLocks/>
          </p:cNvCxnSpPr>
          <p:nvPr/>
        </p:nvCxnSpPr>
        <p:spPr>
          <a:xfrm>
            <a:off x="3359416" y="5614127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>
            <a:extLst>
              <a:ext uri="{FF2B5EF4-FFF2-40B4-BE49-F238E27FC236}">
                <a16:creationId xmlns:a16="http://schemas.microsoft.com/office/drawing/2014/main" id="{0D053F1B-16B6-BD10-C971-B796D433F74B}"/>
              </a:ext>
            </a:extLst>
          </p:cNvPr>
          <p:cNvCxnSpPr>
            <a:cxnSpLocks/>
          </p:cNvCxnSpPr>
          <p:nvPr/>
        </p:nvCxnSpPr>
        <p:spPr>
          <a:xfrm>
            <a:off x="3359416" y="6360712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FB90C9D6-51ED-45D5-E698-CB1A59145599}"/>
              </a:ext>
            </a:extLst>
          </p:cNvPr>
          <p:cNvCxnSpPr>
            <a:cxnSpLocks/>
          </p:cNvCxnSpPr>
          <p:nvPr/>
        </p:nvCxnSpPr>
        <p:spPr>
          <a:xfrm>
            <a:off x="3365337" y="4105419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7F0DE370-DC4A-524C-6B3B-D4E3A2D56D40}"/>
              </a:ext>
            </a:extLst>
          </p:cNvPr>
          <p:cNvCxnSpPr>
            <a:cxnSpLocks/>
          </p:cNvCxnSpPr>
          <p:nvPr/>
        </p:nvCxnSpPr>
        <p:spPr>
          <a:xfrm>
            <a:off x="2535974" y="5617173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15E2CFCB-5411-6E58-316C-0F3261F109EA}"/>
              </a:ext>
            </a:extLst>
          </p:cNvPr>
          <p:cNvCxnSpPr>
            <a:cxnSpLocks/>
          </p:cNvCxnSpPr>
          <p:nvPr/>
        </p:nvCxnSpPr>
        <p:spPr>
          <a:xfrm>
            <a:off x="2535974" y="6361827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D510AFCE-9FF4-6A7E-7E7D-101B1A84874D}"/>
              </a:ext>
            </a:extLst>
          </p:cNvPr>
          <p:cNvCxnSpPr>
            <a:cxnSpLocks/>
          </p:cNvCxnSpPr>
          <p:nvPr/>
        </p:nvCxnSpPr>
        <p:spPr>
          <a:xfrm>
            <a:off x="2535974" y="4107950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BD888F52-18F3-2295-315E-22EF7D1E8A2E}"/>
              </a:ext>
            </a:extLst>
          </p:cNvPr>
          <p:cNvCxnSpPr>
            <a:cxnSpLocks/>
          </p:cNvCxnSpPr>
          <p:nvPr/>
        </p:nvCxnSpPr>
        <p:spPr>
          <a:xfrm>
            <a:off x="2541895" y="4856294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834163B4-EB0C-1789-C13D-F1252980BA5B}"/>
              </a:ext>
            </a:extLst>
          </p:cNvPr>
          <p:cNvCxnSpPr>
            <a:cxnSpLocks/>
          </p:cNvCxnSpPr>
          <p:nvPr/>
        </p:nvCxnSpPr>
        <p:spPr>
          <a:xfrm>
            <a:off x="1705200" y="5616583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EF220489-B48E-E99E-E426-421E6B689423}"/>
              </a:ext>
            </a:extLst>
          </p:cNvPr>
          <p:cNvCxnSpPr>
            <a:cxnSpLocks/>
          </p:cNvCxnSpPr>
          <p:nvPr/>
        </p:nvCxnSpPr>
        <p:spPr>
          <a:xfrm>
            <a:off x="1705200" y="6365047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2A3F3C50-C1B5-FE69-7D61-B89292A36E9A}"/>
              </a:ext>
            </a:extLst>
          </p:cNvPr>
          <p:cNvCxnSpPr>
            <a:cxnSpLocks/>
          </p:cNvCxnSpPr>
          <p:nvPr/>
        </p:nvCxnSpPr>
        <p:spPr>
          <a:xfrm>
            <a:off x="1705200" y="4111170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51F9C8A2-0C5A-4D48-F5D1-DFBF817197D7}"/>
              </a:ext>
            </a:extLst>
          </p:cNvPr>
          <p:cNvCxnSpPr>
            <a:cxnSpLocks/>
          </p:cNvCxnSpPr>
          <p:nvPr/>
        </p:nvCxnSpPr>
        <p:spPr>
          <a:xfrm>
            <a:off x="1711121" y="4859514"/>
            <a:ext cx="2374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36">
            <a:extLst>
              <a:ext uri="{FF2B5EF4-FFF2-40B4-BE49-F238E27FC236}">
                <a16:creationId xmlns:a16="http://schemas.microsoft.com/office/drawing/2014/main" id="{965D44B0-7E0F-CC7F-AC98-4A6ACB8BCC97}"/>
              </a:ext>
            </a:extLst>
          </p:cNvPr>
          <p:cNvSpPr txBox="1"/>
          <p:nvPr/>
        </p:nvSpPr>
        <p:spPr>
          <a:xfrm>
            <a:off x="368323" y="1728606"/>
            <a:ext cx="766356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67" dirty="0"/>
              <a:t>β-actin</a:t>
            </a:r>
          </a:p>
        </p:txBody>
      </p:sp>
      <p:sp>
        <p:nvSpPr>
          <p:cNvPr id="31" name="テキスト ボックス 4">
            <a:extLst>
              <a:ext uri="{FF2B5EF4-FFF2-40B4-BE49-F238E27FC236}">
                <a16:creationId xmlns:a16="http://schemas.microsoft.com/office/drawing/2014/main" id="{9E8DC6EE-69A9-D624-936E-2BFE28F5D3D9}"/>
              </a:ext>
            </a:extLst>
          </p:cNvPr>
          <p:cNvSpPr txBox="1"/>
          <p:nvPr/>
        </p:nvSpPr>
        <p:spPr>
          <a:xfrm>
            <a:off x="368323" y="1244654"/>
            <a:ext cx="766356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67" dirty="0"/>
              <a:t>P-IRF-3</a:t>
            </a:r>
            <a:endParaRPr lang="ja-JP" altLang="en-US" sz="867" dirty="0"/>
          </a:p>
        </p:txBody>
      </p:sp>
      <p:sp>
        <p:nvSpPr>
          <p:cNvPr id="32" name="テキスト ボックス 22">
            <a:extLst>
              <a:ext uri="{FF2B5EF4-FFF2-40B4-BE49-F238E27FC236}">
                <a16:creationId xmlns:a16="http://schemas.microsoft.com/office/drawing/2014/main" id="{C73AE0BD-9977-FF71-5965-AFF13E0272AF}"/>
              </a:ext>
            </a:extLst>
          </p:cNvPr>
          <p:cNvSpPr txBox="1"/>
          <p:nvPr/>
        </p:nvSpPr>
        <p:spPr>
          <a:xfrm>
            <a:off x="368323" y="1482305"/>
            <a:ext cx="746078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67" dirty="0"/>
              <a:t>IRF-3</a:t>
            </a:r>
            <a:endParaRPr lang="ja-JP" altLang="en-US" sz="867" dirty="0"/>
          </a:p>
        </p:txBody>
      </p:sp>
    </p:spTree>
    <p:extLst>
      <p:ext uri="{BB962C8B-B14F-4D97-AF65-F5344CB8AC3E}">
        <p14:creationId xmlns:p14="http://schemas.microsoft.com/office/powerpoint/2010/main" val="3030299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グラフ, 箱ひげ図&#10;&#10;自動的に生成された説明">
            <a:extLst>
              <a:ext uri="{FF2B5EF4-FFF2-40B4-BE49-F238E27FC236}">
                <a16:creationId xmlns:a16="http://schemas.microsoft.com/office/drawing/2014/main" id="{6B146B33-2EBF-02D6-5E99-36C0AF35A6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3" t="6040" r="34541" b="3139"/>
          <a:stretch/>
        </p:blipFill>
        <p:spPr>
          <a:xfrm>
            <a:off x="909000" y="2561251"/>
            <a:ext cx="3600000" cy="2709702"/>
          </a:xfrm>
          <a:prstGeom prst="rect">
            <a:avLst/>
          </a:prstGeom>
        </p:spPr>
      </p:pic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055D2366-FBBA-5378-CC3A-0B0B3DAAE1D9}"/>
              </a:ext>
            </a:extLst>
          </p:cNvPr>
          <p:cNvCxnSpPr>
            <a:cxnSpLocks/>
          </p:cNvCxnSpPr>
          <p:nvPr/>
        </p:nvCxnSpPr>
        <p:spPr>
          <a:xfrm>
            <a:off x="2281421" y="2468639"/>
            <a:ext cx="0" cy="2700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2072C04D-1123-A63C-F57D-E75996CA2992}"/>
              </a:ext>
            </a:extLst>
          </p:cNvPr>
          <p:cNvCxnSpPr>
            <a:cxnSpLocks/>
          </p:cNvCxnSpPr>
          <p:nvPr/>
        </p:nvCxnSpPr>
        <p:spPr>
          <a:xfrm>
            <a:off x="2459824" y="2472939"/>
            <a:ext cx="0" cy="26821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99848CE6-35AE-54AA-B14B-6D370B29D2DB}"/>
              </a:ext>
            </a:extLst>
          </p:cNvPr>
          <p:cNvCxnSpPr>
            <a:cxnSpLocks/>
          </p:cNvCxnSpPr>
          <p:nvPr/>
        </p:nvCxnSpPr>
        <p:spPr>
          <a:xfrm>
            <a:off x="1854816" y="2473734"/>
            <a:ext cx="0" cy="26821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1">
            <a:extLst>
              <a:ext uri="{FF2B5EF4-FFF2-40B4-BE49-F238E27FC236}">
                <a16:creationId xmlns:a16="http://schemas.microsoft.com/office/drawing/2014/main" id="{2184B4B6-6538-C3DE-4290-E94AFEE0CA48}"/>
              </a:ext>
            </a:extLst>
          </p:cNvPr>
          <p:cNvSpPr txBox="1"/>
          <p:nvPr/>
        </p:nvSpPr>
        <p:spPr>
          <a:xfrm>
            <a:off x="1242554" y="2264771"/>
            <a:ext cx="846717" cy="2915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900" dirty="0"/>
              <a:t>ADU-S100</a:t>
            </a:r>
            <a:endParaRPr lang="ja-JP" altLang="en-US" sz="9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9AFFC1-716A-9F32-DC64-91AEF1D20EAE}"/>
              </a:ext>
            </a:extLst>
          </p:cNvPr>
          <p:cNvSpPr txBox="1"/>
          <p:nvPr/>
        </p:nvSpPr>
        <p:spPr>
          <a:xfrm>
            <a:off x="1934398" y="2129550"/>
            <a:ext cx="6964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/>
              <a:t>Reovirus</a:t>
            </a:r>
          </a:p>
        </p:txBody>
      </p:sp>
      <p:sp>
        <p:nvSpPr>
          <p:cNvPr id="8" name="左中かっこ 7">
            <a:extLst>
              <a:ext uri="{FF2B5EF4-FFF2-40B4-BE49-F238E27FC236}">
                <a16:creationId xmlns:a16="http://schemas.microsoft.com/office/drawing/2014/main" id="{3C42DA29-E163-1A73-F116-8C3BACABD3F8}"/>
              </a:ext>
            </a:extLst>
          </p:cNvPr>
          <p:cNvSpPr/>
          <p:nvPr/>
        </p:nvSpPr>
        <p:spPr>
          <a:xfrm rot="5400000">
            <a:off x="2239709" y="2197392"/>
            <a:ext cx="83424" cy="360000"/>
          </a:xfrm>
          <a:prstGeom prst="leftBrace">
            <a:avLst>
              <a:gd name="adj1" fmla="val 8333"/>
              <a:gd name="adj2" fmla="val 4890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 sz="100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4D9BFC66-B3EA-91E6-8F93-469D053EFEF9}"/>
              </a:ext>
            </a:extLst>
          </p:cNvPr>
          <p:cNvCxnSpPr>
            <a:cxnSpLocks/>
          </p:cNvCxnSpPr>
          <p:nvPr/>
        </p:nvCxnSpPr>
        <p:spPr>
          <a:xfrm>
            <a:off x="2107774" y="2470420"/>
            <a:ext cx="0" cy="26821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6ED9E69-1041-5F22-E135-093C84F2A4E2}"/>
              </a:ext>
            </a:extLst>
          </p:cNvPr>
          <p:cNvSpPr txBox="1"/>
          <p:nvPr/>
        </p:nvSpPr>
        <p:spPr>
          <a:xfrm>
            <a:off x="3924762" y="2732218"/>
            <a:ext cx="4041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*</a:t>
            </a:r>
          </a:p>
        </p:txBody>
      </p:sp>
      <p:pic>
        <p:nvPicPr>
          <p:cNvPr id="11" name="図 10" descr="グラフ, 箱ひげ図&#10;&#10;自動的に生成された説明">
            <a:extLst>
              <a:ext uri="{FF2B5EF4-FFF2-40B4-BE49-F238E27FC236}">
                <a16:creationId xmlns:a16="http://schemas.microsoft.com/office/drawing/2014/main" id="{DFB1599D-5099-1B1E-EA79-BDEF0CB914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10" t="8838" b="60511"/>
          <a:stretch/>
        </p:blipFill>
        <p:spPr>
          <a:xfrm>
            <a:off x="4468990" y="2688569"/>
            <a:ext cx="1622150" cy="80719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5B491C-F5A7-E4C1-1439-0799E8AEC02C}"/>
              </a:ext>
            </a:extLst>
          </p:cNvPr>
          <p:cNvSpPr txBox="1"/>
          <p:nvPr/>
        </p:nvSpPr>
        <p:spPr>
          <a:xfrm>
            <a:off x="0" y="273000"/>
            <a:ext cx="2177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Supplemental </a:t>
            </a:r>
            <a:r>
              <a:rPr lang="en-US" altLang="ja-JP" sz="1600" dirty="0"/>
              <a:t>f</a:t>
            </a:r>
            <a:r>
              <a:rPr kumimoji="1" lang="en-US" altLang="ja-JP" sz="1600" dirty="0"/>
              <a:t>igure 4</a:t>
            </a:r>
            <a:endParaRPr kumimoji="1" lang="ja-JP" altLang="en-US" sz="16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0F865EA-73F9-84DC-C44B-0A42612D1BFB}"/>
              </a:ext>
            </a:extLst>
          </p:cNvPr>
          <p:cNvSpPr txBox="1"/>
          <p:nvPr/>
        </p:nvSpPr>
        <p:spPr>
          <a:xfrm>
            <a:off x="406482" y="5958643"/>
            <a:ext cx="5813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Supplemental Figure 4</a:t>
            </a:r>
            <a:r>
              <a:rPr lang="en-US" altLang="ja-JP" sz="1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. Kaplan-Meier survival curve of mice with treatment.</a:t>
            </a:r>
            <a:endParaRPr lang="en-US" altLang="ja-JP" sz="1200" b="1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5.0×10</a:t>
            </a:r>
            <a:r>
              <a:rPr lang="en-US" altLang="ja-JP" sz="1200" baseline="300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6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50" charset="-128"/>
              </a:rPr>
              <a:t>CT26 cells were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subcutaneously injected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50" charset="-128"/>
              </a:rPr>
              <a:t> into the right flank of BALB/c mice (5 per group).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ADU-S100 IT injection was performed nine days after transplantation of tumor cells in mice. IT treatment with reovirus was conducted with or without administration of ADU-S100 on days 12, 14, and 16 after transplantation of tumor cells in mice. </a:t>
            </a:r>
            <a:endParaRPr lang="en-US" altLang="ja-JP" sz="1200" kern="100" dirty="0"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Kaplan-Meier survival curve of the different treatment groups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(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5 mice per group)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. Mice were categorized as dead when tumor volume reached 2,000 mm</a:t>
            </a:r>
            <a:r>
              <a:rPr lang="en-US" altLang="ja-JP" sz="1200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3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*p &lt;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0.05 vs control. </a:t>
            </a:r>
            <a:endParaRPr lang="ja-JP" altLang="ja-JP" sz="12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04EDF5E-E531-0D42-070C-B01922B196ED}"/>
              </a:ext>
            </a:extLst>
          </p:cNvPr>
          <p:cNvSpPr txBox="1"/>
          <p:nvPr/>
        </p:nvSpPr>
        <p:spPr>
          <a:xfrm>
            <a:off x="1722325" y="1765903"/>
            <a:ext cx="13917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Days post implantation </a:t>
            </a:r>
            <a:endParaRPr kumimoji="1" lang="ja-JP" altLang="en-US" sz="9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6AC35BE-E9C1-41C0-F9E4-183F9805A915}"/>
              </a:ext>
            </a:extLst>
          </p:cNvPr>
          <p:cNvSpPr txBox="1"/>
          <p:nvPr/>
        </p:nvSpPr>
        <p:spPr>
          <a:xfrm>
            <a:off x="1842087" y="1951613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9</a:t>
            </a:r>
            <a:endParaRPr kumimoji="1" lang="ja-JP" altLang="en-US" sz="9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0D76AEE-E222-0C16-CE62-6E931E1B1E33}"/>
              </a:ext>
            </a:extLst>
          </p:cNvPr>
          <p:cNvSpPr txBox="1"/>
          <p:nvPr/>
        </p:nvSpPr>
        <p:spPr>
          <a:xfrm>
            <a:off x="1964848" y="195161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/>
              <a:t>12</a:t>
            </a:r>
            <a:endParaRPr kumimoji="1" lang="ja-JP" altLang="en-US" sz="90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999060E-7D4C-D1F2-C0FE-34EC3804A7EB}"/>
              </a:ext>
            </a:extLst>
          </p:cNvPr>
          <p:cNvSpPr txBox="1"/>
          <p:nvPr/>
        </p:nvSpPr>
        <p:spPr>
          <a:xfrm>
            <a:off x="2119698" y="195161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/>
              <a:t>14</a:t>
            </a:r>
            <a:endParaRPr kumimoji="1" lang="ja-JP" altLang="en-US" sz="9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0019DD0-7029-6480-0B0B-5273675B852A}"/>
              </a:ext>
            </a:extLst>
          </p:cNvPr>
          <p:cNvSpPr txBox="1"/>
          <p:nvPr/>
        </p:nvSpPr>
        <p:spPr>
          <a:xfrm>
            <a:off x="2297862" y="1951613"/>
            <a:ext cx="3097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/>
              <a:t>16</a:t>
            </a:r>
            <a:endParaRPr kumimoji="1" lang="ja-JP" altLang="en-US" sz="900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32927D6-D2F8-B908-E29D-C737EDD60EDD}"/>
              </a:ext>
            </a:extLst>
          </p:cNvPr>
          <p:cNvCxnSpPr>
            <a:cxnSpLocks/>
          </p:cNvCxnSpPr>
          <p:nvPr/>
        </p:nvCxnSpPr>
        <p:spPr>
          <a:xfrm>
            <a:off x="1722325" y="1982140"/>
            <a:ext cx="136788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21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AD08F1-B6F1-9F8D-6FA8-B67EF46BAF1F}"/>
              </a:ext>
            </a:extLst>
          </p:cNvPr>
          <p:cNvSpPr txBox="1"/>
          <p:nvPr/>
        </p:nvSpPr>
        <p:spPr>
          <a:xfrm>
            <a:off x="1679673" y="97965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C</a:t>
            </a:r>
            <a:r>
              <a:rPr kumimoji="1" lang="en-US" altLang="ja-JP" sz="1000" dirty="0"/>
              <a:t>ontrol</a:t>
            </a:r>
            <a:endParaRPr kumimoji="1" lang="ja-JP" altLang="en-US" sz="1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52820C-39F2-B0AE-E23E-1EBB8C6CF3AC}"/>
              </a:ext>
            </a:extLst>
          </p:cNvPr>
          <p:cNvSpPr txBox="1"/>
          <p:nvPr/>
        </p:nvSpPr>
        <p:spPr>
          <a:xfrm>
            <a:off x="2780585" y="979659"/>
            <a:ext cx="877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Reovirus</a:t>
            </a:r>
            <a:endParaRPr kumimoji="1" lang="ja-JP" altLang="en-US" sz="1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B6C9CD-0BBA-928B-600B-24F54773861C}"/>
              </a:ext>
            </a:extLst>
          </p:cNvPr>
          <p:cNvSpPr txBox="1"/>
          <p:nvPr/>
        </p:nvSpPr>
        <p:spPr>
          <a:xfrm>
            <a:off x="4807677" y="979659"/>
            <a:ext cx="1668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ADU-S100+Reovirus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4069CE-5B6F-EA31-462B-D0606D240247}"/>
              </a:ext>
            </a:extLst>
          </p:cNvPr>
          <p:cNvSpPr txBox="1"/>
          <p:nvPr/>
        </p:nvSpPr>
        <p:spPr>
          <a:xfrm>
            <a:off x="3917302" y="979659"/>
            <a:ext cx="1004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ADU-S100</a:t>
            </a:r>
            <a:endParaRPr kumimoji="1" lang="ja-JP" altLang="en-US" sz="10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D8ACB49-FD5D-D386-A2A8-1F2D53CD6C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90"/>
          <a:stretch/>
        </p:blipFill>
        <p:spPr>
          <a:xfrm>
            <a:off x="5053977" y="1415449"/>
            <a:ext cx="1164960" cy="9696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A2B8FC-194E-CF80-5AB2-8ADB76C15C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890"/>
          <a:stretch/>
        </p:blipFill>
        <p:spPr>
          <a:xfrm>
            <a:off x="3858229" y="1415449"/>
            <a:ext cx="1164960" cy="9696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6DA0BA2-659C-C6B0-049F-664A871F70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9" r="9930"/>
          <a:stretch/>
        </p:blipFill>
        <p:spPr>
          <a:xfrm>
            <a:off x="2658025" y="1415449"/>
            <a:ext cx="1164960" cy="96962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854578A-4080-A214-F605-FBC3F2260A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9890"/>
          <a:stretch/>
        </p:blipFill>
        <p:spPr>
          <a:xfrm>
            <a:off x="1454829" y="1415449"/>
            <a:ext cx="1164960" cy="969623"/>
          </a:xfrm>
          <a:prstGeom prst="rect">
            <a:avLst/>
          </a:prstGeom>
        </p:spPr>
      </p:pic>
      <p:pic>
        <p:nvPicPr>
          <p:cNvPr id="10" name="図 9" descr="大きい, 食品, フルーツ, 部屋 が含まれている画像&#10;&#10;自動的に生成された説明">
            <a:extLst>
              <a:ext uri="{FF2B5EF4-FFF2-40B4-BE49-F238E27FC236}">
                <a16:creationId xmlns:a16="http://schemas.microsoft.com/office/drawing/2014/main" id="{1AD715B4-B529-EAAC-C45A-55366EB813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5" r="8686"/>
          <a:stretch/>
        </p:blipFill>
        <p:spPr>
          <a:xfrm>
            <a:off x="1454829" y="2432345"/>
            <a:ext cx="1164960" cy="96962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AA7230B-9D6C-1BDE-A6E6-C13AB6453B1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10122"/>
          <a:stretch/>
        </p:blipFill>
        <p:spPr>
          <a:xfrm>
            <a:off x="2658025" y="2432345"/>
            <a:ext cx="1161970" cy="9696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9E5E49C-AE9C-88DE-C984-4D17208CCFB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10122"/>
          <a:stretch/>
        </p:blipFill>
        <p:spPr>
          <a:xfrm>
            <a:off x="3858229" y="2432345"/>
            <a:ext cx="1160504" cy="968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316E449-5F48-47B2-F608-AD5DF5E21DB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10122"/>
          <a:stretch/>
        </p:blipFill>
        <p:spPr>
          <a:xfrm>
            <a:off x="5053977" y="2432345"/>
            <a:ext cx="1161970" cy="96962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7EBD9CD-6E5C-8447-C469-AC4C090D0BE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890"/>
          <a:stretch/>
        </p:blipFill>
        <p:spPr>
          <a:xfrm>
            <a:off x="1454829" y="3462586"/>
            <a:ext cx="1164960" cy="96962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24221AE-44D7-EB52-F981-41950284DFE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9890"/>
          <a:stretch/>
        </p:blipFill>
        <p:spPr>
          <a:xfrm>
            <a:off x="2658025" y="3462586"/>
            <a:ext cx="1164960" cy="96962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6B28C4E-81D6-A2A2-81FF-5C7FC3A9805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9890"/>
          <a:stretch/>
        </p:blipFill>
        <p:spPr>
          <a:xfrm>
            <a:off x="3858229" y="3462586"/>
            <a:ext cx="1164960" cy="96962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858DC30-6A89-5F6A-C83B-DE66640A4B01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2790" t="19800" r="5128"/>
          <a:stretch/>
        </p:blipFill>
        <p:spPr>
          <a:xfrm>
            <a:off x="5053977" y="3462586"/>
            <a:ext cx="1161970" cy="96962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45D0BAF-4B0C-FAE6-09BF-272F56983FDA}"/>
              </a:ext>
            </a:extLst>
          </p:cNvPr>
          <p:cNvSpPr txBox="1"/>
          <p:nvPr/>
        </p:nvSpPr>
        <p:spPr>
          <a:xfrm>
            <a:off x="5769" y="97231"/>
            <a:ext cx="2177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Supplemental figure 5</a:t>
            </a:r>
            <a:endParaRPr kumimoji="1" lang="ja-JP" altLang="en-US" sz="16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03637A-B848-455C-1F17-717B4D5979AE}"/>
              </a:ext>
            </a:extLst>
          </p:cNvPr>
          <p:cNvSpPr txBox="1"/>
          <p:nvPr/>
        </p:nvSpPr>
        <p:spPr>
          <a:xfrm>
            <a:off x="723521" y="1884938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Ki 67</a:t>
            </a:r>
            <a:endParaRPr kumimoji="1" lang="ja-JP" altLang="en-US" sz="1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FCF0335-78F4-065E-A5EA-CD6C296D2789}"/>
              </a:ext>
            </a:extLst>
          </p:cNvPr>
          <p:cNvSpPr txBox="1"/>
          <p:nvPr/>
        </p:nvSpPr>
        <p:spPr>
          <a:xfrm>
            <a:off x="183169" y="2820597"/>
            <a:ext cx="1263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Cleaved Caspase-3</a:t>
            </a:r>
            <a:endParaRPr kumimoji="1" lang="ja-JP" altLang="en-US" sz="10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DD6FD96-8A7E-4F16-734A-69D530071FDD}"/>
              </a:ext>
            </a:extLst>
          </p:cNvPr>
          <p:cNvSpPr txBox="1"/>
          <p:nvPr/>
        </p:nvSpPr>
        <p:spPr>
          <a:xfrm>
            <a:off x="281551" y="3849141"/>
            <a:ext cx="11649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Granzyme B</a:t>
            </a:r>
            <a:endParaRPr kumimoji="1" lang="ja-JP" altLang="en-US" sz="10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17EDE6D-BDC1-0710-59DB-E6967517827C}"/>
              </a:ext>
            </a:extLst>
          </p:cNvPr>
          <p:cNvSpPr txBox="1"/>
          <p:nvPr/>
        </p:nvSpPr>
        <p:spPr>
          <a:xfrm>
            <a:off x="678578" y="6033001"/>
            <a:ext cx="52704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Supplemental </a:t>
            </a:r>
            <a:r>
              <a:rPr lang="en-US" altLang="ja-JP" sz="1200" b="1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F</a:t>
            </a:r>
            <a:r>
              <a:rPr lang="en-US" altLang="ja-JP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igure 5. Immunohistochemical staining of the tumors.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Immunohisto</a:t>
            </a:r>
            <a:r>
              <a:rPr lang="en-US" altLang="ja-JP" sz="1200" dirty="0">
                <a:latin typeface="Times New Roman" panose="02020603050405020304" pitchFamily="18" charset="0"/>
                <a:ea typeface="游明朝" panose="02020400000000000000" pitchFamily="18" charset="-128"/>
              </a:rPr>
              <a:t>chemical staining images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of Ki-67, cleaved-caspase 3, and granzyme B of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</a:rPr>
              <a:t> the tumors extracted from CT26-mice treated with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IT injection of reovirus at an MOI of 10 with or without an IT injection of 10 mg ADU-S100</a:t>
            </a:r>
            <a:r>
              <a:rPr lang="ja-JP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on days 19 after transplantation.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 bars: 50 </a:t>
            </a:r>
            <a:r>
              <a:rPr lang="en-US" altLang="ja-JP" sz="1200" dirty="0">
                <a:latin typeface="Symbol" pitchFamily="2" charset="2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lang="ja-JP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B22808CF-CD73-49BE-6F71-325A1A26E4CA}"/>
              </a:ext>
            </a:extLst>
          </p:cNvPr>
          <p:cNvCxnSpPr>
            <a:cxnSpLocks/>
          </p:cNvCxnSpPr>
          <p:nvPr/>
        </p:nvCxnSpPr>
        <p:spPr>
          <a:xfrm>
            <a:off x="3547993" y="4364663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00D6412F-1909-0DA8-7E2C-33D66194E46D}"/>
              </a:ext>
            </a:extLst>
          </p:cNvPr>
          <p:cNvCxnSpPr>
            <a:cxnSpLocks/>
          </p:cNvCxnSpPr>
          <p:nvPr/>
        </p:nvCxnSpPr>
        <p:spPr>
          <a:xfrm>
            <a:off x="2346693" y="4364663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A5FFF1C-32FD-117F-53FA-A2048D7E7E25}"/>
              </a:ext>
            </a:extLst>
          </p:cNvPr>
          <p:cNvCxnSpPr>
            <a:cxnSpLocks/>
          </p:cNvCxnSpPr>
          <p:nvPr/>
        </p:nvCxnSpPr>
        <p:spPr>
          <a:xfrm>
            <a:off x="4748020" y="4364663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BB3350EC-6E9B-E656-724A-252C3A6A7FE7}"/>
              </a:ext>
            </a:extLst>
          </p:cNvPr>
          <p:cNvCxnSpPr>
            <a:cxnSpLocks/>
          </p:cNvCxnSpPr>
          <p:nvPr/>
        </p:nvCxnSpPr>
        <p:spPr>
          <a:xfrm>
            <a:off x="3547993" y="3316250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4156D552-B8C9-97C6-2055-D989788E651A}"/>
              </a:ext>
            </a:extLst>
          </p:cNvPr>
          <p:cNvCxnSpPr>
            <a:cxnSpLocks/>
          </p:cNvCxnSpPr>
          <p:nvPr/>
        </p:nvCxnSpPr>
        <p:spPr>
          <a:xfrm>
            <a:off x="2331812" y="3316250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D8F387D0-019E-B461-119E-718D7302F6F4}"/>
              </a:ext>
            </a:extLst>
          </p:cNvPr>
          <p:cNvCxnSpPr>
            <a:cxnSpLocks/>
          </p:cNvCxnSpPr>
          <p:nvPr/>
        </p:nvCxnSpPr>
        <p:spPr>
          <a:xfrm>
            <a:off x="4748020" y="3316250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66540D2C-4438-6BB8-DAFF-4BE0B4B63E37}"/>
              </a:ext>
            </a:extLst>
          </p:cNvPr>
          <p:cNvCxnSpPr>
            <a:cxnSpLocks/>
          </p:cNvCxnSpPr>
          <p:nvPr/>
        </p:nvCxnSpPr>
        <p:spPr>
          <a:xfrm>
            <a:off x="3545003" y="2290939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816F6754-0FD5-889D-4212-16F7ACF262A8}"/>
              </a:ext>
            </a:extLst>
          </p:cNvPr>
          <p:cNvCxnSpPr>
            <a:cxnSpLocks/>
          </p:cNvCxnSpPr>
          <p:nvPr/>
        </p:nvCxnSpPr>
        <p:spPr>
          <a:xfrm>
            <a:off x="2346693" y="2295878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D599D520-E709-7FB3-2F46-3B02A26F3262}"/>
              </a:ext>
            </a:extLst>
          </p:cNvPr>
          <p:cNvCxnSpPr>
            <a:cxnSpLocks/>
          </p:cNvCxnSpPr>
          <p:nvPr/>
        </p:nvCxnSpPr>
        <p:spPr>
          <a:xfrm>
            <a:off x="4745030" y="2290939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E8BC445F-D440-786F-8410-187B75247F27}"/>
              </a:ext>
            </a:extLst>
          </p:cNvPr>
          <p:cNvCxnSpPr>
            <a:cxnSpLocks/>
          </p:cNvCxnSpPr>
          <p:nvPr/>
        </p:nvCxnSpPr>
        <p:spPr>
          <a:xfrm>
            <a:off x="5949000" y="4364663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424077D4-F395-423F-D984-E94B4B4A5482}"/>
              </a:ext>
            </a:extLst>
          </p:cNvPr>
          <p:cNvCxnSpPr>
            <a:cxnSpLocks/>
          </p:cNvCxnSpPr>
          <p:nvPr/>
        </p:nvCxnSpPr>
        <p:spPr>
          <a:xfrm>
            <a:off x="5949000" y="3316250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C60753EE-8B22-D347-D6A3-6426240C2DD9}"/>
              </a:ext>
            </a:extLst>
          </p:cNvPr>
          <p:cNvCxnSpPr>
            <a:cxnSpLocks/>
          </p:cNvCxnSpPr>
          <p:nvPr/>
        </p:nvCxnSpPr>
        <p:spPr>
          <a:xfrm>
            <a:off x="5949000" y="2290939"/>
            <a:ext cx="2255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828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スライド発表">
      <a:majorFont>
        <a:latin typeface="Segoe UI Symbol"/>
        <a:ea typeface="Meiryo UI"/>
        <a:cs typeface=""/>
      </a:majorFont>
      <a:minorFont>
        <a:latin typeface="Segoe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17028</TotalTime>
  <Words>612</Words>
  <Application>Microsoft Macintosh PowerPoint</Application>
  <PresentationFormat>A4 210 x 297 mm</PresentationFormat>
  <Paragraphs>75</Paragraphs>
  <Slides>5</Slides>
  <Notes>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游明朝</vt:lpstr>
      <vt:lpstr>Arial</vt:lpstr>
      <vt:lpstr>Calibri</vt:lpstr>
      <vt:lpstr>Segoe UI</vt:lpstr>
      <vt:lpstr>Segoe UI Symbol</vt:lpstr>
      <vt:lpstr>Symbol</vt:lpstr>
      <vt:lpstr>Times New Roman</vt:lpstr>
      <vt:lpstr>Office ​​テーマ</vt:lpstr>
      <vt:lpstr>Prism 8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大腸癌に対するレオウイルスを用いた がん免疫療法の検討</dc:title>
  <dc:creator>杉村 直美</dc:creator>
  <cp:lastModifiedBy>kubota eiji</cp:lastModifiedBy>
  <cp:revision>405</cp:revision>
  <cp:lastPrinted>2020-10-23T09:45:55Z</cp:lastPrinted>
  <dcterms:created xsi:type="dcterms:W3CDTF">2020-07-15T11:27:21Z</dcterms:created>
  <dcterms:modified xsi:type="dcterms:W3CDTF">2022-10-16T09:18:42Z</dcterms:modified>
</cp:coreProperties>
</file>