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  <p:sldId id="265" r:id="rId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6327"/>
  </p:normalViewPr>
  <p:slideViewPr>
    <p:cSldViewPr snapToGrid="0">
      <p:cViewPr>
        <p:scale>
          <a:sx n="160" d="100"/>
          <a:sy n="160" d="100"/>
        </p:scale>
        <p:origin x="444" y="-77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51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46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11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01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230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6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00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4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48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329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98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0137C-0D1E-2E45-93A5-BD0470796B1F}" type="datetimeFigureOut">
              <a:rPr kumimoji="1" lang="ja-JP" altLang="en-US" smtClean="0"/>
              <a:t>2022/12/8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395EA-DD01-2645-8F5A-0C9FB37D2C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41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BD2068-5D1A-7EAD-4504-09A285E95712}"/>
              </a:ext>
            </a:extLst>
          </p:cNvPr>
          <p:cNvSpPr txBox="1"/>
          <p:nvPr/>
        </p:nvSpPr>
        <p:spPr>
          <a:xfrm>
            <a:off x="963575" y="1005862"/>
            <a:ext cx="486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CT26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FEA562-673D-DE87-0D94-C6DB7A60F30B}"/>
              </a:ext>
            </a:extLst>
          </p:cNvPr>
          <p:cNvSpPr txBox="1"/>
          <p:nvPr/>
        </p:nvSpPr>
        <p:spPr>
          <a:xfrm>
            <a:off x="1303438" y="1008729"/>
            <a:ext cx="778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CMT93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A4BB44-970F-A293-8BBE-A5D176D9505C}"/>
              </a:ext>
            </a:extLst>
          </p:cNvPr>
          <p:cNvSpPr txBox="1"/>
          <p:nvPr/>
        </p:nvSpPr>
        <p:spPr>
          <a:xfrm>
            <a:off x="1100915" y="3563947"/>
            <a:ext cx="64807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</a:rPr>
              <a:t>cGAS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DDFDC5-C90E-58EB-7C6C-39E09053A481}"/>
              </a:ext>
            </a:extLst>
          </p:cNvPr>
          <p:cNvSpPr txBox="1"/>
          <p:nvPr/>
        </p:nvSpPr>
        <p:spPr>
          <a:xfrm>
            <a:off x="1748987" y="1008729"/>
            <a:ext cx="607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MC38</a:t>
            </a:r>
          </a:p>
        </p:txBody>
      </p:sp>
      <p:pic>
        <p:nvPicPr>
          <p:cNvPr id="7" name="Picture 2" descr="F:\実験\20181207sugimura\20181207_1752_8.tif">
            <a:extLst>
              <a:ext uri="{FF2B5EF4-FFF2-40B4-BE49-F238E27FC236}">
                <a16:creationId xmlns:a16="http://schemas.microsoft.com/office/drawing/2014/main" id="{0F5BFCC0-1625-9A37-0BD9-29C59144D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81" t="28740" r="25897" b="8218"/>
          <a:stretch/>
        </p:blipFill>
        <p:spPr bwMode="auto">
          <a:xfrm>
            <a:off x="420684" y="1300727"/>
            <a:ext cx="2140808" cy="216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実験\20181207sugimura\20181207_1800_25.tif">
            <a:extLst>
              <a:ext uri="{FF2B5EF4-FFF2-40B4-BE49-F238E27FC236}">
                <a16:creationId xmlns:a16="http://schemas.microsoft.com/office/drawing/2014/main" id="{FD21EB5F-9639-C25B-B98E-AD6E78BD8E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t="26413" r="41231" b="28180"/>
          <a:stretch/>
        </p:blipFill>
        <p:spPr bwMode="auto">
          <a:xfrm>
            <a:off x="2860850" y="1300726"/>
            <a:ext cx="1728409" cy="155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AD9117E-19E7-9844-1760-C7F3F1E1DBF6}"/>
              </a:ext>
            </a:extLst>
          </p:cNvPr>
          <p:cNvSpPr txBox="1"/>
          <p:nvPr/>
        </p:nvSpPr>
        <p:spPr>
          <a:xfrm>
            <a:off x="3196279" y="1005862"/>
            <a:ext cx="486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CT26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2B96173-2B06-A3CB-9500-119B585092A7}"/>
              </a:ext>
            </a:extLst>
          </p:cNvPr>
          <p:cNvSpPr txBox="1"/>
          <p:nvPr/>
        </p:nvSpPr>
        <p:spPr>
          <a:xfrm>
            <a:off x="3536142" y="1008729"/>
            <a:ext cx="778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CMT93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EE9E555-52EE-67CF-56E7-C3A18F57D16C}"/>
              </a:ext>
            </a:extLst>
          </p:cNvPr>
          <p:cNvSpPr txBox="1"/>
          <p:nvPr/>
        </p:nvSpPr>
        <p:spPr>
          <a:xfrm>
            <a:off x="3981691" y="1008729"/>
            <a:ext cx="607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MC38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2DFA0CA-36BC-0EED-FBE5-800D6DF7CF99}"/>
              </a:ext>
            </a:extLst>
          </p:cNvPr>
          <p:cNvSpPr txBox="1"/>
          <p:nvPr/>
        </p:nvSpPr>
        <p:spPr>
          <a:xfrm>
            <a:off x="3346176" y="3012651"/>
            <a:ext cx="7531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</a:rPr>
              <a:t>STING</a:t>
            </a:r>
            <a:endParaRPr lang="ja-JP" altLang="en-US" sz="1013" dirty="0">
              <a:latin typeface="Helvetica" pitchFamily="2" charset="0"/>
            </a:endParaRPr>
          </a:p>
        </p:txBody>
      </p:sp>
      <p:pic>
        <p:nvPicPr>
          <p:cNvPr id="17" name="Picture 2" descr="F:\実験\20181201sugimura\20181201_2047_9.tif">
            <a:extLst>
              <a:ext uri="{FF2B5EF4-FFF2-40B4-BE49-F238E27FC236}">
                <a16:creationId xmlns:a16="http://schemas.microsoft.com/office/drawing/2014/main" id="{56EC47D2-D6B0-802B-548C-766388073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5" t="28887" r="30080" b="26519"/>
          <a:stretch/>
        </p:blipFill>
        <p:spPr bwMode="auto">
          <a:xfrm>
            <a:off x="4760150" y="1328599"/>
            <a:ext cx="1738285" cy="152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FCAFCA-5F6F-9A0A-FDCB-10D48CA08DAB}"/>
              </a:ext>
            </a:extLst>
          </p:cNvPr>
          <p:cNvSpPr txBox="1"/>
          <p:nvPr/>
        </p:nvSpPr>
        <p:spPr>
          <a:xfrm>
            <a:off x="5203994" y="3012651"/>
            <a:ext cx="85059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</a:rPr>
              <a:t>β-actin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398CB71-2890-8BFE-6D7A-2D894BB59F30}"/>
              </a:ext>
            </a:extLst>
          </p:cNvPr>
          <p:cNvSpPr txBox="1"/>
          <p:nvPr/>
        </p:nvSpPr>
        <p:spPr>
          <a:xfrm>
            <a:off x="5105455" y="1005862"/>
            <a:ext cx="486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CT26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094A7E-0A62-57AA-4B45-426504EC893F}"/>
              </a:ext>
            </a:extLst>
          </p:cNvPr>
          <p:cNvSpPr txBox="1"/>
          <p:nvPr/>
        </p:nvSpPr>
        <p:spPr>
          <a:xfrm>
            <a:off x="5445318" y="1008729"/>
            <a:ext cx="778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CMT93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53F0A9-4F76-DDFD-B34F-C546DE80146C}"/>
              </a:ext>
            </a:extLst>
          </p:cNvPr>
          <p:cNvSpPr txBox="1"/>
          <p:nvPr/>
        </p:nvSpPr>
        <p:spPr>
          <a:xfrm>
            <a:off x="5890867" y="1008729"/>
            <a:ext cx="607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MC38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3EA2423-56D2-EF30-D013-DD1105B5340E}"/>
              </a:ext>
            </a:extLst>
          </p:cNvPr>
          <p:cNvSpPr txBox="1"/>
          <p:nvPr/>
        </p:nvSpPr>
        <p:spPr>
          <a:xfrm>
            <a:off x="177657" y="426286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1B 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A65562-4A41-A1E6-7B88-7ABCCC189455}"/>
              </a:ext>
            </a:extLst>
          </p:cNvPr>
          <p:cNvSpPr txBox="1"/>
          <p:nvPr/>
        </p:nvSpPr>
        <p:spPr>
          <a:xfrm>
            <a:off x="3091773" y="6998332"/>
            <a:ext cx="85059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P-IRF-3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1A6DB05-9739-4523-021A-82FF4C875E9B}"/>
              </a:ext>
            </a:extLst>
          </p:cNvPr>
          <p:cNvSpPr txBox="1"/>
          <p:nvPr/>
        </p:nvSpPr>
        <p:spPr>
          <a:xfrm>
            <a:off x="159272" y="4951580"/>
            <a:ext cx="127898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ADU-S100</a:t>
            </a:r>
          </a:p>
        </p:txBody>
      </p:sp>
      <p:pic>
        <p:nvPicPr>
          <p:cNvPr id="10" name="Picture 3" descr="F:\実験\20190724sugimura\20190724_1914_12.tif">
            <a:extLst>
              <a:ext uri="{FF2B5EF4-FFF2-40B4-BE49-F238E27FC236}">
                <a16:creationId xmlns:a16="http://schemas.microsoft.com/office/drawing/2014/main" id="{16875DCD-AA70-701B-2872-9E669744C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1" t="17801" r="39903" b="47638"/>
          <a:stretch/>
        </p:blipFill>
        <p:spPr bwMode="auto">
          <a:xfrm>
            <a:off x="2459381" y="5629823"/>
            <a:ext cx="1641518" cy="11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実験\20190829sugimura\20190829_1531_3.tif">
            <a:extLst>
              <a:ext uri="{FF2B5EF4-FFF2-40B4-BE49-F238E27FC236}">
                <a16:creationId xmlns:a16="http://schemas.microsoft.com/office/drawing/2014/main" id="{6C17145B-C7F8-12AE-3874-287E499DEC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t="24544" r="43274" b="48698"/>
          <a:stretch/>
        </p:blipFill>
        <p:spPr bwMode="auto">
          <a:xfrm>
            <a:off x="390718" y="5578174"/>
            <a:ext cx="1960091" cy="91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F:\実験\20190726actin\20190726_2022_4.tif">
            <a:extLst>
              <a:ext uri="{FF2B5EF4-FFF2-40B4-BE49-F238E27FC236}">
                <a16:creationId xmlns:a16="http://schemas.microsoft.com/office/drawing/2014/main" id="{BEF9B4DB-D657-5DAB-98D5-F57F4C829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3" t="18389" r="41827" b="43906"/>
          <a:stretch/>
        </p:blipFill>
        <p:spPr bwMode="auto">
          <a:xfrm>
            <a:off x="4821452" y="5522088"/>
            <a:ext cx="1566219" cy="12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932207-726E-0FDA-ACA0-ADA2513C4FEF}"/>
              </a:ext>
            </a:extLst>
          </p:cNvPr>
          <p:cNvSpPr txBox="1"/>
          <p:nvPr/>
        </p:nvSpPr>
        <p:spPr>
          <a:xfrm>
            <a:off x="1012954" y="6555261"/>
            <a:ext cx="85059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IRF-3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95361D3-5822-62B6-03E1-CDE1F606E507}"/>
              </a:ext>
            </a:extLst>
          </p:cNvPr>
          <p:cNvSpPr txBox="1"/>
          <p:nvPr/>
        </p:nvSpPr>
        <p:spPr>
          <a:xfrm>
            <a:off x="5252378" y="7014452"/>
            <a:ext cx="85059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altLang="ja-JP" sz="1013" dirty="0">
                <a:latin typeface="Helvetica" pitchFamily="2" charset="0"/>
                <a:cs typeface="Segoe UI" panose="020B0502040204020203" pitchFamily="34" charset="0"/>
              </a:rPr>
              <a:t>β</a:t>
            </a:r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-actin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C8EB8F-0AB0-1D64-3A73-9B1E3C7DFE91}"/>
              </a:ext>
            </a:extLst>
          </p:cNvPr>
          <p:cNvSpPr txBox="1"/>
          <p:nvPr/>
        </p:nvSpPr>
        <p:spPr>
          <a:xfrm>
            <a:off x="963575" y="5444518"/>
            <a:ext cx="36163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2EE6267-609E-A007-A9F3-00DDF0D7E909}"/>
              </a:ext>
            </a:extLst>
          </p:cNvPr>
          <p:cNvSpPr txBox="1"/>
          <p:nvPr/>
        </p:nvSpPr>
        <p:spPr>
          <a:xfrm>
            <a:off x="1241708" y="5444517"/>
            <a:ext cx="34614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8FEF0C1-1326-9010-CFC1-EDF18A8DCB1A}"/>
              </a:ext>
            </a:extLst>
          </p:cNvPr>
          <p:cNvSpPr txBox="1"/>
          <p:nvPr/>
        </p:nvSpPr>
        <p:spPr>
          <a:xfrm>
            <a:off x="1829108" y="5444518"/>
            <a:ext cx="34614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6BC284C-746F-80D3-27BB-C3F33C18651C}"/>
              </a:ext>
            </a:extLst>
          </p:cNvPr>
          <p:cNvSpPr txBox="1"/>
          <p:nvPr/>
        </p:nvSpPr>
        <p:spPr>
          <a:xfrm>
            <a:off x="1541092" y="5444518"/>
            <a:ext cx="33101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805301-2A1F-A7C7-0933-9533BBD5D933}"/>
              </a:ext>
            </a:extLst>
          </p:cNvPr>
          <p:cNvSpPr txBox="1"/>
          <p:nvPr/>
        </p:nvSpPr>
        <p:spPr>
          <a:xfrm>
            <a:off x="2939256" y="5411165"/>
            <a:ext cx="33214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B6083E7-554A-A692-B427-ECD289C885B3}"/>
              </a:ext>
            </a:extLst>
          </p:cNvPr>
          <p:cNvSpPr txBox="1"/>
          <p:nvPr/>
        </p:nvSpPr>
        <p:spPr>
          <a:xfrm>
            <a:off x="3194529" y="5411165"/>
            <a:ext cx="34614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615EED2-B6CA-C667-A063-2047FCD2B87F}"/>
              </a:ext>
            </a:extLst>
          </p:cNvPr>
          <p:cNvSpPr txBox="1"/>
          <p:nvPr/>
        </p:nvSpPr>
        <p:spPr>
          <a:xfrm>
            <a:off x="3775299" y="5411165"/>
            <a:ext cx="34614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6F24880-78F5-5492-AEEB-BF0257BC9BB8}"/>
              </a:ext>
            </a:extLst>
          </p:cNvPr>
          <p:cNvSpPr txBox="1"/>
          <p:nvPr/>
        </p:nvSpPr>
        <p:spPr>
          <a:xfrm>
            <a:off x="3487282" y="5411165"/>
            <a:ext cx="33214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A91C5A2-4044-0E17-E132-5E50E0C40F72}"/>
              </a:ext>
            </a:extLst>
          </p:cNvPr>
          <p:cNvSpPr txBox="1"/>
          <p:nvPr/>
        </p:nvSpPr>
        <p:spPr>
          <a:xfrm>
            <a:off x="5184778" y="5371011"/>
            <a:ext cx="32740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A8ABF7C-EBAB-67B6-50F7-CC0FAF8DE903}"/>
              </a:ext>
            </a:extLst>
          </p:cNvPr>
          <p:cNvSpPr txBox="1"/>
          <p:nvPr/>
        </p:nvSpPr>
        <p:spPr>
          <a:xfrm>
            <a:off x="5483142" y="5371011"/>
            <a:ext cx="32740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2F20B5-7194-773B-DD4B-46E72C0A6488}"/>
              </a:ext>
            </a:extLst>
          </p:cNvPr>
          <p:cNvSpPr txBox="1"/>
          <p:nvPr/>
        </p:nvSpPr>
        <p:spPr>
          <a:xfrm>
            <a:off x="6057340" y="5371011"/>
            <a:ext cx="3400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89ADD12-49B8-A342-DF4E-CAEFDFDC69C1}"/>
              </a:ext>
            </a:extLst>
          </p:cNvPr>
          <p:cNvSpPr txBox="1"/>
          <p:nvPr/>
        </p:nvSpPr>
        <p:spPr>
          <a:xfrm>
            <a:off x="5769384" y="5371011"/>
            <a:ext cx="34008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013E05B-5FCC-0236-F85E-862F2C015193}"/>
              </a:ext>
            </a:extLst>
          </p:cNvPr>
          <p:cNvSpPr txBox="1"/>
          <p:nvPr/>
        </p:nvSpPr>
        <p:spPr>
          <a:xfrm>
            <a:off x="227036" y="4449732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2A</a:t>
            </a:r>
            <a:endParaRPr lang="ja-JP" altLang="en-US" sz="900" dirty="0">
              <a:latin typeface="Helvetica" pitchFamily="2" charset="0"/>
            </a:endParaRPr>
          </a:p>
        </p:txBody>
      </p:sp>
      <p:pic>
        <p:nvPicPr>
          <p:cNvPr id="38" name="Picture 2" descr="F:\実験\20180919sugimura\20180919_1635_14.tif">
            <a:extLst>
              <a:ext uri="{FF2B5EF4-FFF2-40B4-BE49-F238E27FC236}">
                <a16:creationId xmlns:a16="http://schemas.microsoft.com/office/drawing/2014/main" id="{DA63E6E4-7DB3-EF6C-5FB9-ED071AEDE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9" t="14651" r="19894" b="30007"/>
          <a:stretch/>
        </p:blipFill>
        <p:spPr bwMode="auto">
          <a:xfrm>
            <a:off x="2710763" y="8886163"/>
            <a:ext cx="1563902" cy="115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テキスト ボックス 22">
            <a:extLst>
              <a:ext uri="{FF2B5EF4-FFF2-40B4-BE49-F238E27FC236}">
                <a16:creationId xmlns:a16="http://schemas.microsoft.com/office/drawing/2014/main" id="{020F289E-4D34-E259-48A2-292B7677D8F3}"/>
              </a:ext>
            </a:extLst>
          </p:cNvPr>
          <p:cNvSpPr txBox="1"/>
          <p:nvPr/>
        </p:nvSpPr>
        <p:spPr>
          <a:xfrm>
            <a:off x="3100282" y="10194346"/>
            <a:ext cx="65743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IRF-3</a:t>
            </a:r>
            <a:endParaRPr lang="ja-JP" altLang="en-US" sz="1013" dirty="0">
              <a:latin typeface="Helvetica" pitchFamily="2" charset="0"/>
            </a:endParaRPr>
          </a:p>
        </p:txBody>
      </p:sp>
      <p:pic>
        <p:nvPicPr>
          <p:cNvPr id="40" name="Picture 2" descr="F:\実験\20181025sugimura\20181025_1710_10.tif">
            <a:extLst>
              <a:ext uri="{FF2B5EF4-FFF2-40B4-BE49-F238E27FC236}">
                <a16:creationId xmlns:a16="http://schemas.microsoft.com/office/drawing/2014/main" id="{FA407C8C-9FD9-4B8D-CF71-4DBD89DD1C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3" t="27871" r="51541" b="10230"/>
          <a:stretch/>
        </p:blipFill>
        <p:spPr bwMode="auto">
          <a:xfrm>
            <a:off x="4726460" y="8507998"/>
            <a:ext cx="1805785" cy="200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テキスト ボックス 36">
            <a:extLst>
              <a:ext uri="{FF2B5EF4-FFF2-40B4-BE49-F238E27FC236}">
                <a16:creationId xmlns:a16="http://schemas.microsoft.com/office/drawing/2014/main" id="{507D83FA-4725-DB0F-068B-21F37BDC68BC}"/>
              </a:ext>
            </a:extLst>
          </p:cNvPr>
          <p:cNvSpPr txBox="1"/>
          <p:nvPr/>
        </p:nvSpPr>
        <p:spPr>
          <a:xfrm>
            <a:off x="5542365" y="10632084"/>
            <a:ext cx="67299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β-actin</a:t>
            </a:r>
          </a:p>
        </p:txBody>
      </p:sp>
      <p:pic>
        <p:nvPicPr>
          <p:cNvPr id="42" name="Picture 5" descr="F:\実験\20181012sugimura\20181012_1317_14.tif">
            <a:extLst>
              <a:ext uri="{FF2B5EF4-FFF2-40B4-BE49-F238E27FC236}">
                <a16:creationId xmlns:a16="http://schemas.microsoft.com/office/drawing/2014/main" id="{B75BF441-F36F-41AA-5674-2EBFC30867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7" t="-1001" r="10869" b="2711"/>
          <a:stretch/>
        </p:blipFill>
        <p:spPr bwMode="auto">
          <a:xfrm>
            <a:off x="157688" y="8507999"/>
            <a:ext cx="2458223" cy="219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テキスト ボックス 4">
            <a:extLst>
              <a:ext uri="{FF2B5EF4-FFF2-40B4-BE49-F238E27FC236}">
                <a16:creationId xmlns:a16="http://schemas.microsoft.com/office/drawing/2014/main" id="{B69242A7-55B9-C72F-5858-72CA1A5AB58F}"/>
              </a:ext>
            </a:extLst>
          </p:cNvPr>
          <p:cNvSpPr txBox="1"/>
          <p:nvPr/>
        </p:nvSpPr>
        <p:spPr>
          <a:xfrm>
            <a:off x="1251628" y="10800428"/>
            <a:ext cx="70297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P-IRF-3</a:t>
            </a:r>
            <a:endParaRPr lang="ja-JP" altLang="en-US" sz="1013" dirty="0">
              <a:latin typeface="Helvetica" pitchFamily="2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72F1FC7-DAC7-8C5C-AFE0-7A242E22E5C9}"/>
              </a:ext>
            </a:extLst>
          </p:cNvPr>
          <p:cNvSpPr txBox="1"/>
          <p:nvPr/>
        </p:nvSpPr>
        <p:spPr>
          <a:xfrm>
            <a:off x="134773" y="8145316"/>
            <a:ext cx="67197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13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Reovirus</a:t>
            </a:r>
            <a:endParaRPr lang="ja-JP" altLang="en-US" sz="1013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0229FCE-A22B-4684-31E6-D72924904FEB}"/>
              </a:ext>
            </a:extLst>
          </p:cNvPr>
          <p:cNvSpPr txBox="1"/>
          <p:nvPr/>
        </p:nvSpPr>
        <p:spPr>
          <a:xfrm>
            <a:off x="748712" y="8373790"/>
            <a:ext cx="32843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60943F5-89A6-A3A0-A748-5D4E23707888}"/>
              </a:ext>
            </a:extLst>
          </p:cNvPr>
          <p:cNvSpPr txBox="1"/>
          <p:nvPr/>
        </p:nvSpPr>
        <p:spPr>
          <a:xfrm>
            <a:off x="939866" y="8373790"/>
            <a:ext cx="32843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900570D-6D11-D2CD-5587-5597068F5DEE}"/>
              </a:ext>
            </a:extLst>
          </p:cNvPr>
          <p:cNvSpPr txBox="1"/>
          <p:nvPr/>
        </p:nvSpPr>
        <p:spPr>
          <a:xfrm>
            <a:off x="1320212" y="8373790"/>
            <a:ext cx="3523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48B0D71-A272-DBE3-4736-CA03096B2E43}"/>
              </a:ext>
            </a:extLst>
          </p:cNvPr>
          <p:cNvSpPr txBox="1"/>
          <p:nvPr/>
        </p:nvSpPr>
        <p:spPr>
          <a:xfrm>
            <a:off x="1129057" y="8373790"/>
            <a:ext cx="34972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A8277A2-7105-8008-F5FB-09B08D2DDC35}"/>
              </a:ext>
            </a:extLst>
          </p:cNvPr>
          <p:cNvSpPr txBox="1"/>
          <p:nvPr/>
        </p:nvSpPr>
        <p:spPr>
          <a:xfrm>
            <a:off x="2906327" y="8678414"/>
            <a:ext cx="40233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B22F816-AF02-F910-4713-D3F0F6EC6560}"/>
              </a:ext>
            </a:extLst>
          </p:cNvPr>
          <p:cNvSpPr txBox="1"/>
          <p:nvPr/>
        </p:nvSpPr>
        <p:spPr>
          <a:xfrm>
            <a:off x="3100282" y="8678414"/>
            <a:ext cx="3549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34EF7FA-ECF2-6505-3001-100D122B48FE}"/>
              </a:ext>
            </a:extLst>
          </p:cNvPr>
          <p:cNvSpPr txBox="1"/>
          <p:nvPr/>
        </p:nvSpPr>
        <p:spPr>
          <a:xfrm>
            <a:off x="3584651" y="8678414"/>
            <a:ext cx="3549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2AAA078-0725-026A-996B-A9ECE214A267}"/>
              </a:ext>
            </a:extLst>
          </p:cNvPr>
          <p:cNvSpPr txBox="1"/>
          <p:nvPr/>
        </p:nvSpPr>
        <p:spPr>
          <a:xfrm>
            <a:off x="3346176" y="8678414"/>
            <a:ext cx="33085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EC5C1B1-8042-C6FB-26BD-7B29E1DEC209}"/>
              </a:ext>
            </a:extLst>
          </p:cNvPr>
          <p:cNvSpPr txBox="1"/>
          <p:nvPr/>
        </p:nvSpPr>
        <p:spPr>
          <a:xfrm>
            <a:off x="5421514" y="8241452"/>
            <a:ext cx="40767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75ECD72-7BA6-DEE2-6E2A-DE5BE007F7B0}"/>
              </a:ext>
            </a:extLst>
          </p:cNvPr>
          <p:cNvSpPr txBox="1"/>
          <p:nvPr/>
        </p:nvSpPr>
        <p:spPr>
          <a:xfrm>
            <a:off x="5649442" y="8241452"/>
            <a:ext cx="32599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1F7B3D-3431-CCA2-D80C-B82279CC0BB6}"/>
              </a:ext>
            </a:extLst>
          </p:cNvPr>
          <p:cNvSpPr txBox="1"/>
          <p:nvPr/>
        </p:nvSpPr>
        <p:spPr>
          <a:xfrm>
            <a:off x="6109465" y="8241452"/>
            <a:ext cx="38896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DCB897D-BE9E-2714-26C3-6FECB6705EDC}"/>
              </a:ext>
            </a:extLst>
          </p:cNvPr>
          <p:cNvSpPr txBox="1"/>
          <p:nvPr/>
        </p:nvSpPr>
        <p:spPr>
          <a:xfrm>
            <a:off x="5881100" y="8241452"/>
            <a:ext cx="33740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4F2C765-405E-F27E-672F-2D63B3E27C7E}"/>
              </a:ext>
            </a:extLst>
          </p:cNvPr>
          <p:cNvSpPr txBox="1"/>
          <p:nvPr/>
        </p:nvSpPr>
        <p:spPr>
          <a:xfrm>
            <a:off x="108466" y="7877413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2A</a:t>
            </a:r>
            <a:endParaRPr lang="ja-JP" altLang="en-US" sz="9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8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0A353D-251F-6685-C47F-99FD2DB09C29}"/>
              </a:ext>
            </a:extLst>
          </p:cNvPr>
          <p:cNvSpPr txBox="1"/>
          <p:nvPr/>
        </p:nvSpPr>
        <p:spPr>
          <a:xfrm>
            <a:off x="480240" y="966093"/>
            <a:ext cx="135646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13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ADU-S100+Reovirus</a:t>
            </a:r>
            <a:endParaRPr lang="ja-JP" altLang="en-US" sz="1013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5" name="テキスト ボックス 22">
            <a:extLst>
              <a:ext uri="{FF2B5EF4-FFF2-40B4-BE49-F238E27FC236}">
                <a16:creationId xmlns:a16="http://schemas.microsoft.com/office/drawing/2014/main" id="{B49C8BEC-2CFC-E2B3-BDD8-E90089C480DE}"/>
              </a:ext>
            </a:extLst>
          </p:cNvPr>
          <p:cNvSpPr txBox="1"/>
          <p:nvPr/>
        </p:nvSpPr>
        <p:spPr>
          <a:xfrm>
            <a:off x="3100281" y="3053624"/>
            <a:ext cx="65743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IRF-3</a:t>
            </a:r>
            <a:endParaRPr lang="ja-JP" altLang="en-US" sz="1013" dirty="0">
              <a:latin typeface="Helvetica" pitchFamily="2" charset="0"/>
            </a:endParaRPr>
          </a:p>
        </p:txBody>
      </p:sp>
      <p:sp>
        <p:nvSpPr>
          <p:cNvPr id="6" name="テキスト ボックス 36">
            <a:extLst>
              <a:ext uri="{FF2B5EF4-FFF2-40B4-BE49-F238E27FC236}">
                <a16:creationId xmlns:a16="http://schemas.microsoft.com/office/drawing/2014/main" id="{E9EE13C9-E2B5-8888-BDD2-C9909F7E549C}"/>
              </a:ext>
            </a:extLst>
          </p:cNvPr>
          <p:cNvSpPr txBox="1"/>
          <p:nvPr/>
        </p:nvSpPr>
        <p:spPr>
          <a:xfrm>
            <a:off x="5332372" y="3177728"/>
            <a:ext cx="67299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β-actin</a:t>
            </a:r>
          </a:p>
        </p:txBody>
      </p:sp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0B966D2E-44CF-2F1B-F8E4-B7544E0F6FBE}"/>
              </a:ext>
            </a:extLst>
          </p:cNvPr>
          <p:cNvSpPr txBox="1"/>
          <p:nvPr/>
        </p:nvSpPr>
        <p:spPr>
          <a:xfrm>
            <a:off x="895973" y="3043609"/>
            <a:ext cx="70297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013" dirty="0">
                <a:latin typeface="Helvetica" pitchFamily="2" charset="0"/>
              </a:rPr>
              <a:t>P-IRF-3</a:t>
            </a:r>
            <a:endParaRPr lang="ja-JP" altLang="en-US" sz="1013" dirty="0">
              <a:latin typeface="Helvetica" pitchFamily="2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107422C-921D-FE85-BBB2-285457E829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27" t="15945" r="27253" b="15638"/>
          <a:stretch/>
        </p:blipFill>
        <p:spPr>
          <a:xfrm>
            <a:off x="4702628" y="1471748"/>
            <a:ext cx="1932486" cy="1623877"/>
          </a:xfrm>
          <a:prstGeom prst="rect">
            <a:avLst/>
          </a:prstGeom>
          <a:ln>
            <a:noFill/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7651B4E-AE67-BD2C-35B0-453C870AD3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35" t="34286" r="27717" b="39496"/>
          <a:stretch/>
        </p:blipFill>
        <p:spPr>
          <a:xfrm>
            <a:off x="209585" y="1711092"/>
            <a:ext cx="2075747" cy="96374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E57857-E114-E0BE-63C2-33AFBE577649}"/>
              </a:ext>
            </a:extLst>
          </p:cNvPr>
          <p:cNvSpPr txBox="1"/>
          <p:nvPr/>
        </p:nvSpPr>
        <p:spPr>
          <a:xfrm>
            <a:off x="237292" y="446156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2A</a:t>
            </a:r>
            <a:endParaRPr lang="ja-JP" altLang="en-US" sz="900" dirty="0">
              <a:latin typeface="Helvetica" pitchFamily="2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64904B5-39F4-A93A-475F-DF6C207CA1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300" t="6008" r="29902" b="66935"/>
          <a:stretch/>
        </p:blipFill>
        <p:spPr>
          <a:xfrm>
            <a:off x="2285332" y="1637367"/>
            <a:ext cx="2058928" cy="1037465"/>
          </a:xfrm>
          <a:prstGeom prst="rect">
            <a:avLst/>
          </a:prstGeom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0DA380E-CE9D-AEDD-66CD-31DCC6BDB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23989"/>
              </p:ext>
            </p:extLst>
          </p:nvPr>
        </p:nvGraphicFramePr>
        <p:xfrm>
          <a:off x="711774" y="6167067"/>
          <a:ext cx="5587998" cy="5448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7850">
                  <a:extLst>
                    <a:ext uri="{9D8B030D-6E8A-4147-A177-3AD203B41FA5}">
                      <a16:colId xmlns:a16="http://schemas.microsoft.com/office/drawing/2014/main" val="1325920141"/>
                    </a:ext>
                  </a:extLst>
                </a:gridCol>
                <a:gridCol w="990037">
                  <a:extLst>
                    <a:ext uri="{9D8B030D-6E8A-4147-A177-3AD203B41FA5}">
                      <a16:colId xmlns:a16="http://schemas.microsoft.com/office/drawing/2014/main" val="4204837703"/>
                    </a:ext>
                  </a:extLst>
                </a:gridCol>
                <a:gridCol w="990037">
                  <a:extLst>
                    <a:ext uri="{9D8B030D-6E8A-4147-A177-3AD203B41FA5}">
                      <a16:colId xmlns:a16="http://schemas.microsoft.com/office/drawing/2014/main" val="3138862028"/>
                    </a:ext>
                  </a:extLst>
                </a:gridCol>
                <a:gridCol w="990037">
                  <a:extLst>
                    <a:ext uri="{9D8B030D-6E8A-4147-A177-3AD203B41FA5}">
                      <a16:colId xmlns:a16="http://schemas.microsoft.com/office/drawing/2014/main" val="3949624520"/>
                    </a:ext>
                  </a:extLst>
                </a:gridCol>
                <a:gridCol w="990037">
                  <a:extLst>
                    <a:ext uri="{9D8B030D-6E8A-4147-A177-3AD203B41FA5}">
                      <a16:colId xmlns:a16="http://schemas.microsoft.com/office/drawing/2014/main" val="1001598821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GAPDH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INFb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926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sample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017516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Control 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15.484492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15.750871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30.637596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30.653975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66274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Control 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15.774454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15.822271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30.923386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31.082838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44396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Control 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15.156873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15.350623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30.548672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30.726322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865248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Control 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15.646541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15.405855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31.149828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31.23901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9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Control 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14.426795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14.232453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29.92688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29.820595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981126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15.919188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15.828328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28.941347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29.220913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43816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15.420364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15.386696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28.363232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28.543541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670835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15.596283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15.537374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29.092888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29.13945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791723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15.397411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15.111839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29.031626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29.74072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516815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15.076814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15.0116825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28.382578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28.47502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2122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Reovirus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15.036986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15.039738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29.624796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29.535196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801236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Reovirus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15.306366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15.279297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30.387304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30.57012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502487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Reovirus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13.637669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13.83129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28.257715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28.249567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416227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Reovirus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14.737774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15.697779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29.991476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29.94755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897331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Reovirus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15.26348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15.30508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29.755083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29.535448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007411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ADU-S100+Reovirus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15.253768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15.255284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29.454527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29.539213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314596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ADU-S100+Reovirus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13.022624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13.527625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29.294062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29.268084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500236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ADU-S100+Reovirus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15.725053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15.618392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30.225166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30.134514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606501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ADU-S100+Reovirus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15.5646515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15.444491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29.879255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29.899124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822062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ADU-S100+Reovirus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13.633734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13.654695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>
                          <a:effectLst/>
                        </a:rPr>
                        <a:t>29.241972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u="none" strike="noStrike" dirty="0">
                          <a:effectLst/>
                        </a:rPr>
                        <a:t>28.85832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0268461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0E65D2-B093-F331-6F43-96A90F767A52}"/>
              </a:ext>
            </a:extLst>
          </p:cNvPr>
          <p:cNvSpPr txBox="1"/>
          <p:nvPr/>
        </p:nvSpPr>
        <p:spPr>
          <a:xfrm>
            <a:off x="318815" y="5746274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2D</a:t>
            </a:r>
            <a:endParaRPr lang="ja-JP" altLang="en-US" sz="900" dirty="0"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D24650-20CA-D12B-DC77-6895C1305A91}"/>
              </a:ext>
            </a:extLst>
          </p:cNvPr>
          <p:cNvSpPr txBox="1"/>
          <p:nvPr/>
        </p:nvSpPr>
        <p:spPr>
          <a:xfrm>
            <a:off x="700854" y="1506763"/>
            <a:ext cx="32843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9771F89-9006-FBA7-80CF-92450FD6ED59}"/>
              </a:ext>
            </a:extLst>
          </p:cNvPr>
          <p:cNvSpPr txBox="1"/>
          <p:nvPr/>
        </p:nvSpPr>
        <p:spPr>
          <a:xfrm>
            <a:off x="975847" y="1510119"/>
            <a:ext cx="32843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40C9F-3706-AB7C-6DFA-418EA2F535A9}"/>
              </a:ext>
            </a:extLst>
          </p:cNvPr>
          <p:cNvSpPr txBox="1"/>
          <p:nvPr/>
        </p:nvSpPr>
        <p:spPr>
          <a:xfrm>
            <a:off x="1554648" y="1510119"/>
            <a:ext cx="3523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37CE8EA-D0CD-B09B-1343-83F3695F8FFA}"/>
              </a:ext>
            </a:extLst>
          </p:cNvPr>
          <p:cNvSpPr txBox="1"/>
          <p:nvPr/>
        </p:nvSpPr>
        <p:spPr>
          <a:xfrm>
            <a:off x="1282807" y="1513262"/>
            <a:ext cx="34972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1F47956-7ADA-9041-8BF1-4CB88ED250AD}"/>
              </a:ext>
            </a:extLst>
          </p:cNvPr>
          <p:cNvSpPr txBox="1"/>
          <p:nvPr/>
        </p:nvSpPr>
        <p:spPr>
          <a:xfrm>
            <a:off x="2826024" y="1436955"/>
            <a:ext cx="40233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B2F748-034A-29F6-AED2-0C17BDAFD245}"/>
              </a:ext>
            </a:extLst>
          </p:cNvPr>
          <p:cNvSpPr txBox="1"/>
          <p:nvPr/>
        </p:nvSpPr>
        <p:spPr>
          <a:xfrm>
            <a:off x="3116409" y="1435345"/>
            <a:ext cx="3549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62DB119-CCF1-1687-98AF-F1B6CCAD8BA9}"/>
              </a:ext>
            </a:extLst>
          </p:cNvPr>
          <p:cNvSpPr txBox="1"/>
          <p:nvPr/>
        </p:nvSpPr>
        <p:spPr>
          <a:xfrm>
            <a:off x="3751912" y="1434850"/>
            <a:ext cx="35498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DC304A-6109-3C66-0515-9D796FCDFA7E}"/>
              </a:ext>
            </a:extLst>
          </p:cNvPr>
          <p:cNvSpPr txBox="1"/>
          <p:nvPr/>
        </p:nvSpPr>
        <p:spPr>
          <a:xfrm>
            <a:off x="3424776" y="1434849"/>
            <a:ext cx="33085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A97FB6C-ADF5-44CB-5112-5150DD07746C}"/>
              </a:ext>
            </a:extLst>
          </p:cNvPr>
          <p:cNvSpPr txBox="1"/>
          <p:nvPr/>
        </p:nvSpPr>
        <p:spPr>
          <a:xfrm>
            <a:off x="5239008" y="1265053"/>
            <a:ext cx="40767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0h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75B73A3-CE8E-4679-DB2A-8F81B3913EE4}"/>
              </a:ext>
            </a:extLst>
          </p:cNvPr>
          <p:cNvSpPr txBox="1"/>
          <p:nvPr/>
        </p:nvSpPr>
        <p:spPr>
          <a:xfrm>
            <a:off x="5502172" y="1265052"/>
            <a:ext cx="32599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1h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B85CE0E-49F0-0855-1C4F-69D7D31B977B}"/>
              </a:ext>
            </a:extLst>
          </p:cNvPr>
          <p:cNvSpPr txBox="1"/>
          <p:nvPr/>
        </p:nvSpPr>
        <p:spPr>
          <a:xfrm>
            <a:off x="6083808" y="1265052"/>
            <a:ext cx="38896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6h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9E0AB4A-717B-2B75-AF74-521709C2571D}"/>
              </a:ext>
            </a:extLst>
          </p:cNvPr>
          <p:cNvSpPr txBox="1"/>
          <p:nvPr/>
        </p:nvSpPr>
        <p:spPr>
          <a:xfrm>
            <a:off x="5821121" y="1267552"/>
            <a:ext cx="33740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13" dirty="0">
                <a:latin typeface="Helvetica" pitchFamily="2" charset="0"/>
                <a:cs typeface="Segoe UI" panose="020B0502040204020203" pitchFamily="34" charset="0"/>
              </a:rPr>
              <a:t>2h</a:t>
            </a:r>
            <a:endParaRPr lang="ja-JP" altLang="en-US" sz="1013" dirty="0">
              <a:latin typeface="Helvetica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01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FB6CF2A-44CD-4459-2F5F-E9BEB6166C59}"/>
              </a:ext>
            </a:extLst>
          </p:cNvPr>
          <p:cNvGraphicFramePr>
            <a:graphicFrameLocks noGrp="1"/>
          </p:cNvGraphicFramePr>
          <p:nvPr/>
        </p:nvGraphicFramePr>
        <p:xfrm>
          <a:off x="1022350" y="2228850"/>
          <a:ext cx="4814157" cy="7735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769">
                  <a:extLst>
                    <a:ext uri="{9D8B030D-6E8A-4147-A177-3AD203B41FA5}">
                      <a16:colId xmlns:a16="http://schemas.microsoft.com/office/drawing/2014/main" val="693558513"/>
                    </a:ext>
                  </a:extLst>
                </a:gridCol>
                <a:gridCol w="835847">
                  <a:extLst>
                    <a:ext uri="{9D8B030D-6E8A-4147-A177-3AD203B41FA5}">
                      <a16:colId xmlns:a16="http://schemas.microsoft.com/office/drawing/2014/main" val="3458254588"/>
                    </a:ext>
                  </a:extLst>
                </a:gridCol>
                <a:gridCol w="835847">
                  <a:extLst>
                    <a:ext uri="{9D8B030D-6E8A-4147-A177-3AD203B41FA5}">
                      <a16:colId xmlns:a16="http://schemas.microsoft.com/office/drawing/2014/main" val="630267367"/>
                    </a:ext>
                  </a:extLst>
                </a:gridCol>
                <a:gridCol w="835847">
                  <a:extLst>
                    <a:ext uri="{9D8B030D-6E8A-4147-A177-3AD203B41FA5}">
                      <a16:colId xmlns:a16="http://schemas.microsoft.com/office/drawing/2014/main" val="3411258960"/>
                    </a:ext>
                  </a:extLst>
                </a:gridCol>
                <a:gridCol w="835847">
                  <a:extLst>
                    <a:ext uri="{9D8B030D-6E8A-4147-A177-3AD203B41FA5}">
                      <a16:colId xmlns:a16="http://schemas.microsoft.com/office/drawing/2014/main" val="353844036"/>
                    </a:ext>
                  </a:extLst>
                </a:gridCol>
              </a:tblGrid>
              <a:tr h="209078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GAPDH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INFb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12405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sample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Ct1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Ct2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Ct1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Ct2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664457893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Control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17.481762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18.638199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29.960506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29.96063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940748295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Control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17.979235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17.91119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30.825314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30.614264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45625194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Control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16.38515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16.151196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29.164337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28.982542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613949964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Control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15.866421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16.02898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29.485615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29.750841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7472781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Control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16.753544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16.799147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30.172047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30.23176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786511271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injected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17.081728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17.144695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27.632696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27.527924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26305222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injected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17.254063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17.202915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25.069582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25.163807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15468035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injected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17.311197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17.233313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28.506435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28.599924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9809166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injected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17.010115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16.985865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28.012093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28.152212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4038957524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injected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16.870419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16.805937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28.907768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28.857634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759900127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distal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17.953016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18.101267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29.523396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29.83365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63241791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distal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14.905649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14.781025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28.076618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28.066854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602762142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distal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17.384241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17.521091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29.227884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29.264723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265768659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distal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16.985876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16.957596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27.237055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27.285727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23313315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Reovirus distal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14.604367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14.648548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28.546812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28.52339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396184982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injected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17.522617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16.736872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26.379316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26.374605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29050977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injected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17.23116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17.339128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25.643118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25.855879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895062572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injected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16.944246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16.943272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26.0144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25.854568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49605121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injected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16.537699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16.726313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24.110521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24.184532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286776841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injected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17.066568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17.004566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25.479717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25.526436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663723455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distal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16.865686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17.383223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30.827065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30.788568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52864064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distal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17.096159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16.931364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28.19418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28.17745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605096609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distal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16.634512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16.637348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28.697666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28.864082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962414911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distal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17.4611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17.200132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26.833239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26.827555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452091167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ADU-S100 distal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16.550364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16.309013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30.636047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30.706343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733372682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Conbination injected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17.552343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17.654833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25.810328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26.06505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372156839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Conbination injected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18.723356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18.600328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25.887932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25.974125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12263226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Conbination injected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18.697168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18.647646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26.327953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26.29732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877397502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Conbination injected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17.304342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17.196083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26.349476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26.382635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15938298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Conbination injected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18.422733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18.350605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25.900227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25.894075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764988398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Comnination distal 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15.593648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15.581521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25.769665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26.23468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664392660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Comnination distal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17.064264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17.01638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28.434652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28.46751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1758382777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Comnination distal 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18.850555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18.952328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27.967749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28.215551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2058527663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Comnination distal 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15.168988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14.972358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26.235842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26.197016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297552504"/>
                  </a:ext>
                </a:extLst>
              </a:tr>
              <a:tr h="209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Comnination distal 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18.747719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18.731197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27.637245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27.6819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8041" marR="8041" marT="8041" marB="0" anchor="ctr"/>
                </a:tc>
                <a:extLst>
                  <a:ext uri="{0D108BD9-81ED-4DB2-BD59-A6C34878D82A}">
                    <a16:rowId xmlns:a16="http://schemas.microsoft.com/office/drawing/2014/main" val="3162721529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986831-2064-D0FE-2056-3CB1458DAF1E}"/>
              </a:ext>
            </a:extLst>
          </p:cNvPr>
          <p:cNvSpPr txBox="1"/>
          <p:nvPr/>
        </p:nvSpPr>
        <p:spPr>
          <a:xfrm>
            <a:off x="629391" y="1679099"/>
            <a:ext cx="785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elvetica" pitchFamily="2" charset="0"/>
              </a:rPr>
              <a:t>Figure 5F</a:t>
            </a:r>
            <a:endParaRPr lang="ja-JP" altLang="en-US" sz="9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1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444</Words>
  <Application>Microsoft Office PowerPoint</Application>
  <PresentationFormat>ワイド画面</PresentationFormat>
  <Paragraphs>355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游ゴシック</vt:lpstr>
      <vt:lpstr>Arial</vt:lpstr>
      <vt:lpstr>Calibri</vt:lpstr>
      <vt:lpstr>Calibri Light</vt:lpstr>
      <vt:lpstr>Helvetica</vt:lpstr>
      <vt:lpstr>Segoe UI Historic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久保田英嗣</dc:creator>
  <cp:lastModifiedBy>194091575</cp:lastModifiedBy>
  <cp:revision>13</cp:revision>
  <dcterms:created xsi:type="dcterms:W3CDTF">2022-11-22T06:27:28Z</dcterms:created>
  <dcterms:modified xsi:type="dcterms:W3CDTF">2022-12-08T12:21:18Z</dcterms:modified>
</cp:coreProperties>
</file>