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2"/>
    <p:sldId id="260" r:id="rId3"/>
    <p:sldId id="256" r:id="rId4"/>
    <p:sldId id="261" r:id="rId5"/>
    <p:sldId id="259" r:id="rId6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153" d="100"/>
          <a:sy n="153" d="100"/>
        </p:scale>
        <p:origin x="636" y="150"/>
      </p:cViewPr>
      <p:guideLst>
        <p:guide orient="horz" pos="2160"/>
        <p:guide pos="384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2022/11/7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5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8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8.emf"/><Relationship Id="rId4" Type="http://schemas.openxmlformats.org/officeDocument/2006/relationships/image" Target="../media/image5.emf"/><Relationship Id="rId9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0C855E9-8B2C-A2CC-E714-260FFF28117F}"/>
              </a:ext>
            </a:extLst>
          </p:cNvPr>
          <p:cNvGrpSpPr/>
          <p:nvPr/>
        </p:nvGrpSpPr>
        <p:grpSpPr>
          <a:xfrm>
            <a:off x="2441355" y="1553317"/>
            <a:ext cx="7918738" cy="2910733"/>
            <a:chOff x="1326911" y="790804"/>
            <a:chExt cx="7918738" cy="2910733"/>
          </a:xfrm>
        </p:grpSpPr>
        <p:graphicFrame>
          <p:nvGraphicFramePr>
            <p:cNvPr id="2" name="对象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83086751"/>
                </p:ext>
              </p:extLst>
            </p:nvPr>
          </p:nvGraphicFramePr>
          <p:xfrm>
            <a:off x="4466772" y="790804"/>
            <a:ext cx="4778877" cy="28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3" imgW="5785940" imgH="3936484" progId="Prism8.Document">
                    <p:embed/>
                  </p:oleObj>
                </mc:Choice>
                <mc:Fallback>
                  <p:oleObj name="Prism 8" r:id="rId3" imgW="5785940" imgH="3936484" progId="Prism8.Document">
                    <p:embed/>
                    <p:pic>
                      <p:nvPicPr>
                        <p:cNvPr id="2" name="对象 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466772" y="790804"/>
                          <a:ext cx="4778877" cy="28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" name="对象 3">
              <a:extLst>
                <a:ext uri="{FF2B5EF4-FFF2-40B4-BE49-F238E27FC236}">
                  <a16:creationId xmlns:a16="http://schemas.microsoft.com/office/drawing/2014/main" id="{67A89897-D5B7-DB48-C0E9-9A6FE6CF0E6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91241967"/>
                </p:ext>
              </p:extLst>
            </p:nvPr>
          </p:nvGraphicFramePr>
          <p:xfrm>
            <a:off x="1485881" y="821812"/>
            <a:ext cx="3232150" cy="287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5" imgW="4029559" imgH="3485211" progId="Prism8.Document">
                    <p:embed/>
                  </p:oleObj>
                </mc:Choice>
                <mc:Fallback>
                  <p:oleObj name="Prism 8" r:id="rId5" imgW="4029559" imgH="3485211" progId="Prism8.Document">
                    <p:embed/>
                    <p:pic>
                      <p:nvPicPr>
                        <p:cNvPr id="4" name="对象 3">
                          <a:extLst>
                            <a:ext uri="{FF2B5EF4-FFF2-40B4-BE49-F238E27FC236}">
                              <a16:creationId xmlns:a16="http://schemas.microsoft.com/office/drawing/2014/main" id="{67A89897-D5B7-DB48-C0E9-9A6FE6CF0E6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485881" y="821812"/>
                          <a:ext cx="3232150" cy="28797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652EB96A-DA25-FFC3-CBE5-656F0C4F5D1D}"/>
                </a:ext>
              </a:extLst>
            </p:cNvPr>
            <p:cNvSpPr txBox="1"/>
            <p:nvPr/>
          </p:nvSpPr>
          <p:spPr>
            <a:xfrm>
              <a:off x="1326911" y="928271"/>
              <a:ext cx="4032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/>
                <a:t>A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F0A81FDD-992B-9B52-3CD4-56AEDCA24F59}"/>
                </a:ext>
              </a:extLst>
            </p:cNvPr>
            <p:cNvSpPr txBox="1"/>
            <p:nvPr/>
          </p:nvSpPr>
          <p:spPr>
            <a:xfrm>
              <a:off x="4360756" y="928271"/>
              <a:ext cx="4032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/>
                <a:t>B</a:t>
              </a: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245F20A0-1B56-507A-1D3E-27128FCA0BC9}"/>
              </a:ext>
            </a:extLst>
          </p:cNvPr>
          <p:cNvSpPr txBox="1"/>
          <p:nvPr/>
        </p:nvSpPr>
        <p:spPr>
          <a:xfrm>
            <a:off x="2549048" y="4623425"/>
            <a:ext cx="7872607" cy="1027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Annex 1 </a:t>
            </a:r>
            <a:r>
              <a:rPr lang="en-US" altLang="zh-CN" sz="1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Analysis of RPR in sugarcane internodes. </a:t>
            </a:r>
            <a:r>
              <a:rPr lang="en-US" altLang="zh-CN" sz="14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(A) </a:t>
            </a:r>
            <a:r>
              <a:rPr lang="en-US" altLang="zh-CN" sz="1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Differences in RPR between the same internodes of different genotypes (values represent the mean ± SD, n=3, **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1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＜</a:t>
            </a:r>
            <a:r>
              <a:rPr lang="en-US" altLang="zh-CN" sz="1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0.01). </a:t>
            </a:r>
            <a:r>
              <a:rPr lang="en-US" altLang="zh-CN" sz="14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(B) </a:t>
            </a:r>
            <a:r>
              <a:rPr lang="en-US" altLang="zh-CN" sz="1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Multiple comparison analysis of internodes RPR in sugarcane (values were calculated by one-way ANOVA and LSD test, n=6, </a:t>
            </a:r>
            <a:r>
              <a:rPr lang="el-GR" altLang="zh-CN" sz="1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α ≤</a:t>
            </a:r>
            <a:r>
              <a:rPr lang="el-GR" altLang="zh-CN" sz="1400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0.05).</a:t>
            </a:r>
            <a:endParaRPr lang="zh-CN" altLang="zh-CN" sz="11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243162" y="4978597"/>
            <a:ext cx="5195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Annex 2 </a:t>
            </a:r>
            <a:r>
              <a:rPr lang="en-US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Greensnap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of sugarcane in the field.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62BEC6F-4A44-1ADD-1DB9-0123FC8E27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6" t="42751" r="13976"/>
          <a:stretch/>
        </p:blipFill>
        <p:spPr>
          <a:xfrm>
            <a:off x="3243162" y="1672772"/>
            <a:ext cx="5080872" cy="310242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6F9D8EA-B80D-4F59-E232-FA8BB3801A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66" t="72698" r="47273" b="20640"/>
          <a:stretch/>
        </p:blipFill>
        <p:spPr>
          <a:xfrm>
            <a:off x="6596282" y="1686024"/>
            <a:ext cx="1714500" cy="1110165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id="{4498B4E2-9CDA-B058-F759-2C94F410DCD6}"/>
              </a:ext>
            </a:extLst>
          </p:cNvPr>
          <p:cNvSpPr/>
          <p:nvPr/>
        </p:nvSpPr>
        <p:spPr>
          <a:xfrm>
            <a:off x="5076825" y="3343275"/>
            <a:ext cx="400050" cy="4095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8CCAAA30-CD31-4C26-5DAC-E1BA9D134244}"/>
              </a:ext>
            </a:extLst>
          </p:cNvPr>
          <p:cNvCxnSpPr/>
          <p:nvPr/>
        </p:nvCxnSpPr>
        <p:spPr>
          <a:xfrm flipH="1">
            <a:off x="5476875" y="2796189"/>
            <a:ext cx="1119407" cy="62646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92293670"/>
              </p:ext>
            </p:extLst>
          </p:nvPr>
        </p:nvGraphicFramePr>
        <p:xfrm>
          <a:off x="2623820" y="1943210"/>
          <a:ext cx="6933197" cy="22974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3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3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33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4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30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52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66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2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4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</a:t>
                      </a:r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4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 </a:t>
                      </a:r>
                      <a:r>
                        <a:rPr lang="zh-CN" alt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4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 </a:t>
                      </a:r>
                      <a:r>
                        <a:rPr lang="zh-CN" alt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4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 </a:t>
                      </a:r>
                      <a:r>
                        <a:rPr lang="zh-CN" alt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4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 </a:t>
                      </a:r>
                      <a:r>
                        <a:rPr lang="zh-CN" alt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CV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91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RPR (N·mm</a:t>
                      </a:r>
                      <a:r>
                        <a:rPr lang="en-US" altLang="zh-CN" sz="14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91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</a:t>
                      </a:r>
                    </a:p>
                  </a:txBody>
                  <a:tcP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23.5</a:t>
                      </a:r>
                    </a:p>
                  </a:txBody>
                  <a:tcP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79.7</a:t>
                      </a:r>
                    </a:p>
                  </a:txBody>
                  <a:tcP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43.7</a:t>
                      </a:r>
                    </a:p>
                  </a:txBody>
                  <a:tcP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8.29</a:t>
                      </a:r>
                    </a:p>
                  </a:txBody>
                  <a:tcP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</a:t>
                      </a:r>
                    </a:p>
                  </a:txBody>
                  <a:tcP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91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2020</a:t>
                      </a:r>
                    </a:p>
                  </a:txBody>
                  <a:tcP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</a:t>
                      </a:r>
                    </a:p>
                  </a:txBody>
                  <a:tcP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22.8</a:t>
                      </a:r>
                    </a:p>
                  </a:txBody>
                  <a:tcP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59.7</a:t>
                      </a:r>
                    </a:p>
                  </a:txBody>
                  <a:tcP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40.5</a:t>
                      </a:r>
                    </a:p>
                  </a:txBody>
                  <a:tcP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6.51</a:t>
                      </a:r>
                    </a:p>
                  </a:txBody>
                  <a:tcP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</a:p>
                  </a:txBody>
                  <a:tcP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91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Breaking force (N)</a:t>
                      </a:r>
                    </a:p>
                  </a:txBody>
                  <a:tcP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291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</a:t>
                      </a: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6.6</a:t>
                      </a: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36.8</a:t>
                      </a: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20.1</a:t>
                      </a: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5.95</a:t>
                      </a: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0.30</a:t>
                      </a: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2534921" y="4258672"/>
            <a:ext cx="69005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RPR, rind penetrometer resistance;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1400" kern="1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</a:t>
            </a:r>
            <a:r>
              <a:rPr lang="en-US" altLang="zh-CN" sz="1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N, sample number; </a:t>
            </a:r>
            <a:r>
              <a:rPr lang="en-US" altLang="zh-CN" sz="1400" kern="1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 </a:t>
            </a:r>
            <a:r>
              <a:rPr lang="en-US" altLang="zh-CN" sz="1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Min, minimum value; </a:t>
            </a:r>
            <a:r>
              <a:rPr lang="en-US" altLang="zh-CN" sz="1400" kern="1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 </a:t>
            </a:r>
            <a:r>
              <a:rPr lang="en-US" altLang="zh-CN" sz="1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Max, maximum value; </a:t>
            </a:r>
            <a:r>
              <a:rPr lang="en-US" altLang="zh-CN" sz="1400" kern="1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 </a:t>
            </a:r>
            <a:r>
              <a:rPr lang="en-US" altLang="zh-CN" sz="1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SD, standard deviation; </a:t>
            </a:r>
            <a:r>
              <a:rPr lang="en-US" altLang="zh-CN" sz="1400" kern="1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 </a:t>
            </a:r>
            <a:r>
              <a:rPr lang="en-US" altLang="zh-CN" sz="1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CV, </a:t>
            </a:r>
            <a:r>
              <a:rPr lang="en-US" altLang="zh-CN" sz="1400" kern="100" dirty="0">
                <a:solidFill>
                  <a:srgbClr val="33333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oefficient of variation.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34920" y="1617455"/>
            <a:ext cx="52389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Annex 3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Diversity of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mechanical strength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sugarcane population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C31E6D57-9147-5BAD-47A3-6DBDDF0B0884}"/>
              </a:ext>
            </a:extLst>
          </p:cNvPr>
          <p:cNvGrpSpPr/>
          <p:nvPr/>
        </p:nvGrpSpPr>
        <p:grpSpPr>
          <a:xfrm>
            <a:off x="2764454" y="123825"/>
            <a:ext cx="5214464" cy="5093338"/>
            <a:chOff x="2751754" y="581025"/>
            <a:chExt cx="5214464" cy="5093338"/>
          </a:xfrm>
        </p:grpSpPr>
        <p:graphicFrame>
          <p:nvGraphicFramePr>
            <p:cNvPr id="2" name="对象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39605059"/>
                </p:ext>
              </p:extLst>
            </p:nvPr>
          </p:nvGraphicFramePr>
          <p:xfrm>
            <a:off x="5383213" y="581025"/>
            <a:ext cx="2522537" cy="2555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3" imgW="3069077" imgH="3147026" progId="Prism8.Document">
                    <p:embed/>
                  </p:oleObj>
                </mc:Choice>
                <mc:Fallback>
                  <p:oleObj name="Prism 8" r:id="rId3" imgW="3069077" imgH="3147026" progId="Prism8.Document">
                    <p:embed/>
                    <p:pic>
                      <p:nvPicPr>
                        <p:cNvPr id="0" name="图片 2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383213" y="581025"/>
                          <a:ext cx="2522537" cy="2555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" name="对象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93991528"/>
                </p:ext>
              </p:extLst>
            </p:nvPr>
          </p:nvGraphicFramePr>
          <p:xfrm>
            <a:off x="2917825" y="581025"/>
            <a:ext cx="2613025" cy="2555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5" imgW="3169554" imgH="3147026" progId="Prism8.Document">
                    <p:embed/>
                  </p:oleObj>
                </mc:Choice>
                <mc:Fallback>
                  <p:oleObj name="Prism 8" r:id="rId5" imgW="3169554" imgH="3147026" progId="Prism8.Document">
                    <p:embed/>
                    <p:pic>
                      <p:nvPicPr>
                        <p:cNvPr id="0" name="图片 2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917825" y="581025"/>
                          <a:ext cx="2613025" cy="2555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对象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76588566"/>
                </p:ext>
              </p:extLst>
            </p:nvPr>
          </p:nvGraphicFramePr>
          <p:xfrm>
            <a:off x="3026746" y="3136900"/>
            <a:ext cx="2522538" cy="252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7" imgW="3069077" imgH="2826849" progId="Prism8.Document">
                    <p:embed/>
                  </p:oleObj>
                </mc:Choice>
                <mc:Fallback>
                  <p:oleObj name="Prism 8" r:id="rId7" imgW="3069077" imgH="2826849" progId="Prism8.Document">
                    <p:embed/>
                    <p:pic>
                      <p:nvPicPr>
                        <p:cNvPr id="0" name="图片 2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026746" y="3136900"/>
                          <a:ext cx="2522538" cy="252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对象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72052972"/>
                </p:ext>
              </p:extLst>
            </p:nvPr>
          </p:nvGraphicFramePr>
          <p:xfrm>
            <a:off x="5443680" y="3154363"/>
            <a:ext cx="2522538" cy="252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9" imgW="3069077" imgH="2826849" progId="Prism8.Document">
                    <p:embed/>
                  </p:oleObj>
                </mc:Choice>
                <mc:Fallback>
                  <p:oleObj name="Prism 8" r:id="rId9" imgW="3069077" imgH="2826849" progId="Prism8.Document">
                    <p:embed/>
                    <p:pic>
                      <p:nvPicPr>
                        <p:cNvPr id="0" name="图片 2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443680" y="3154363"/>
                          <a:ext cx="2522538" cy="252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" name="文本框 32"/>
            <p:cNvSpPr txBox="1"/>
            <p:nvPr/>
          </p:nvSpPr>
          <p:spPr>
            <a:xfrm>
              <a:off x="2751754" y="858418"/>
              <a:ext cx="4032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/>
                <a:t>A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198510" y="853939"/>
              <a:ext cx="4032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/>
                <a:t>B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751754" y="3349080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/>
                <a:t>C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198510" y="3349080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/>
                <a:t>D</a:t>
              </a: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DFA718B6-54B9-B2A1-35CC-B796A71FDBE8}"/>
              </a:ext>
            </a:extLst>
          </p:cNvPr>
          <p:cNvSpPr txBox="1"/>
          <p:nvPr/>
        </p:nvSpPr>
        <p:spPr>
          <a:xfrm>
            <a:off x="2434745" y="5133278"/>
            <a:ext cx="7216559" cy="1350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Annex 4 </a:t>
            </a:r>
            <a:r>
              <a:rPr lang="en-US" altLang="zh-CN" sz="1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Statistics of sugarcane samples for calibration and external validation. </a:t>
            </a:r>
            <a:r>
              <a:rPr lang="en-US" altLang="zh-CN" sz="14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(A, C) </a:t>
            </a:r>
            <a:r>
              <a:rPr lang="en-US" altLang="zh-CN" sz="1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Frequency distribution of samples for calibration of RPR (A) and breaking force (C). </a:t>
            </a:r>
            <a:r>
              <a:rPr lang="en-US" altLang="zh-CN" sz="14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(B, D) </a:t>
            </a:r>
            <a:r>
              <a:rPr lang="en-US" altLang="zh-CN" sz="1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Frequency distribution of samples for external validation of RPR (B) and breaking force (D). RPR: rind penetrometer resistance.</a:t>
            </a:r>
            <a:endParaRPr lang="zh-CN" altLang="zh-CN" sz="11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23917260"/>
              </p:ext>
            </p:extLst>
          </p:nvPr>
        </p:nvGraphicFramePr>
        <p:xfrm>
          <a:off x="24123" y="2084705"/>
          <a:ext cx="12065087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7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3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00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5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15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23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32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702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26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67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7140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9885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7489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4839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Calibration</a:t>
                      </a:r>
                    </a:p>
                  </a:txBody>
                  <a:tcPr anchor="ctr"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b="1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Cross-validation</a:t>
                      </a:r>
                    </a:p>
                  </a:txBody>
                  <a:tcPr anchor="ctr"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Rank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SCM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Spectrum range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RMSEC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altLang="zh-CN" sz="1400" b="1" i="1" baseline="30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RPD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RMSECV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altLang="zh-CN" sz="1400" b="1" i="1" baseline="30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1400" b="1" i="1" baseline="-25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cv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RPD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RPR </a:t>
                      </a:r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(N·mm</a:t>
                      </a:r>
                      <a:r>
                        <a:rPr lang="en-US" altLang="zh-CN" sz="14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zh-CN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526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SNV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5669.7-9626.9, 10406-11200.6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42.2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7.64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1.00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7.70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0.75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10.20</a:t>
                      </a:r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Breaking force </a:t>
                      </a:r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(N)</a:t>
                      </a:r>
                      <a:endParaRPr lang="en-US" altLang="zh-CN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</a:t>
                      </a: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FD+SNV</a:t>
                      </a: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4882.9-6464.2, 8037.9-9626.9</a:t>
                      </a: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20.1</a:t>
                      </a: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5.95</a:t>
                      </a: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2.11</a:t>
                      </a: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0.88</a:t>
                      </a: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2.86</a:t>
                      </a: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2.37</a:t>
                      </a: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0.84</a:t>
                      </a: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2.51</a:t>
                      </a:r>
                    </a:p>
                  </a:txBody>
                  <a:tcP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12700" y="3404236"/>
            <a:ext cx="12065086" cy="7386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RPR: rind penetrometer resistance;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N, sample number; SCM, scatter correction methods; SD, standard deviation of reference value; RMSEC, root mean square error of calibration; </a:t>
            </a:r>
            <a:r>
              <a:rPr lang="zh-CN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1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determination coef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cient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calibration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RMSECV, root mean square err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cross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validation; </a:t>
            </a:r>
            <a:r>
              <a:rPr lang="zh-CN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1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cv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determination coef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cient of cross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validation; RPD,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ratio of prediction to deviation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SNV, standard normal variate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FD+SNV, a combination of  FD and SNV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8100" y="1752600"/>
            <a:ext cx="1091628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Annex 5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Statistics for generated equations for RPR and breaking force in sugarcane stalks 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DI5ZDU3NDU5MmRiZTc5M2NmNDRjM2Q4MTA0NjlhOT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5c62ae3e-4844-4e23-bb73-c101c20de302}"/>
  <p:tag name="TABLE_ENDDRAG_ORIGIN_RECT" val="489*381"/>
  <p:tag name="TABLE_ENDDRAG_RECT" val="232*64*489*38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bddf64cb-f688-409f-a6df-70dfc6aa1c54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3525</TotalTime>
  <Words>399</Words>
  <Application>Microsoft Office PowerPoint</Application>
  <PresentationFormat>宽屏</PresentationFormat>
  <Paragraphs>82</Paragraphs>
  <Slides>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1" baseType="lpstr">
      <vt:lpstr>Arial</vt:lpstr>
      <vt:lpstr>Calibri</vt:lpstr>
      <vt:lpstr>Times New Roman</vt:lpstr>
      <vt:lpstr>Wingdings</vt:lpstr>
      <vt:lpstr>Office 主题​​</vt:lpstr>
      <vt:lpstr>Prism 8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Huang JF</cp:lastModifiedBy>
  <cp:revision>219</cp:revision>
  <dcterms:created xsi:type="dcterms:W3CDTF">2019-06-19T02:08:00Z</dcterms:created>
  <dcterms:modified xsi:type="dcterms:W3CDTF">2022-11-07T14:25:21Z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2052-11.1.0.11875</vt:lpwstr>
  </property>
  <property fmtid="{D5CDD505-2E9C-101B-9397-08002B2CF9AE}" pid="3" name="ICV">
    <vt:lpwstr>372128F018B34D9B8C49BAA8C54D1B02</vt:lpwstr>
  </property>
</Properties>
</file>