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15" autoAdjust="0"/>
    <p:restoredTop sz="94660"/>
  </p:normalViewPr>
  <p:slideViewPr>
    <p:cSldViewPr snapToGrid="0">
      <p:cViewPr>
        <p:scale>
          <a:sx n="100" d="100"/>
          <a:sy n="100" d="100"/>
        </p:scale>
        <p:origin x="1764" y="-22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42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5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51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65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75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53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6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02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07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37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1FA09-DB8C-446C-871C-16880B159EC9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4CF36-1EDB-43A8-8510-DF4938DA3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69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0A00D6-B6E0-721A-91DF-F2FBEA8F9B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4" r="4463" b="4584"/>
          <a:stretch/>
        </p:blipFill>
        <p:spPr>
          <a:xfrm>
            <a:off x="889348" y="429979"/>
            <a:ext cx="4377133" cy="42747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F32300-B3EF-360F-0E53-37ECC98702F0}"/>
              </a:ext>
            </a:extLst>
          </p:cNvPr>
          <p:cNvSpPr txBox="1"/>
          <p:nvPr/>
        </p:nvSpPr>
        <p:spPr>
          <a:xfrm>
            <a:off x="263046" y="256784"/>
            <a:ext cx="1952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</a:t>
            </a:r>
            <a:r>
              <a:rPr lang="en-US" altLang="zh-CN" sz="1400" b="1" dirty="0"/>
              <a:t>upplementary Figure 1</a:t>
            </a:r>
            <a:endParaRPr lang="en-US" sz="1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4F9E6A-9795-BBCB-2CFD-A4CA3826968F}"/>
              </a:ext>
            </a:extLst>
          </p:cNvPr>
          <p:cNvSpPr txBox="1"/>
          <p:nvPr/>
        </p:nvSpPr>
        <p:spPr>
          <a:xfrm>
            <a:off x="502920" y="4646492"/>
            <a:ext cx="59436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0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1</a:t>
            </a:r>
            <a:r>
              <a:rPr lang="en-US" sz="10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Disease on-set age of the 853 HNCH and 518 TCGA LUAD patients. (A) Disease on-set age distribution. Bar plot shows the distribution of disease on-set age (year) of 853 HNCH patients (blue) and 518 TCGA patients (red). (B) Violin plots representing the disease on-set age of HNCH and TCGA LUAD patients. The statistical significance is determined by using unpaired t-test with a p-value of &lt;0.05 considered as significant. (C) Prevalence of smoking in HNCH and TCGA patients. Bar plot shows the proportion of smokers and non-smokers in males and females of the HNCH and TCGA study.</a:t>
            </a:r>
            <a:endParaRPr lang="en-US" sz="8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FC9DAE-3F58-A36D-7EB7-CC3D961A6A62}"/>
              </a:ext>
            </a:extLst>
          </p:cNvPr>
          <p:cNvSpPr txBox="1"/>
          <p:nvPr/>
        </p:nvSpPr>
        <p:spPr>
          <a:xfrm>
            <a:off x="263045" y="6086614"/>
            <a:ext cx="1952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</a:t>
            </a:r>
            <a:r>
              <a:rPr lang="en-US" altLang="zh-CN" sz="1400" b="1" dirty="0"/>
              <a:t>upplementary Figure 2</a:t>
            </a:r>
            <a:endParaRPr lang="en-US" sz="14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79EB3F-5B82-F9FC-39B3-A5EFF03C8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" t="7018" r="1289" b="8175"/>
          <a:stretch/>
        </p:blipFill>
        <p:spPr>
          <a:xfrm>
            <a:off x="502920" y="6441627"/>
            <a:ext cx="5852160" cy="1937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5CD84F-9D4F-4870-419F-77BD5336F4C6}"/>
              </a:ext>
            </a:extLst>
          </p:cNvPr>
          <p:cNvSpPr txBox="1"/>
          <p:nvPr/>
        </p:nvSpPr>
        <p:spPr>
          <a:xfrm>
            <a:off x="457200" y="8436449"/>
            <a:ext cx="59436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0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2. Mutation Signature analysis of the eight driver genes detected in HNCH (A) and TCGA (B) patients. </a:t>
            </a:r>
            <a:r>
              <a:rPr lang="en-US" sz="10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signature is defined by the six color-coded substitution types and sequence context immediately 5′ and 3′ to the mutated base, and presented according to the alphabetical 96-substitution classification. The mutation subtypes are on the x axis, with the percentage of mutations attributed to specific mutation types indicated on the vertical axis. </a:t>
            </a:r>
            <a:r>
              <a:rPr lang="en-US" sz="10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EGFR</a:t>
            </a:r>
            <a:r>
              <a:rPr lang="en-US" sz="10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L865R is excluded from the analysis, since it introduced a strong T&gt;G conversion noise in all the categories (data not shown).</a:t>
            </a:r>
            <a:endParaRPr lang="en-US" sz="1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038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41C262-F28C-C139-1A97-F5E756C2CFE6}"/>
              </a:ext>
            </a:extLst>
          </p:cNvPr>
          <p:cNvSpPr txBox="1"/>
          <p:nvPr/>
        </p:nvSpPr>
        <p:spPr>
          <a:xfrm>
            <a:off x="457200" y="4396839"/>
            <a:ext cx="5943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algn="just">
              <a:spcBef>
                <a:spcPts val="0"/>
              </a:spcBef>
              <a:spcAft>
                <a:spcPts val="0"/>
              </a:spcAft>
              <a:defRPr sz="1000" b="1" kern="10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Supplementary Figure 3. </a:t>
            </a:r>
            <a:r>
              <a:rPr lang="en-US" b="0" dirty="0"/>
              <a:t>Protein paint of the </a:t>
            </a:r>
            <a:r>
              <a:rPr lang="en-US" b="0" i="1" dirty="0"/>
              <a:t>EGFR</a:t>
            </a:r>
            <a:r>
              <a:rPr lang="en-US" b="0" dirty="0"/>
              <a:t> and </a:t>
            </a:r>
            <a:r>
              <a:rPr lang="en-US" b="0" i="1" dirty="0"/>
              <a:t>KRAS</a:t>
            </a:r>
            <a:r>
              <a:rPr lang="en-US" b="0" dirty="0"/>
              <a:t> mutations detected in HNCH LUAD patients. EGFR </a:t>
            </a:r>
            <a:r>
              <a:rPr lang="en-US" dirty="0"/>
              <a:t>(A)</a:t>
            </a:r>
            <a:r>
              <a:rPr lang="en-US" b="0" dirty="0"/>
              <a:t> and KRAS </a:t>
            </a:r>
            <a:r>
              <a:rPr lang="en-US" dirty="0"/>
              <a:t>(B)</a:t>
            </a:r>
            <a:r>
              <a:rPr lang="en-US" b="0" dirty="0"/>
              <a:t> mutations detected in this study were plotted with protein function domains marked in different colors. Mutation types are also indicated in different colors, and the dash lines indicate the exons.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2CB6FA-D542-030F-317E-84DBB0A3A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561388"/>
            <a:ext cx="5760720" cy="390144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75A254D-A4CE-82A4-91A0-D19D743379F2}"/>
              </a:ext>
            </a:extLst>
          </p:cNvPr>
          <p:cNvGrpSpPr/>
          <p:nvPr/>
        </p:nvGrpSpPr>
        <p:grpSpPr>
          <a:xfrm>
            <a:off x="778596" y="5810859"/>
            <a:ext cx="5300807" cy="2458491"/>
            <a:chOff x="662750" y="5032349"/>
            <a:chExt cx="5300807" cy="245849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2AE89F6-8B08-0504-7180-A882D148AC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56" t="7551" r="12465" b="67731"/>
            <a:stretch/>
          </p:blipFill>
          <p:spPr>
            <a:xfrm>
              <a:off x="3343275" y="5032349"/>
              <a:ext cx="2620282" cy="128016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D7A0364-1731-E8EC-EA20-01E4C3B89E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30" t="32010" r="14420" b="44033"/>
            <a:stretch/>
          </p:blipFill>
          <p:spPr>
            <a:xfrm>
              <a:off x="674275" y="5040597"/>
              <a:ext cx="2657475" cy="131467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A1F74ED-3334-82C1-8F75-EC754F0860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6" t="55455" r="14754" b="23852"/>
            <a:stretch/>
          </p:blipFill>
          <p:spPr>
            <a:xfrm>
              <a:off x="662750" y="6355270"/>
              <a:ext cx="2657475" cy="11355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1DB9CA5-E7A4-C5C7-9376-3341D81327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39" t="75817" r="53632" b="9833"/>
            <a:stretch/>
          </p:blipFill>
          <p:spPr>
            <a:xfrm>
              <a:off x="3423920" y="6357810"/>
              <a:ext cx="1143542" cy="91421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BE639AD-58C9-BA31-179C-10B53DD77E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55" t="91210" r="59058" b="5845"/>
            <a:stretch/>
          </p:blipFill>
          <p:spPr>
            <a:xfrm>
              <a:off x="3659505" y="7262495"/>
              <a:ext cx="666750" cy="1651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017FF18-B460-B30C-8BFB-64FDEF99DD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76" t="76056" r="21495" b="9594"/>
            <a:stretch/>
          </p:blipFill>
          <p:spPr>
            <a:xfrm>
              <a:off x="4721860" y="6383210"/>
              <a:ext cx="1143542" cy="91421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0E403BF-544D-681D-1250-CE2DDDC11F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65" t="91572" r="23148" b="5483"/>
            <a:stretch/>
          </p:blipFill>
          <p:spPr>
            <a:xfrm>
              <a:off x="4960256" y="7297420"/>
              <a:ext cx="666750" cy="165100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9F85E8D-7D81-7AE8-6706-46C8E778036F}"/>
              </a:ext>
            </a:extLst>
          </p:cNvPr>
          <p:cNvSpPr txBox="1"/>
          <p:nvPr/>
        </p:nvSpPr>
        <p:spPr>
          <a:xfrm>
            <a:off x="457200" y="8377498"/>
            <a:ext cx="5943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0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4</a:t>
            </a:r>
            <a:r>
              <a:rPr lang="en-US" sz="10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Validation of the EGFR rare mutations induced to PC9 cells by sanger sequencing. CRISPR/Cas9 editing was performed in PC9 cells, then total DNA was isolated after </a:t>
            </a:r>
            <a:r>
              <a:rPr lang="en-US" sz="1000" kern="1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blasticidin</a:t>
            </a:r>
            <a:r>
              <a:rPr lang="en-US" sz="10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selection for one week followed by sanger sequencing. The mutations introduced were visualized by using </a:t>
            </a:r>
            <a:r>
              <a:rPr lang="en-US" sz="1000" kern="1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SnapGene</a:t>
            </a:r>
            <a:r>
              <a:rPr lang="en-US" sz="10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software. </a:t>
            </a:r>
            <a:endParaRPr lang="en-US" sz="8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D637EC-B4E3-DD4D-1146-CC71E7BEDF14}"/>
              </a:ext>
            </a:extLst>
          </p:cNvPr>
          <p:cNvSpPr txBox="1"/>
          <p:nvPr/>
        </p:nvSpPr>
        <p:spPr>
          <a:xfrm>
            <a:off x="263046" y="256784"/>
            <a:ext cx="1952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</a:t>
            </a:r>
            <a:r>
              <a:rPr lang="en-US" altLang="zh-CN" sz="1400" b="1" dirty="0"/>
              <a:t>upplementary Figure 3</a:t>
            </a:r>
            <a:endParaRPr lang="en-US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CE89B7-65D7-B421-3864-320924E6F5BB}"/>
              </a:ext>
            </a:extLst>
          </p:cNvPr>
          <p:cNvSpPr txBox="1"/>
          <p:nvPr/>
        </p:nvSpPr>
        <p:spPr>
          <a:xfrm>
            <a:off x="263045" y="5507494"/>
            <a:ext cx="1952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</a:t>
            </a:r>
            <a:r>
              <a:rPr lang="en-US" altLang="zh-CN" sz="1400" b="1" dirty="0"/>
              <a:t>upplementary Figure 4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599571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355</Words>
  <Application>Microsoft Office PowerPoint</Application>
  <PresentationFormat>A4 Paper (210x297 mm)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DengXian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 Jun</dc:creator>
  <cp:lastModifiedBy>Li Jun</cp:lastModifiedBy>
  <cp:revision>10</cp:revision>
  <dcterms:created xsi:type="dcterms:W3CDTF">2022-11-05T02:27:36Z</dcterms:created>
  <dcterms:modified xsi:type="dcterms:W3CDTF">2022-11-05T14:42:32Z</dcterms:modified>
</cp:coreProperties>
</file>