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20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28" autoAdjust="0"/>
    <p:restoredTop sz="94660"/>
  </p:normalViewPr>
  <p:slideViewPr>
    <p:cSldViewPr snapToGrid="0">
      <p:cViewPr varScale="1">
        <p:scale>
          <a:sx n="63" d="100"/>
          <a:sy n="63" d="100"/>
        </p:scale>
        <p:origin x="13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早﨑 碧泉" userId="5d7a7c20-868a-48af-aa70-53f45d1177e3" providerId="ADAL" clId="{E2AA0F10-85C3-4670-9C64-8DBA49EF7E0D}"/>
    <pc:docChg chg="delSld">
      <pc:chgData name="早﨑 碧泉" userId="5d7a7c20-868a-48af-aa70-53f45d1177e3" providerId="ADAL" clId="{E2AA0F10-85C3-4670-9C64-8DBA49EF7E0D}" dt="2022-10-02T08:02:40.087" v="1" actId="47"/>
      <pc:docMkLst>
        <pc:docMk/>
      </pc:docMkLst>
      <pc:sldChg chg="del">
        <pc:chgData name="早﨑 碧泉" userId="5d7a7c20-868a-48af-aa70-53f45d1177e3" providerId="ADAL" clId="{E2AA0F10-85C3-4670-9C64-8DBA49EF7E0D}" dt="2022-10-02T08:02:38.393" v="0" actId="47"/>
        <pc:sldMkLst>
          <pc:docMk/>
          <pc:sldMk cId="550994736" sldId="281"/>
        </pc:sldMkLst>
      </pc:sldChg>
      <pc:sldChg chg="del">
        <pc:chgData name="早﨑 碧泉" userId="5d7a7c20-868a-48af-aa70-53f45d1177e3" providerId="ADAL" clId="{E2AA0F10-85C3-4670-9C64-8DBA49EF7E0D}" dt="2022-10-02T08:02:38.393" v="0" actId="47"/>
        <pc:sldMkLst>
          <pc:docMk/>
          <pc:sldMk cId="1693747197" sldId="319"/>
        </pc:sldMkLst>
      </pc:sldChg>
      <pc:sldChg chg="del">
        <pc:chgData name="早﨑 碧泉" userId="5d7a7c20-868a-48af-aa70-53f45d1177e3" providerId="ADAL" clId="{E2AA0F10-85C3-4670-9C64-8DBA49EF7E0D}" dt="2022-10-02T08:02:40.087" v="1" actId="47"/>
        <pc:sldMkLst>
          <pc:docMk/>
          <pc:sldMk cId="169181220" sldId="321"/>
        </pc:sldMkLst>
      </pc:sldChg>
      <pc:sldChg chg="del">
        <pc:chgData name="早﨑 碧泉" userId="5d7a7c20-868a-48af-aa70-53f45d1177e3" providerId="ADAL" clId="{E2AA0F10-85C3-4670-9C64-8DBA49EF7E0D}" dt="2022-10-02T08:02:38.393" v="0" actId="47"/>
        <pc:sldMkLst>
          <pc:docMk/>
          <pc:sldMk cId="2898527270" sldId="322"/>
        </pc:sldMkLst>
      </pc:sldChg>
    </pc:docChg>
  </pc:docChgLst>
  <pc:docChgLst>
    <pc:chgData name="早﨑 碧泉" userId="5d7a7c20-868a-48af-aa70-53f45d1177e3" providerId="ADAL" clId="{C0FD915C-4351-4FAE-B4AE-DC4DBB436D2A}"/>
    <pc:docChg chg="custSel addSld delSld modSld">
      <pc:chgData name="早﨑 碧泉" userId="5d7a7c20-868a-48af-aa70-53f45d1177e3" providerId="ADAL" clId="{C0FD915C-4351-4FAE-B4AE-DC4DBB436D2A}" dt="2022-09-12T12:53:57.598" v="1257" actId="207"/>
      <pc:docMkLst>
        <pc:docMk/>
      </pc:docMkLst>
      <pc:sldChg chg="modSp mod">
        <pc:chgData name="早﨑 碧泉" userId="5d7a7c20-868a-48af-aa70-53f45d1177e3" providerId="ADAL" clId="{C0FD915C-4351-4FAE-B4AE-DC4DBB436D2A}" dt="2022-09-12T12:53:57.598" v="1257" actId="207"/>
        <pc:sldMkLst>
          <pc:docMk/>
          <pc:sldMk cId="550994736" sldId="281"/>
        </pc:sldMkLst>
        <pc:graphicFrameChg chg="mod modGraphic">
          <ac:chgData name="早﨑 碧泉" userId="5d7a7c20-868a-48af-aa70-53f45d1177e3" providerId="ADAL" clId="{C0FD915C-4351-4FAE-B4AE-DC4DBB436D2A}" dt="2022-09-12T12:53:57.598" v="1257" actId="207"/>
          <ac:graphicFrameMkLst>
            <pc:docMk/>
            <pc:sldMk cId="550994736" sldId="281"/>
            <ac:graphicFrameMk id="2" creationId="{B88AE7AF-CE61-460A-AC24-794666DF9B43}"/>
          </ac:graphicFrameMkLst>
        </pc:graphicFrameChg>
      </pc:sldChg>
      <pc:sldChg chg="modSp mod">
        <pc:chgData name="早﨑 碧泉" userId="5d7a7c20-868a-48af-aa70-53f45d1177e3" providerId="ADAL" clId="{C0FD915C-4351-4FAE-B4AE-DC4DBB436D2A}" dt="2022-09-11T05:29:18.370" v="486" actId="20577"/>
        <pc:sldMkLst>
          <pc:docMk/>
          <pc:sldMk cId="1693747197" sldId="319"/>
        </pc:sldMkLst>
        <pc:spChg chg="mod">
          <ac:chgData name="早﨑 碧泉" userId="5d7a7c20-868a-48af-aa70-53f45d1177e3" providerId="ADAL" clId="{C0FD915C-4351-4FAE-B4AE-DC4DBB436D2A}" dt="2022-09-11T05:29:18.370" v="486" actId="20577"/>
          <ac:spMkLst>
            <pc:docMk/>
            <pc:sldMk cId="1693747197" sldId="319"/>
            <ac:spMk id="20" creationId="{2CFA0DFE-2A86-448A-BE64-34C79A9C0FC6}"/>
          </ac:spMkLst>
        </pc:spChg>
      </pc:sldChg>
      <pc:sldChg chg="modSp mod">
        <pc:chgData name="早﨑 碧泉" userId="5d7a7c20-868a-48af-aa70-53f45d1177e3" providerId="ADAL" clId="{C0FD915C-4351-4FAE-B4AE-DC4DBB436D2A}" dt="2022-09-11T07:08:10.900" v="1254" actId="20577"/>
        <pc:sldMkLst>
          <pc:docMk/>
          <pc:sldMk cId="3828376326" sldId="320"/>
        </pc:sldMkLst>
        <pc:graphicFrameChg chg="mod modGraphic">
          <ac:chgData name="早﨑 碧泉" userId="5d7a7c20-868a-48af-aa70-53f45d1177e3" providerId="ADAL" clId="{C0FD915C-4351-4FAE-B4AE-DC4DBB436D2A}" dt="2022-09-11T07:08:10.900" v="1254" actId="20577"/>
          <ac:graphicFrameMkLst>
            <pc:docMk/>
            <pc:sldMk cId="3828376326" sldId="320"/>
            <ac:graphicFrameMk id="8" creationId="{AF1EFC32-4E31-4437-845E-5BFC6F73A843}"/>
          </ac:graphicFrameMkLst>
        </pc:graphicFrameChg>
      </pc:sldChg>
      <pc:sldChg chg="modSp mod">
        <pc:chgData name="早﨑 碧泉" userId="5d7a7c20-868a-48af-aa70-53f45d1177e3" providerId="ADAL" clId="{C0FD915C-4351-4FAE-B4AE-DC4DBB436D2A}" dt="2022-09-11T07:08:16.772" v="1255" actId="1076"/>
        <pc:sldMkLst>
          <pc:docMk/>
          <pc:sldMk cId="169181220" sldId="321"/>
        </pc:sldMkLst>
        <pc:spChg chg="mod">
          <ac:chgData name="早﨑 碧泉" userId="5d7a7c20-868a-48af-aa70-53f45d1177e3" providerId="ADAL" clId="{C0FD915C-4351-4FAE-B4AE-DC4DBB436D2A}" dt="2022-09-11T07:08:16.772" v="1255" actId="1076"/>
          <ac:spMkLst>
            <pc:docMk/>
            <pc:sldMk cId="169181220" sldId="321"/>
            <ac:spMk id="41" creationId="{49BF3ED1-585C-4B98-8430-6FD7580D55F1}"/>
          </ac:spMkLst>
        </pc:spChg>
      </pc:sldChg>
      <pc:sldChg chg="addSp delSp modSp new mod">
        <pc:chgData name="早﨑 碧泉" userId="5d7a7c20-868a-48af-aa70-53f45d1177e3" providerId="ADAL" clId="{C0FD915C-4351-4FAE-B4AE-DC4DBB436D2A}" dt="2022-09-11T06:57:04.800" v="1232" actId="1076"/>
        <pc:sldMkLst>
          <pc:docMk/>
          <pc:sldMk cId="2898527270" sldId="322"/>
        </pc:sldMkLst>
        <pc:spChg chg="add del mod">
          <ac:chgData name="早﨑 碧泉" userId="5d7a7c20-868a-48af-aa70-53f45d1177e3" providerId="ADAL" clId="{C0FD915C-4351-4FAE-B4AE-DC4DBB436D2A}" dt="2022-09-11T05:10:37.811" v="33" actId="478"/>
          <ac:spMkLst>
            <pc:docMk/>
            <pc:sldMk cId="2898527270" sldId="322"/>
            <ac:spMk id="2" creationId="{1B75E3EC-E2F0-30BB-CD10-CFADD3CEDAB8}"/>
          </ac:spMkLst>
        </pc:spChg>
        <pc:spChg chg="add mod">
          <ac:chgData name="早﨑 碧泉" userId="5d7a7c20-868a-48af-aa70-53f45d1177e3" providerId="ADAL" clId="{C0FD915C-4351-4FAE-B4AE-DC4DBB436D2A}" dt="2022-09-11T05:23:37.137" v="315" actId="1076"/>
          <ac:spMkLst>
            <pc:docMk/>
            <pc:sldMk cId="2898527270" sldId="322"/>
            <ac:spMk id="9" creationId="{0BB855C2-A989-668A-AD9E-69380074D0AA}"/>
          </ac:spMkLst>
        </pc:spChg>
        <pc:spChg chg="add del mod">
          <ac:chgData name="早﨑 碧泉" userId="5d7a7c20-868a-48af-aa70-53f45d1177e3" providerId="ADAL" clId="{C0FD915C-4351-4FAE-B4AE-DC4DBB436D2A}" dt="2022-09-11T05:22:45.589" v="302" actId="478"/>
          <ac:spMkLst>
            <pc:docMk/>
            <pc:sldMk cId="2898527270" sldId="322"/>
            <ac:spMk id="10" creationId="{8EBE75D0-CDDC-3F38-6496-829D2E05CE92}"/>
          </ac:spMkLst>
        </pc:spChg>
        <pc:spChg chg="add del mod">
          <ac:chgData name="早﨑 碧泉" userId="5d7a7c20-868a-48af-aa70-53f45d1177e3" providerId="ADAL" clId="{C0FD915C-4351-4FAE-B4AE-DC4DBB436D2A}" dt="2022-09-11T05:22:45.589" v="302" actId="478"/>
          <ac:spMkLst>
            <pc:docMk/>
            <pc:sldMk cId="2898527270" sldId="322"/>
            <ac:spMk id="11" creationId="{96F7AB5B-8982-5391-304F-D234801675BC}"/>
          </ac:spMkLst>
        </pc:spChg>
        <pc:spChg chg="add del mod">
          <ac:chgData name="早﨑 碧泉" userId="5d7a7c20-868a-48af-aa70-53f45d1177e3" providerId="ADAL" clId="{C0FD915C-4351-4FAE-B4AE-DC4DBB436D2A}" dt="2022-09-11T05:24:31.066" v="327" actId="478"/>
          <ac:spMkLst>
            <pc:docMk/>
            <pc:sldMk cId="2898527270" sldId="322"/>
            <ac:spMk id="14" creationId="{5437E9A5-1F8A-5B47-768F-489DE38B8AC6}"/>
          </ac:spMkLst>
        </pc:spChg>
        <pc:spChg chg="add mod">
          <ac:chgData name="早﨑 碧泉" userId="5d7a7c20-868a-48af-aa70-53f45d1177e3" providerId="ADAL" clId="{C0FD915C-4351-4FAE-B4AE-DC4DBB436D2A}" dt="2022-09-11T06:57:04.800" v="1232" actId="1076"/>
          <ac:spMkLst>
            <pc:docMk/>
            <pc:sldMk cId="2898527270" sldId="322"/>
            <ac:spMk id="15" creationId="{326E300E-DE2B-BA21-AF5F-EACA56B975B0}"/>
          </ac:spMkLst>
        </pc:spChg>
        <pc:graphicFrameChg chg="add del mod">
          <ac:chgData name="早﨑 碧泉" userId="5d7a7c20-868a-48af-aa70-53f45d1177e3" providerId="ADAL" clId="{C0FD915C-4351-4FAE-B4AE-DC4DBB436D2A}" dt="2022-09-11T05:22:45.589" v="302" actId="478"/>
          <ac:graphicFrameMkLst>
            <pc:docMk/>
            <pc:sldMk cId="2898527270" sldId="322"/>
            <ac:graphicFrameMk id="3" creationId="{91BB994F-BF30-7B72-4E85-70CB705989CC}"/>
          </ac:graphicFrameMkLst>
        </pc:graphicFrameChg>
        <pc:graphicFrameChg chg="add mod ord">
          <ac:chgData name="早﨑 碧泉" userId="5d7a7c20-868a-48af-aa70-53f45d1177e3" providerId="ADAL" clId="{C0FD915C-4351-4FAE-B4AE-DC4DBB436D2A}" dt="2022-09-11T05:27:02.048" v="350" actId="692"/>
          <ac:graphicFrameMkLst>
            <pc:docMk/>
            <pc:sldMk cId="2898527270" sldId="322"/>
            <ac:graphicFrameMk id="12" creationId="{91BB994F-BF30-7B72-4E85-70CB705989CC}"/>
          </ac:graphicFrameMkLst>
        </pc:graphicFrameChg>
        <pc:cxnChg chg="add mod">
          <ac:chgData name="早﨑 碧泉" userId="5d7a7c20-868a-48af-aa70-53f45d1177e3" providerId="ADAL" clId="{C0FD915C-4351-4FAE-B4AE-DC4DBB436D2A}" dt="2022-09-11T05:23:37.137" v="315" actId="1076"/>
          <ac:cxnSpMkLst>
            <pc:docMk/>
            <pc:sldMk cId="2898527270" sldId="322"/>
            <ac:cxnSpMk id="5" creationId="{37A4F7D3-9F08-B2E5-997D-EBC504385EB8}"/>
          </ac:cxnSpMkLst>
        </pc:cxnChg>
        <pc:cxnChg chg="add mod">
          <ac:chgData name="早﨑 碧泉" userId="5d7a7c20-868a-48af-aa70-53f45d1177e3" providerId="ADAL" clId="{C0FD915C-4351-4FAE-B4AE-DC4DBB436D2A}" dt="2022-09-11T05:23:37.137" v="315" actId="1076"/>
          <ac:cxnSpMkLst>
            <pc:docMk/>
            <pc:sldMk cId="2898527270" sldId="322"/>
            <ac:cxnSpMk id="7" creationId="{81367C31-0083-0BC3-30A0-395D560EA4FA}"/>
          </ac:cxnSpMkLst>
        </pc:cxnChg>
      </pc:sldChg>
      <pc:sldChg chg="del">
        <pc:chgData name="早﨑 碧泉" userId="5d7a7c20-868a-48af-aa70-53f45d1177e3" providerId="ADAL" clId="{C0FD915C-4351-4FAE-B4AE-DC4DBB436D2A}" dt="2022-09-11T04:16:22.995" v="0" actId="47"/>
        <pc:sldMkLst>
          <pc:docMk/>
          <pc:sldMk cId="3657696225" sldId="322"/>
        </pc:sldMkLst>
      </pc:sldChg>
    </pc:docChg>
  </pc:docChgLst>
  <pc:docChgLst>
    <pc:chgData name="早﨑 碧泉" userId="5d7a7c20-868a-48af-aa70-53f45d1177e3" providerId="ADAL" clId="{FA6D156E-7420-4DE3-889B-27EE27458A6D}"/>
    <pc:docChg chg="delSld modSld">
      <pc:chgData name="早﨑 碧泉" userId="5d7a7c20-868a-48af-aa70-53f45d1177e3" providerId="ADAL" clId="{FA6D156E-7420-4DE3-889B-27EE27458A6D}" dt="2022-09-11T01:56:05.615" v="53"/>
      <pc:docMkLst>
        <pc:docMk/>
      </pc:docMkLst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1625065467" sldId="259"/>
        </pc:sldMkLst>
      </pc:sldChg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3169088000" sldId="272"/>
        </pc:sldMkLst>
      </pc:sldChg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3055695636" sldId="279"/>
        </pc:sldMkLst>
      </pc:sldChg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550994736" sldId="281"/>
        </pc:sldMkLst>
      </pc:sldChg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3119865264" sldId="289"/>
        </pc:sldMkLst>
      </pc:sldChg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4021913456" sldId="296"/>
        </pc:sldMkLst>
      </pc:sldChg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4097707714" sldId="316"/>
        </pc:sldMkLst>
      </pc:sldChg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4201020645" sldId="317"/>
        </pc:sldMkLst>
      </pc:sldChg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1753922956" sldId="318"/>
        </pc:sldMkLst>
      </pc:sldChg>
      <pc:sldChg chg="modSp mod">
        <pc:chgData name="早﨑 碧泉" userId="5d7a7c20-868a-48af-aa70-53f45d1177e3" providerId="ADAL" clId="{FA6D156E-7420-4DE3-889B-27EE27458A6D}" dt="2022-09-10T07:09:46.986" v="44" actId="20577"/>
        <pc:sldMkLst>
          <pc:docMk/>
          <pc:sldMk cId="1693747197" sldId="319"/>
        </pc:sldMkLst>
        <pc:spChg chg="mod">
          <ac:chgData name="早﨑 碧泉" userId="5d7a7c20-868a-48af-aa70-53f45d1177e3" providerId="ADAL" clId="{FA6D156E-7420-4DE3-889B-27EE27458A6D}" dt="2022-09-10T07:09:46.986" v="44" actId="20577"/>
          <ac:spMkLst>
            <pc:docMk/>
            <pc:sldMk cId="1693747197" sldId="319"/>
            <ac:spMk id="20" creationId="{2CFA0DFE-2A86-448A-BE64-34C79A9C0FC6}"/>
          </ac:spMkLst>
        </pc:spChg>
      </pc:sldChg>
      <pc:sldChg chg="modSp mod">
        <pc:chgData name="早﨑 碧泉" userId="5d7a7c20-868a-48af-aa70-53f45d1177e3" providerId="ADAL" clId="{FA6D156E-7420-4DE3-889B-27EE27458A6D}" dt="2022-09-11T01:56:05.615" v="53"/>
        <pc:sldMkLst>
          <pc:docMk/>
          <pc:sldMk cId="3828376326" sldId="320"/>
        </pc:sldMkLst>
        <pc:graphicFrameChg chg="mod modGraphic">
          <ac:chgData name="早﨑 碧泉" userId="5d7a7c20-868a-48af-aa70-53f45d1177e3" providerId="ADAL" clId="{FA6D156E-7420-4DE3-889B-27EE27458A6D}" dt="2022-09-11T01:56:05.615" v="53"/>
          <ac:graphicFrameMkLst>
            <pc:docMk/>
            <pc:sldMk cId="3828376326" sldId="320"/>
            <ac:graphicFrameMk id="8" creationId="{AF1EFC32-4E31-4437-845E-5BFC6F73A843}"/>
          </ac:graphicFrameMkLst>
        </pc:graphicFrameChg>
      </pc:sldChg>
      <pc:sldChg chg="modSp mod">
        <pc:chgData name="早﨑 碧泉" userId="5d7a7c20-868a-48af-aa70-53f45d1177e3" providerId="ADAL" clId="{FA6D156E-7420-4DE3-889B-27EE27458A6D}" dt="2022-09-10T07:10:03.989" v="51" actId="1076"/>
        <pc:sldMkLst>
          <pc:docMk/>
          <pc:sldMk cId="169181220" sldId="321"/>
        </pc:sldMkLst>
        <pc:spChg chg="mod">
          <ac:chgData name="早﨑 碧泉" userId="5d7a7c20-868a-48af-aa70-53f45d1177e3" providerId="ADAL" clId="{FA6D156E-7420-4DE3-889B-27EE27458A6D}" dt="2022-09-10T07:10:03.989" v="51" actId="1076"/>
          <ac:spMkLst>
            <pc:docMk/>
            <pc:sldMk cId="169181220" sldId="321"/>
            <ac:spMk id="41" creationId="{49BF3ED1-585C-4B98-8430-6FD7580D55F1}"/>
          </ac:spMkLst>
        </pc:spChg>
      </pc:sldChg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3657696225" sldId="32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6641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2461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9100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6716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5509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379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211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4861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0876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2623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1301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1340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AF1EFC32-4E31-4437-845E-5BFC6F73A8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4163672"/>
              </p:ext>
            </p:extLst>
          </p:nvPr>
        </p:nvGraphicFramePr>
        <p:xfrm>
          <a:off x="175248" y="802132"/>
          <a:ext cx="8622297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4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3062">
                  <a:extLst>
                    <a:ext uri="{9D8B030D-6E8A-4147-A177-3AD203B41FA5}">
                      <a16:colId xmlns:a16="http://schemas.microsoft.com/office/drawing/2014/main" val="843025361"/>
                    </a:ext>
                  </a:extLst>
                </a:gridCol>
                <a:gridCol w="5820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2927">
                  <a:extLst>
                    <a:ext uri="{9D8B030D-6E8A-4147-A177-3AD203B41FA5}">
                      <a16:colId xmlns:a16="http://schemas.microsoft.com/office/drawing/2014/main" val="2894939030"/>
                    </a:ext>
                  </a:extLst>
                </a:gridCol>
                <a:gridCol w="8681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99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6001">
                  <a:extLst>
                    <a:ext uri="{9D8B030D-6E8A-4147-A177-3AD203B41FA5}">
                      <a16:colId xmlns:a16="http://schemas.microsoft.com/office/drawing/2014/main" val="310727429"/>
                    </a:ext>
                  </a:extLst>
                </a:gridCol>
                <a:gridCol w="59517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82880">
                <a:tc gridSpan="8">
                  <a:txBody>
                    <a:bodyPr/>
                    <a:lstStyle/>
                    <a:p>
                      <a:pPr algn="l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Electronic supplementary Material</a:t>
                      </a:r>
                      <a:r>
                        <a:rPr kumimoji="1" lang="en-US" altLang="ja-JP" sz="1000" b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4-1. Univariate and multivariate analysis to clarify the predictor of DSS among the variables related to T category on CT images immediately before surgery in 223 PDAC patients with resection after CRT</a:t>
                      </a:r>
                      <a:endParaRPr kumimoji="1" lang="ja-JP" altLang="en-US" sz="1000" b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1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 anchor="ctr">
                    <a:lnL w="12700" cmpd="sng"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1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5302694"/>
                  </a:ext>
                </a:extLst>
              </a:tr>
              <a:tr h="91440">
                <a:tc rowSpan="2">
                  <a:txBody>
                    <a:bodyPr/>
                    <a:lstStyle/>
                    <a:p>
                      <a:pPr algn="l"/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Variables on CT images immediately before surgery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5-yr survival (%)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Univariate analysis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Multivariate analysis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5-yr survival (%)</a:t>
                      </a:r>
                      <a:endParaRPr kumimoji="1" lang="ja-JP" altLang="en-US" sz="11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HR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95% CI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P-value</a:t>
                      </a:r>
                      <a:endParaRPr kumimoji="1" lang="ja-JP" altLang="en-US" sz="1000" b="0" i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HR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95% CI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P-value</a:t>
                      </a:r>
                      <a:endParaRPr kumimoji="1" lang="ja-JP" altLang="en-US" sz="1000" b="0" i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Tumor size (&lt;=21.2/&gt;21/2mm)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48.4/33.5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1.9832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1.2649-3.1093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0.003</a:t>
                      </a:r>
                      <a:endParaRPr kumimoji="1" lang="ja-JP" altLang="en-US" sz="10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1.4891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0.9341-2.3738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0.094</a:t>
                      </a:r>
                      <a:endParaRPr kumimoji="1" lang="ja-JP" altLang="en-US" sz="10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9254062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 (0/1)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37.0/39.8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1.1050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0.7673-1.5912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0.592</a:t>
                      </a:r>
                      <a:endParaRPr kumimoji="1" lang="ja-JP" altLang="en-US" sz="10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4609146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 (0/1)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38.3/38.3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0.9487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0.6518-1.3808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0.783</a:t>
                      </a:r>
                      <a:endParaRPr kumimoji="1" lang="ja-JP" altLang="en-US" sz="10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1614247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 (0/1)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50.9/35.4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1.7755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1.0461-3.0133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0.033</a:t>
                      </a:r>
                      <a:endParaRPr kumimoji="1" lang="ja-JP" altLang="en-US" sz="10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1.5851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0.9059-2.7735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0.107</a:t>
                      </a:r>
                      <a:endParaRPr kumimoji="1" lang="ja-JP" altLang="en-US" sz="10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6595791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RP (0/1)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44.8/37.2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1.5103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0.9011-2.5315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0.118</a:t>
                      </a:r>
                      <a:endParaRPr kumimoji="1" lang="ja-JP" altLang="en-US" sz="10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0332682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000" b="0" kern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PVp</a:t>
                      </a: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(0/1)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43.7/23.6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2.0049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1.3630-2.9490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kumimoji="1" lang="ja-JP" altLang="en-US" sz="10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4361612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000" b="1" kern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PVsm</a:t>
                      </a:r>
                      <a:r>
                        <a:rPr kumimoji="1" lang="en-US" altLang="ja-JP" sz="1000" b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(0/1)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50.5/19.6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2.1995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1.5240-3.1743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kumimoji="1" lang="ja-JP" altLang="en-US" sz="10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1.7423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1.1629-2.6104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0.007</a:t>
                      </a:r>
                      <a:endParaRPr kumimoji="1" lang="ja-JP" altLang="en-US" sz="10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328354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000" b="0" kern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PVsp</a:t>
                      </a: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(0/1)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46.3/25.1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1.8834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1.3051-2.7178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kumimoji="1" lang="ja-JP" altLang="en-US" sz="10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4496962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000" b="0" kern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Asm</a:t>
                      </a: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(0/1)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41.7/16.2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2.0897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1.3289-3.2860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0.001</a:t>
                      </a:r>
                      <a:endParaRPr kumimoji="1" lang="ja-JP" altLang="en-US" sz="10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1.4479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0.8761-2.3930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0.149</a:t>
                      </a:r>
                      <a:endParaRPr kumimoji="1" lang="ja-JP" altLang="en-US" sz="10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6519246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000" b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Ace (0/1) 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41.5/17.7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2.0889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1.3077-3.3368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0.002</a:t>
                      </a:r>
                      <a:endParaRPr kumimoji="1" lang="ja-JP" altLang="en-US" sz="10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1.9268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1.18053.1448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0.009</a:t>
                      </a:r>
                      <a:endParaRPr kumimoji="1" lang="ja-JP" altLang="en-US" sz="10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0652110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Ach (0/1)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41.3/26.2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1.6239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1.0656-2.4748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0.024</a:t>
                      </a:r>
                      <a:endParaRPr kumimoji="1" lang="ja-JP" altLang="en-US" sz="10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0909558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Asp (0/1)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42.2/15.5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2.0715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1.3184-3.2547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0.002</a:t>
                      </a:r>
                      <a:endParaRPr kumimoji="1" lang="ja-JP" altLang="en-US" sz="10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3810207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 (0/1)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51.3/28.8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1.7707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1.2034-2.6054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0.004</a:t>
                      </a:r>
                      <a:endParaRPr kumimoji="1" lang="ja-JP" altLang="en-US" sz="10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6745855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OO (0/1)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39.6/31.2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1.3830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0.9036-2.1169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0.135</a:t>
                      </a:r>
                      <a:endParaRPr kumimoji="1" lang="ja-JP" altLang="en-US" sz="10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0295258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l"/>
                      <a:endParaRPr kumimoji="1" lang="en-US" altLang="ja-JP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2721827"/>
                  </a:ext>
                </a:extLst>
              </a:tr>
              <a:tr h="182880">
                <a:tc gridSpan="8">
                  <a:txBody>
                    <a:bodyPr/>
                    <a:lstStyle/>
                    <a:p>
                      <a:pPr algn="l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Electronic supplementary Material 4-2.</a:t>
                      </a:r>
                      <a:r>
                        <a:rPr kumimoji="1" lang="en-US" altLang="ja-JP" sz="1000" b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Univariate and multivariate analysis to clarify the predictor of DSS among the pathological variables related to T category in 206 PDAC patients with resection after CRT</a:t>
                      </a:r>
                      <a:endParaRPr kumimoji="1" lang="ja-JP" altLang="en-US" sz="1000" b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1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1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2564600"/>
                  </a:ext>
                </a:extLst>
              </a:tr>
              <a:tr h="91440">
                <a:tc rowSpan="2">
                  <a:txBody>
                    <a:bodyPr/>
                    <a:lstStyle/>
                    <a:p>
                      <a:pPr algn="l"/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Pathological variables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5-yr survival (%)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Univariate analysis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Multivariate analysis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2749113"/>
                  </a:ext>
                </a:extLst>
              </a:tr>
              <a:tr h="914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5-yr survival (%)</a:t>
                      </a:r>
                      <a:endParaRPr kumimoji="1" lang="ja-JP" altLang="en-US" sz="11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HR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95% CI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P-value</a:t>
                      </a:r>
                      <a:endParaRPr kumimoji="1" lang="ja-JP" altLang="en-US" sz="1000" b="0" i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HR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95% CI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P-value</a:t>
                      </a:r>
                      <a:endParaRPr kumimoji="1" lang="ja-JP" altLang="en-US" sz="1000" b="0" i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7098972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Tumor size (&lt;=21/&gt;21mm)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43.0/34.7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1.6419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1.0945-2.4632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0.017</a:t>
                      </a:r>
                      <a:endParaRPr kumimoji="1" lang="ja-JP" altLang="en-US" sz="10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3301542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 (0/1)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37.8/36.8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1.0842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0.6890-1.7062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0.727</a:t>
                      </a:r>
                      <a:endParaRPr kumimoji="1" lang="ja-JP" altLang="en-US" sz="10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4787409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 (0/1)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41.0/30.5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1.3616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0.9201-2.0149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0.123</a:t>
                      </a:r>
                      <a:endParaRPr kumimoji="1" lang="ja-JP" altLang="en-US" sz="10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1.4948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0.9944</a:t>
                      </a:r>
                      <a:r>
                        <a:rPr kumimoji="1" lang="ja-JP" altLang="en-US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－</a:t>
                      </a: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2.2471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0.053</a:t>
                      </a:r>
                      <a:endParaRPr kumimoji="1" lang="ja-JP" altLang="en-US" sz="10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9945843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 (0/1)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41.8/28.0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1.6565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1.1055-2.4820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0.014</a:t>
                      </a:r>
                      <a:endParaRPr kumimoji="1" lang="ja-JP" altLang="en-US" sz="10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310922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000" b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RP (0/1)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43.9/27.8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1.7921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1.2252-2.6215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0.003</a:t>
                      </a:r>
                      <a:endParaRPr kumimoji="1" lang="ja-JP" altLang="en-US" sz="10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1.5450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1.0075-2.3693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0.046</a:t>
                      </a:r>
                      <a:endParaRPr kumimoji="1" lang="ja-JP" altLang="en-US" sz="10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516796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000" b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PV (0/1)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42.4/21.9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1.9801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1.3083-2.9969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0.001</a:t>
                      </a:r>
                      <a:endParaRPr kumimoji="1" lang="ja-JP" altLang="en-US" sz="10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1.6289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1.0520-2.5224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0.029</a:t>
                      </a:r>
                      <a:endParaRPr kumimoji="1" lang="ja-JP" altLang="en-US" sz="10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5315228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 (0/1)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38.7/27.0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1.9530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1.0438-3.6541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0.036</a:t>
                      </a:r>
                      <a:endParaRPr kumimoji="1" lang="ja-JP" altLang="en-US" sz="10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1.6304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0.8318-3.1959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0.155</a:t>
                      </a:r>
                      <a:endParaRPr kumimoji="1" lang="ja-JP" altLang="en-US" sz="10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9037843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 (0/1)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42.4/25.1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1.7596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1.1812-2.6211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1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0.006</a:t>
                      </a:r>
                      <a:endParaRPr kumimoji="1" lang="ja-JP" altLang="en-US" sz="1000" b="1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9547284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OO (0/1)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36.7/50.0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0.9614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0.3904-2.3671</a:t>
                      </a: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i="1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0.932</a:t>
                      </a:r>
                      <a:endParaRPr kumimoji="1" lang="ja-JP" altLang="en-US" sz="10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2106121"/>
                  </a:ext>
                </a:extLst>
              </a:tr>
              <a:tr h="365760">
                <a:tc gridSpan="8">
                  <a:txBody>
                    <a:bodyPr/>
                    <a:lstStyle/>
                    <a:p>
                      <a:pPr algn="l"/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DSS: disease-specific survival, CT: computed tomography, PDAC: pancreatic ductal adenocarcinoma, CRT: chemoradiotherapy, HR: hazard ratio, CI: confidence interval, CH: bile duct invasion, DU: duodenal invasion, S: serosal side of the anterior pancreatic invasion, RP: </a:t>
                      </a:r>
                      <a:r>
                        <a:rPr kumimoji="1" lang="en-US" altLang="ja-JP" sz="1000" b="0" kern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retropancreatic</a:t>
                      </a: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tissue invasion, </a:t>
                      </a:r>
                      <a:r>
                        <a:rPr kumimoji="1" lang="en-US" altLang="ja-JP" sz="1000" b="0" kern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PVp</a:t>
                      </a: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1" lang="en-US" altLang="ja-JP" sz="1000" b="0" kern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sm</a:t>
                      </a: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1" lang="en-US" altLang="ja-JP" sz="1000" b="0" kern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</a:t>
                      </a: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portal venous system invasion of portal vein/superior mesenteric vein/splenic vein, </a:t>
                      </a:r>
                      <a:r>
                        <a:rPr kumimoji="1" lang="en-US" altLang="ja-JP" sz="1000" b="0" kern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Asm</a:t>
                      </a: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1" lang="en-US" altLang="ja-JP" sz="1000" b="0" kern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</a:t>
                      </a: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1" lang="en-US" altLang="ja-JP" sz="1000" b="0" kern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1" lang="en-US" altLang="ja-JP" sz="1000" b="0" kern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</a:t>
                      </a: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arterial system invasion of superior mesenteric artery/celiac artery/common hepatic artery/splenic artery, PL: </a:t>
                      </a:r>
                      <a:r>
                        <a:rPr kumimoji="1" lang="en-US" altLang="ja-JP" sz="1000" b="0" kern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extrapancreatic</a:t>
                      </a:r>
                      <a:r>
                        <a:rPr kumimoji="1" lang="en-US" altLang="ja-JP" sz="1000" b="0" kern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nerve plexus invasion, OO: invasion to other organs, 0:absent, 1: present</a:t>
                      </a:r>
                    </a:p>
                  </a:txBody>
                  <a:tcPr marL="36166" marR="3616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21" marR="4822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21" marR="4822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21" marR="4822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8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21" marR="4822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21" marR="4822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21" marR="4822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i="1" kern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21" marR="4822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00676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83763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1959</TotalTime>
  <Words>456</Words>
  <Application>Microsoft Office PowerPoint</Application>
  <PresentationFormat>画面に合わせる (4:3)</PresentationFormat>
  <Paragraphs>165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早﨑 碧泉</dc:creator>
  <cp:lastModifiedBy>早﨑 碧泉</cp:lastModifiedBy>
  <cp:revision>23</cp:revision>
  <dcterms:created xsi:type="dcterms:W3CDTF">2022-09-09T11:54:27Z</dcterms:created>
  <dcterms:modified xsi:type="dcterms:W3CDTF">2022-10-02T08:02:41Z</dcterms:modified>
</cp:coreProperties>
</file>