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5" r:id="rId4"/>
  </p:sldIdLst>
  <p:sldSz cx="7559675" cy="10691813"/>
  <p:notesSz cx="6858000" cy="9144000"/>
  <p:defaultTextStyle>
    <a:defPPr>
      <a:defRPr lang="ja-JP"/>
    </a:defPPr>
    <a:lvl1pPr marL="0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DCD"/>
    <a:srgbClr val="0000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42" autoAdjust="0"/>
    <p:restoredTop sz="94660"/>
  </p:normalViewPr>
  <p:slideViewPr>
    <p:cSldViewPr snapToGrid="0">
      <p:cViewPr varScale="1">
        <p:scale>
          <a:sx n="53" d="100"/>
          <a:sy n="53" d="100"/>
        </p:scale>
        <p:origin x="27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3709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69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60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579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1980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9970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03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76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812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14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3727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7C1C4-81E6-4E83-B20A-9F1064B49054}" type="datetimeFigureOut">
              <a:rPr kumimoji="1" lang="ja-JP" altLang="en-US" smtClean="0"/>
              <a:t>2022/11/1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B226F-31D3-4C19-A851-B01560D47D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43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emf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F349211-6C7F-4728-90E9-4C8089B2EFCE}"/>
              </a:ext>
            </a:extLst>
          </p:cNvPr>
          <p:cNvSpPr txBox="1"/>
          <p:nvPr/>
        </p:nvSpPr>
        <p:spPr>
          <a:xfrm>
            <a:off x="3531390" y="10286045"/>
            <a:ext cx="38843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.  Sugiyama et al. 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1" name="図 130">
            <a:extLst>
              <a:ext uri="{FF2B5EF4-FFF2-40B4-BE49-F238E27FC236}">
                <a16:creationId xmlns:a16="http://schemas.microsoft.com/office/drawing/2014/main" id="{55136BA8-45CD-4892-86B9-8436F81078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2" b="20880"/>
          <a:stretch/>
        </p:blipFill>
        <p:spPr>
          <a:xfrm>
            <a:off x="1029902" y="3220077"/>
            <a:ext cx="2887579" cy="1900566"/>
          </a:xfrm>
          <a:prstGeom prst="rect">
            <a:avLst/>
          </a:prstGeom>
        </p:spPr>
      </p:pic>
      <p:pic>
        <p:nvPicPr>
          <p:cNvPr id="132" name="図 131">
            <a:extLst>
              <a:ext uri="{FF2B5EF4-FFF2-40B4-BE49-F238E27FC236}">
                <a16:creationId xmlns:a16="http://schemas.microsoft.com/office/drawing/2014/main" id="{A3085C31-5FB6-40D5-B4C1-1CF0637C6D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9" b="19533"/>
          <a:stretch/>
        </p:blipFill>
        <p:spPr>
          <a:xfrm>
            <a:off x="4793381" y="3171319"/>
            <a:ext cx="2367815" cy="1930073"/>
          </a:xfrm>
          <a:prstGeom prst="rect">
            <a:avLst/>
          </a:prstGeom>
        </p:spPr>
      </p:pic>
      <p:sp>
        <p:nvSpPr>
          <p:cNvPr id="134" name="テキスト ボックス 133">
            <a:extLst>
              <a:ext uri="{FF2B5EF4-FFF2-40B4-BE49-F238E27FC236}">
                <a16:creationId xmlns:a16="http://schemas.microsoft.com/office/drawing/2014/main" id="{C6B87507-3EB1-497C-B6AA-ECC54E4FF8C1}"/>
              </a:ext>
            </a:extLst>
          </p:cNvPr>
          <p:cNvSpPr txBox="1"/>
          <p:nvPr/>
        </p:nvSpPr>
        <p:spPr>
          <a:xfrm>
            <a:off x="762741" y="333367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3 min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テキスト ボックス 134">
            <a:extLst>
              <a:ext uri="{FF2B5EF4-FFF2-40B4-BE49-F238E27FC236}">
                <a16:creationId xmlns:a16="http://schemas.microsoft.com/office/drawing/2014/main" id="{02ACC0FB-07F6-440E-AA52-FBB73395C383}"/>
              </a:ext>
            </a:extLst>
          </p:cNvPr>
          <p:cNvSpPr txBox="1"/>
          <p:nvPr/>
        </p:nvSpPr>
        <p:spPr>
          <a:xfrm>
            <a:off x="2077838" y="333367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1 h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5808BC46-BD62-4B70-9C2F-210563542BFE}"/>
              </a:ext>
            </a:extLst>
          </p:cNvPr>
          <p:cNvSpPr txBox="1"/>
          <p:nvPr/>
        </p:nvSpPr>
        <p:spPr>
          <a:xfrm>
            <a:off x="3278078" y="333367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3 h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テキスト ボックス 163">
            <a:extLst>
              <a:ext uri="{FF2B5EF4-FFF2-40B4-BE49-F238E27FC236}">
                <a16:creationId xmlns:a16="http://schemas.microsoft.com/office/drawing/2014/main" id="{6E713DF7-7B75-4B10-AFBE-85E45B880201}"/>
              </a:ext>
            </a:extLst>
          </p:cNvPr>
          <p:cNvSpPr txBox="1"/>
          <p:nvPr/>
        </p:nvSpPr>
        <p:spPr>
          <a:xfrm rot="16200000">
            <a:off x="160378" y="2214001"/>
            <a:ext cx="486193" cy="336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</a:p>
        </p:txBody>
      </p:sp>
      <p:sp>
        <p:nvSpPr>
          <p:cNvPr id="165" name="テキスト ボックス 164">
            <a:extLst>
              <a:ext uri="{FF2B5EF4-FFF2-40B4-BE49-F238E27FC236}">
                <a16:creationId xmlns:a16="http://schemas.microsoft.com/office/drawing/2014/main" id="{73B09AB6-E277-48DE-85C4-F49885D7A2E4}"/>
              </a:ext>
            </a:extLst>
          </p:cNvPr>
          <p:cNvSpPr txBox="1"/>
          <p:nvPr/>
        </p:nvSpPr>
        <p:spPr>
          <a:xfrm rot="16200000">
            <a:off x="149855" y="1025475"/>
            <a:ext cx="507240" cy="336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cxnSp>
        <p:nvCxnSpPr>
          <p:cNvPr id="176" name="直線コネクタ 175">
            <a:extLst>
              <a:ext uri="{FF2B5EF4-FFF2-40B4-BE49-F238E27FC236}">
                <a16:creationId xmlns:a16="http://schemas.microsoft.com/office/drawing/2014/main" id="{1AA96E77-03B1-4AB3-8F4E-A13391EA4499}"/>
              </a:ext>
            </a:extLst>
          </p:cNvPr>
          <p:cNvCxnSpPr>
            <a:cxnSpLocks/>
          </p:cNvCxnSpPr>
          <p:nvPr/>
        </p:nvCxnSpPr>
        <p:spPr>
          <a:xfrm>
            <a:off x="3381949" y="3004458"/>
            <a:ext cx="6899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グループ化 1"/>
          <p:cNvGrpSpPr/>
          <p:nvPr/>
        </p:nvGrpSpPr>
        <p:grpSpPr>
          <a:xfrm>
            <a:off x="525932" y="616604"/>
            <a:ext cx="1154497" cy="1154498"/>
            <a:chOff x="794814" y="533180"/>
            <a:chExt cx="1055146" cy="1055147"/>
          </a:xfrm>
        </p:grpSpPr>
        <p:pic>
          <p:nvPicPr>
            <p:cNvPr id="157" name="図 156">
              <a:extLst>
                <a:ext uri="{FF2B5EF4-FFF2-40B4-BE49-F238E27FC236}">
                  <a16:creationId xmlns:a16="http://schemas.microsoft.com/office/drawing/2014/main" id="{8D11B91A-E5C3-4B58-A768-E71E66B5E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814" y="533180"/>
              <a:ext cx="1055146" cy="1055147"/>
            </a:xfrm>
            <a:prstGeom prst="rect">
              <a:avLst/>
            </a:prstGeom>
          </p:spPr>
        </p:pic>
        <p:sp>
          <p:nvSpPr>
            <p:cNvPr id="180" name="正方形/長方形 179">
              <a:extLst>
                <a:ext uri="{FF2B5EF4-FFF2-40B4-BE49-F238E27FC236}">
                  <a16:creationId xmlns:a16="http://schemas.microsoft.com/office/drawing/2014/main" id="{0C06D60B-CD2A-49EB-AEE6-5BB9B67C297D}"/>
                </a:ext>
              </a:extLst>
            </p:cNvPr>
            <p:cNvSpPr/>
            <p:nvPr/>
          </p:nvSpPr>
          <p:spPr>
            <a:xfrm>
              <a:off x="1061041" y="1043623"/>
              <a:ext cx="150735" cy="150735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525932" y="1805130"/>
            <a:ext cx="1154497" cy="1154498"/>
            <a:chOff x="794814" y="1624435"/>
            <a:chExt cx="1055146" cy="1055147"/>
          </a:xfrm>
        </p:grpSpPr>
        <p:pic>
          <p:nvPicPr>
            <p:cNvPr id="158" name="図 157">
              <a:extLst>
                <a:ext uri="{FF2B5EF4-FFF2-40B4-BE49-F238E27FC236}">
                  <a16:creationId xmlns:a16="http://schemas.microsoft.com/office/drawing/2014/main" id="{F99C8339-25B6-4AE6-AB53-F31C64E99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4814" y="1624435"/>
              <a:ext cx="1055146" cy="1055147"/>
            </a:xfrm>
            <a:prstGeom prst="rect">
              <a:avLst/>
            </a:prstGeom>
          </p:spPr>
        </p:pic>
        <p:sp>
          <p:nvSpPr>
            <p:cNvPr id="181" name="正方形/長方形 180">
              <a:extLst>
                <a:ext uri="{FF2B5EF4-FFF2-40B4-BE49-F238E27FC236}">
                  <a16:creationId xmlns:a16="http://schemas.microsoft.com/office/drawing/2014/main" id="{F86B2EDA-E644-462A-B93A-0B0D207A6C64}"/>
                </a:ext>
              </a:extLst>
            </p:cNvPr>
            <p:cNvSpPr/>
            <p:nvPr/>
          </p:nvSpPr>
          <p:spPr>
            <a:xfrm>
              <a:off x="1358609" y="1914178"/>
              <a:ext cx="150735" cy="150735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" name="グループ化 9"/>
          <p:cNvGrpSpPr/>
          <p:nvPr/>
        </p:nvGrpSpPr>
        <p:grpSpPr>
          <a:xfrm>
            <a:off x="1717155" y="616604"/>
            <a:ext cx="1154497" cy="1154498"/>
            <a:chOff x="1883525" y="533180"/>
            <a:chExt cx="1055146" cy="1055147"/>
          </a:xfrm>
        </p:grpSpPr>
        <p:pic>
          <p:nvPicPr>
            <p:cNvPr id="159" name="図 158">
              <a:extLst>
                <a:ext uri="{FF2B5EF4-FFF2-40B4-BE49-F238E27FC236}">
                  <a16:creationId xmlns:a16="http://schemas.microsoft.com/office/drawing/2014/main" id="{3F3C7B2F-537E-448D-98E2-CE6313695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83525" y="533180"/>
              <a:ext cx="1055146" cy="1055147"/>
            </a:xfrm>
            <a:prstGeom prst="rect">
              <a:avLst/>
            </a:prstGeom>
          </p:spPr>
        </p:pic>
        <p:sp>
          <p:nvSpPr>
            <p:cNvPr id="182" name="正方形/長方形 181">
              <a:extLst>
                <a:ext uri="{FF2B5EF4-FFF2-40B4-BE49-F238E27FC236}">
                  <a16:creationId xmlns:a16="http://schemas.microsoft.com/office/drawing/2014/main" id="{6C4E0B4F-D087-43D0-8A98-8EA52E69392A}"/>
                </a:ext>
              </a:extLst>
            </p:cNvPr>
            <p:cNvSpPr/>
            <p:nvPr/>
          </p:nvSpPr>
          <p:spPr>
            <a:xfrm>
              <a:off x="2174199" y="948346"/>
              <a:ext cx="150735" cy="150735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1717155" y="1805130"/>
            <a:ext cx="1154497" cy="1154498"/>
            <a:chOff x="1883525" y="1624435"/>
            <a:chExt cx="1055146" cy="1055147"/>
          </a:xfrm>
        </p:grpSpPr>
        <p:pic>
          <p:nvPicPr>
            <p:cNvPr id="160" name="図 159">
              <a:extLst>
                <a:ext uri="{FF2B5EF4-FFF2-40B4-BE49-F238E27FC236}">
                  <a16:creationId xmlns:a16="http://schemas.microsoft.com/office/drawing/2014/main" id="{DF61B6B7-EB96-4DA5-9458-C3200785F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83525" y="1624435"/>
              <a:ext cx="1055146" cy="1055147"/>
            </a:xfrm>
            <a:prstGeom prst="rect">
              <a:avLst/>
            </a:prstGeom>
          </p:spPr>
        </p:pic>
        <p:sp>
          <p:nvSpPr>
            <p:cNvPr id="183" name="正方形/長方形 182">
              <a:extLst>
                <a:ext uri="{FF2B5EF4-FFF2-40B4-BE49-F238E27FC236}">
                  <a16:creationId xmlns:a16="http://schemas.microsoft.com/office/drawing/2014/main" id="{2D3C1656-C747-420C-988C-777E84AF4416}"/>
                </a:ext>
              </a:extLst>
            </p:cNvPr>
            <p:cNvSpPr/>
            <p:nvPr/>
          </p:nvSpPr>
          <p:spPr>
            <a:xfrm>
              <a:off x="2134822" y="1985086"/>
              <a:ext cx="150735" cy="150735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2917395" y="616604"/>
            <a:ext cx="1154497" cy="1154498"/>
            <a:chOff x="2980477" y="533180"/>
            <a:chExt cx="1055146" cy="1055147"/>
          </a:xfrm>
        </p:grpSpPr>
        <p:pic>
          <p:nvPicPr>
            <p:cNvPr id="161" name="図 160">
              <a:extLst>
                <a:ext uri="{FF2B5EF4-FFF2-40B4-BE49-F238E27FC236}">
                  <a16:creationId xmlns:a16="http://schemas.microsoft.com/office/drawing/2014/main" id="{2249C54C-FE62-4A55-B3F1-4437372F4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80477" y="533180"/>
              <a:ext cx="1055146" cy="1055147"/>
            </a:xfrm>
            <a:prstGeom prst="rect">
              <a:avLst/>
            </a:prstGeom>
          </p:spPr>
        </p:pic>
        <p:sp>
          <p:nvSpPr>
            <p:cNvPr id="184" name="正方形/長方形 183">
              <a:extLst>
                <a:ext uri="{FF2B5EF4-FFF2-40B4-BE49-F238E27FC236}">
                  <a16:creationId xmlns:a16="http://schemas.microsoft.com/office/drawing/2014/main" id="{6AAB6045-8A72-4B27-8ACE-8107610113F3}"/>
                </a:ext>
              </a:extLst>
            </p:cNvPr>
            <p:cNvSpPr/>
            <p:nvPr/>
          </p:nvSpPr>
          <p:spPr>
            <a:xfrm>
              <a:off x="3421549" y="901269"/>
              <a:ext cx="150735" cy="150735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" name="グループ化 12"/>
          <p:cNvGrpSpPr/>
          <p:nvPr/>
        </p:nvGrpSpPr>
        <p:grpSpPr>
          <a:xfrm>
            <a:off x="2917395" y="1805130"/>
            <a:ext cx="1154497" cy="1154498"/>
            <a:chOff x="2980477" y="1624435"/>
            <a:chExt cx="1055146" cy="1055147"/>
          </a:xfrm>
        </p:grpSpPr>
        <p:pic>
          <p:nvPicPr>
            <p:cNvPr id="162" name="図 161">
              <a:extLst>
                <a:ext uri="{FF2B5EF4-FFF2-40B4-BE49-F238E27FC236}">
                  <a16:creationId xmlns:a16="http://schemas.microsoft.com/office/drawing/2014/main" id="{89C620D1-32A6-4217-841F-F83169913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80477" y="1624435"/>
              <a:ext cx="1055146" cy="1055147"/>
            </a:xfrm>
            <a:prstGeom prst="rect">
              <a:avLst/>
            </a:prstGeom>
          </p:spPr>
        </p:pic>
        <p:sp>
          <p:nvSpPr>
            <p:cNvPr id="185" name="正方形/長方形 184">
              <a:extLst>
                <a:ext uri="{FF2B5EF4-FFF2-40B4-BE49-F238E27FC236}">
                  <a16:creationId xmlns:a16="http://schemas.microsoft.com/office/drawing/2014/main" id="{EC53D59C-3E09-4126-B956-C42E5720D3C2}"/>
                </a:ext>
              </a:extLst>
            </p:cNvPr>
            <p:cNvSpPr/>
            <p:nvPr/>
          </p:nvSpPr>
          <p:spPr>
            <a:xfrm>
              <a:off x="3286518" y="2001273"/>
              <a:ext cx="150735" cy="150735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87" name="図 186">
            <a:extLst>
              <a:ext uri="{FF2B5EF4-FFF2-40B4-BE49-F238E27FC236}">
                <a16:creationId xmlns:a16="http://schemas.microsoft.com/office/drawing/2014/main" id="{C972DFA8-B842-412D-AF84-062195D17A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10439" y="1805130"/>
            <a:ext cx="1154498" cy="1154498"/>
          </a:xfrm>
          <a:prstGeom prst="rect">
            <a:avLst/>
          </a:prstGeom>
        </p:spPr>
      </p:pic>
      <p:pic>
        <p:nvPicPr>
          <p:cNvPr id="188" name="図 187">
            <a:extLst>
              <a:ext uri="{FF2B5EF4-FFF2-40B4-BE49-F238E27FC236}">
                <a16:creationId xmlns:a16="http://schemas.microsoft.com/office/drawing/2014/main" id="{38DC5690-0FED-486F-BCBC-54E9F68B9E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10439" y="616604"/>
            <a:ext cx="1154498" cy="1154498"/>
          </a:xfrm>
          <a:prstGeom prst="rect">
            <a:avLst/>
          </a:prstGeom>
        </p:spPr>
      </p:pic>
      <p:sp>
        <p:nvSpPr>
          <p:cNvPr id="189" name="テキスト ボックス 188">
            <a:extLst>
              <a:ext uri="{FF2B5EF4-FFF2-40B4-BE49-F238E27FC236}">
                <a16:creationId xmlns:a16="http://schemas.microsoft.com/office/drawing/2014/main" id="{FF6E76E5-F4D2-4363-AA32-1CEDDB13ED5E}"/>
              </a:ext>
            </a:extLst>
          </p:cNvPr>
          <p:cNvSpPr txBox="1"/>
          <p:nvPr/>
        </p:nvSpPr>
        <p:spPr>
          <a:xfrm>
            <a:off x="6271122" y="333367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3 h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テキスト ボックス 189">
            <a:extLst>
              <a:ext uri="{FF2B5EF4-FFF2-40B4-BE49-F238E27FC236}">
                <a16:creationId xmlns:a16="http://schemas.microsoft.com/office/drawing/2014/main" id="{A00C5763-C192-42EA-897D-4165330EAFFA}"/>
              </a:ext>
            </a:extLst>
          </p:cNvPr>
          <p:cNvSpPr txBox="1"/>
          <p:nvPr/>
        </p:nvSpPr>
        <p:spPr>
          <a:xfrm rot="16200000">
            <a:off x="4346516" y="1025475"/>
            <a:ext cx="507239" cy="336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1" name="図 190">
            <a:extLst>
              <a:ext uri="{FF2B5EF4-FFF2-40B4-BE49-F238E27FC236}">
                <a16:creationId xmlns:a16="http://schemas.microsoft.com/office/drawing/2014/main" id="{F6E17A22-CC16-4D86-B4A6-3C0ECD5E904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23022" y="616604"/>
            <a:ext cx="1154498" cy="1154498"/>
          </a:xfrm>
          <a:prstGeom prst="rect">
            <a:avLst/>
          </a:prstGeom>
        </p:spPr>
      </p:pic>
      <p:pic>
        <p:nvPicPr>
          <p:cNvPr id="192" name="図 191">
            <a:extLst>
              <a:ext uri="{FF2B5EF4-FFF2-40B4-BE49-F238E27FC236}">
                <a16:creationId xmlns:a16="http://schemas.microsoft.com/office/drawing/2014/main" id="{18AC84E9-C871-4851-B1ED-338CFC739A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23022" y="1805130"/>
            <a:ext cx="1154498" cy="1154498"/>
          </a:xfrm>
          <a:prstGeom prst="rect">
            <a:avLst/>
          </a:prstGeom>
        </p:spPr>
      </p:pic>
      <p:sp>
        <p:nvSpPr>
          <p:cNvPr id="193" name="テキスト ボックス 192">
            <a:extLst>
              <a:ext uri="{FF2B5EF4-FFF2-40B4-BE49-F238E27FC236}">
                <a16:creationId xmlns:a16="http://schemas.microsoft.com/office/drawing/2014/main" id="{BA78B284-4DF3-4817-A4D5-1382D30F3B77}"/>
              </a:ext>
            </a:extLst>
          </p:cNvPr>
          <p:cNvSpPr txBox="1"/>
          <p:nvPr/>
        </p:nvSpPr>
        <p:spPr>
          <a:xfrm>
            <a:off x="4989129" y="333367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3 min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4" name="直線コネクタ 193">
            <a:extLst>
              <a:ext uri="{FF2B5EF4-FFF2-40B4-BE49-F238E27FC236}">
                <a16:creationId xmlns:a16="http://schemas.microsoft.com/office/drawing/2014/main" id="{2FB0436F-3578-4725-9213-C79E20BC8EC0}"/>
              </a:ext>
            </a:extLst>
          </p:cNvPr>
          <p:cNvCxnSpPr>
            <a:cxnSpLocks/>
          </p:cNvCxnSpPr>
          <p:nvPr/>
        </p:nvCxnSpPr>
        <p:spPr>
          <a:xfrm>
            <a:off x="6374994" y="3004458"/>
            <a:ext cx="6899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テキスト ボックス 194">
            <a:extLst>
              <a:ext uri="{FF2B5EF4-FFF2-40B4-BE49-F238E27FC236}">
                <a16:creationId xmlns:a16="http://schemas.microsoft.com/office/drawing/2014/main" id="{4180634D-6535-41B2-95F8-07A48E8FB990}"/>
              </a:ext>
            </a:extLst>
          </p:cNvPr>
          <p:cNvSpPr txBox="1"/>
          <p:nvPr/>
        </p:nvSpPr>
        <p:spPr>
          <a:xfrm rot="16200000">
            <a:off x="4357039" y="2214001"/>
            <a:ext cx="486192" cy="336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6" name="図 195">
            <a:extLst>
              <a:ext uri="{FF2B5EF4-FFF2-40B4-BE49-F238E27FC236}">
                <a16:creationId xmlns:a16="http://schemas.microsoft.com/office/drawing/2014/main" id="{950879A3-0A89-4FB0-B1EB-60EF15FB5CC1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5" b="9468"/>
          <a:stretch/>
        </p:blipFill>
        <p:spPr>
          <a:xfrm>
            <a:off x="4871720" y="5959352"/>
            <a:ext cx="1590640" cy="2018115"/>
          </a:xfrm>
          <a:prstGeom prst="rect">
            <a:avLst/>
          </a:prstGeom>
        </p:spPr>
      </p:pic>
      <p:sp>
        <p:nvSpPr>
          <p:cNvPr id="198" name="テキスト ボックス 197">
            <a:extLst>
              <a:ext uri="{FF2B5EF4-FFF2-40B4-BE49-F238E27FC236}">
                <a16:creationId xmlns:a16="http://schemas.microsoft.com/office/drawing/2014/main" id="{4C72327B-CDA1-4FA0-A861-1089D894A8C8}"/>
              </a:ext>
            </a:extLst>
          </p:cNvPr>
          <p:cNvSpPr txBox="1"/>
          <p:nvPr/>
        </p:nvSpPr>
        <p:spPr>
          <a:xfrm rot="16200000">
            <a:off x="166809" y="7604505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9" name="図 198">
            <a:extLst>
              <a:ext uri="{FF2B5EF4-FFF2-40B4-BE49-F238E27FC236}">
                <a16:creationId xmlns:a16="http://schemas.microsoft.com/office/drawing/2014/main" id="{5FF6A574-F11F-4E11-85A2-991CB73E3DF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09662" y="5993710"/>
            <a:ext cx="1160884" cy="1160884"/>
          </a:xfrm>
          <a:prstGeom prst="rect">
            <a:avLst/>
          </a:prstGeom>
        </p:spPr>
      </p:pic>
      <p:pic>
        <p:nvPicPr>
          <p:cNvPr id="200" name="図 199">
            <a:extLst>
              <a:ext uri="{FF2B5EF4-FFF2-40B4-BE49-F238E27FC236}">
                <a16:creationId xmlns:a16="http://schemas.microsoft.com/office/drawing/2014/main" id="{624FB245-BCDB-4786-8519-F8DA2A993E4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4142" y="5993710"/>
            <a:ext cx="1160884" cy="1160884"/>
          </a:xfrm>
          <a:prstGeom prst="rect">
            <a:avLst/>
          </a:prstGeom>
        </p:spPr>
      </p:pic>
      <p:pic>
        <p:nvPicPr>
          <p:cNvPr id="201" name="図 200">
            <a:extLst>
              <a:ext uri="{FF2B5EF4-FFF2-40B4-BE49-F238E27FC236}">
                <a16:creationId xmlns:a16="http://schemas.microsoft.com/office/drawing/2014/main" id="{4F98D69F-D3F8-4D60-BC80-FE15D482FF1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27641" y="5993710"/>
            <a:ext cx="1160884" cy="1160884"/>
          </a:xfrm>
          <a:prstGeom prst="rect">
            <a:avLst/>
          </a:prstGeom>
        </p:spPr>
      </p:pic>
      <p:sp>
        <p:nvSpPr>
          <p:cNvPr id="202" name="テキスト ボックス 201">
            <a:extLst>
              <a:ext uri="{FF2B5EF4-FFF2-40B4-BE49-F238E27FC236}">
                <a16:creationId xmlns:a16="http://schemas.microsoft.com/office/drawing/2014/main" id="{F8B7AF63-3E3F-450A-8B08-522334DC2BCB}"/>
              </a:ext>
            </a:extLst>
          </p:cNvPr>
          <p:cNvSpPr txBox="1"/>
          <p:nvPr/>
        </p:nvSpPr>
        <p:spPr>
          <a:xfrm rot="16200000">
            <a:off x="157191" y="6420264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3" name="テキスト ボックス 202">
            <a:extLst>
              <a:ext uri="{FF2B5EF4-FFF2-40B4-BE49-F238E27FC236}">
                <a16:creationId xmlns:a16="http://schemas.microsoft.com/office/drawing/2014/main" id="{C2389FF9-6989-4A49-869E-08BE753492E8}"/>
              </a:ext>
            </a:extLst>
          </p:cNvPr>
          <p:cNvSpPr txBox="1"/>
          <p:nvPr/>
        </p:nvSpPr>
        <p:spPr>
          <a:xfrm>
            <a:off x="872752" y="5720815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LEL</a:t>
            </a:r>
            <a:endParaRPr kumimoji="1" lang="ja-JP" altLang="en-US" sz="1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テキスト ボックス 203">
            <a:extLst>
              <a:ext uri="{FF2B5EF4-FFF2-40B4-BE49-F238E27FC236}">
                <a16:creationId xmlns:a16="http://schemas.microsoft.com/office/drawing/2014/main" id="{B0AAB51F-D76E-49D4-A312-F60F3E3A3F25}"/>
              </a:ext>
            </a:extLst>
          </p:cNvPr>
          <p:cNvSpPr txBox="1"/>
          <p:nvPr/>
        </p:nvSpPr>
        <p:spPr>
          <a:xfrm>
            <a:off x="1991330" y="5720815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Biotin</a:t>
            </a:r>
            <a:endParaRPr kumimoji="1" lang="ja-JP" altLang="en-U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" name="テキスト ボックス 204">
            <a:extLst>
              <a:ext uri="{FF2B5EF4-FFF2-40B4-BE49-F238E27FC236}">
                <a16:creationId xmlns:a16="http://schemas.microsoft.com/office/drawing/2014/main" id="{48201315-12E6-4DB0-8496-56DA9CEBFF4C}"/>
              </a:ext>
            </a:extLst>
          </p:cNvPr>
          <p:cNvSpPr txBox="1"/>
          <p:nvPr/>
        </p:nvSpPr>
        <p:spPr>
          <a:xfrm>
            <a:off x="3144497" y="5720815"/>
            <a:ext cx="6912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" name="図 205">
            <a:extLst>
              <a:ext uri="{FF2B5EF4-FFF2-40B4-BE49-F238E27FC236}">
                <a16:creationId xmlns:a16="http://schemas.microsoft.com/office/drawing/2014/main" id="{3898ED12-BDE2-4110-A9DA-B70324D7263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09662" y="7177951"/>
            <a:ext cx="1160884" cy="1160884"/>
          </a:xfrm>
          <a:prstGeom prst="rect">
            <a:avLst/>
          </a:prstGeom>
        </p:spPr>
      </p:pic>
      <p:pic>
        <p:nvPicPr>
          <p:cNvPr id="207" name="図 206">
            <a:extLst>
              <a:ext uri="{FF2B5EF4-FFF2-40B4-BE49-F238E27FC236}">
                <a16:creationId xmlns:a16="http://schemas.microsoft.com/office/drawing/2014/main" id="{66A22468-3E28-4A50-B07A-74BA7616F15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4142" y="7177951"/>
            <a:ext cx="1160884" cy="1160884"/>
          </a:xfrm>
          <a:prstGeom prst="rect">
            <a:avLst/>
          </a:prstGeom>
        </p:spPr>
      </p:pic>
      <p:pic>
        <p:nvPicPr>
          <p:cNvPr id="208" name="図 207">
            <a:extLst>
              <a:ext uri="{FF2B5EF4-FFF2-40B4-BE49-F238E27FC236}">
                <a16:creationId xmlns:a16="http://schemas.microsoft.com/office/drawing/2014/main" id="{5A68B27D-FBAD-4637-A415-7E7093FEEF5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27641" y="7177951"/>
            <a:ext cx="1160884" cy="1160884"/>
          </a:xfrm>
          <a:prstGeom prst="rect">
            <a:avLst/>
          </a:prstGeom>
        </p:spPr>
      </p:pic>
      <p:cxnSp>
        <p:nvCxnSpPr>
          <p:cNvPr id="209" name="直線コネクタ 208">
            <a:extLst>
              <a:ext uri="{FF2B5EF4-FFF2-40B4-BE49-F238E27FC236}">
                <a16:creationId xmlns:a16="http://schemas.microsoft.com/office/drawing/2014/main" id="{A16FDEA4-0735-4DA8-95DE-4793B56296DC}"/>
              </a:ext>
            </a:extLst>
          </p:cNvPr>
          <p:cNvCxnSpPr>
            <a:cxnSpLocks/>
          </p:cNvCxnSpPr>
          <p:nvPr/>
        </p:nvCxnSpPr>
        <p:spPr>
          <a:xfrm>
            <a:off x="3256080" y="8381219"/>
            <a:ext cx="8093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テキスト ボックス 209">
            <a:extLst>
              <a:ext uri="{FF2B5EF4-FFF2-40B4-BE49-F238E27FC236}">
                <a16:creationId xmlns:a16="http://schemas.microsoft.com/office/drawing/2014/main" id="{5145748C-DFD7-4245-897C-19F7A2E8C6C4}"/>
              </a:ext>
            </a:extLst>
          </p:cNvPr>
          <p:cNvSpPr txBox="1"/>
          <p:nvPr/>
        </p:nvSpPr>
        <p:spPr>
          <a:xfrm>
            <a:off x="150440" y="210392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テキスト ボックス 210">
            <a:extLst>
              <a:ext uri="{FF2B5EF4-FFF2-40B4-BE49-F238E27FC236}">
                <a16:creationId xmlns:a16="http://schemas.microsoft.com/office/drawing/2014/main" id="{5145748C-DFD7-4245-897C-19F7A2E8C6C4}"/>
              </a:ext>
            </a:extLst>
          </p:cNvPr>
          <p:cNvSpPr txBox="1"/>
          <p:nvPr/>
        </p:nvSpPr>
        <p:spPr>
          <a:xfrm>
            <a:off x="4305606" y="210392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7" name="テキスト ボックス 226">
            <a:extLst>
              <a:ext uri="{FF2B5EF4-FFF2-40B4-BE49-F238E27FC236}">
                <a16:creationId xmlns:a16="http://schemas.microsoft.com/office/drawing/2014/main" id="{ABE3616F-13EC-4149-BAF8-D9879D778343}"/>
              </a:ext>
            </a:extLst>
          </p:cNvPr>
          <p:cNvSpPr txBox="1"/>
          <p:nvPr/>
        </p:nvSpPr>
        <p:spPr>
          <a:xfrm>
            <a:off x="1347927" y="3207227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n.s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8" name="直線コネクタ 227">
            <a:extLst>
              <a:ext uri="{FF2B5EF4-FFF2-40B4-BE49-F238E27FC236}">
                <a16:creationId xmlns:a16="http://schemas.microsoft.com/office/drawing/2014/main" id="{9833CD99-E5F3-43A8-B83C-E64338065D9A}"/>
              </a:ext>
            </a:extLst>
          </p:cNvPr>
          <p:cNvCxnSpPr/>
          <p:nvPr/>
        </p:nvCxnSpPr>
        <p:spPr>
          <a:xfrm>
            <a:off x="1307195" y="3406146"/>
            <a:ext cx="471315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テキスト ボックス 228">
            <a:extLst>
              <a:ext uri="{FF2B5EF4-FFF2-40B4-BE49-F238E27FC236}">
                <a16:creationId xmlns:a16="http://schemas.microsoft.com/office/drawing/2014/main" id="{BF5EF203-3CB7-4FA6-8E1C-0360E3C5AF3E}"/>
              </a:ext>
            </a:extLst>
          </p:cNvPr>
          <p:cNvSpPr txBox="1"/>
          <p:nvPr/>
        </p:nvSpPr>
        <p:spPr>
          <a:xfrm>
            <a:off x="1250318" y="5257761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3 min</a:t>
            </a:r>
          </a:p>
        </p:txBody>
      </p:sp>
      <p:sp>
        <p:nvSpPr>
          <p:cNvPr id="230" name="テキスト ボックス 229">
            <a:extLst>
              <a:ext uri="{FF2B5EF4-FFF2-40B4-BE49-F238E27FC236}">
                <a16:creationId xmlns:a16="http://schemas.microsoft.com/office/drawing/2014/main" id="{CFB13CAF-ACF1-4F2A-AD95-F2A327275355}"/>
              </a:ext>
            </a:extLst>
          </p:cNvPr>
          <p:cNvSpPr txBox="1"/>
          <p:nvPr/>
        </p:nvSpPr>
        <p:spPr>
          <a:xfrm>
            <a:off x="765364" y="4977201"/>
            <a:ext cx="360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1" name="テキスト ボックス 230">
            <a:extLst>
              <a:ext uri="{FF2B5EF4-FFF2-40B4-BE49-F238E27FC236}">
                <a16:creationId xmlns:a16="http://schemas.microsoft.com/office/drawing/2014/main" id="{43ED82A3-92F9-4310-AEE9-64A1A4E39D89}"/>
              </a:ext>
            </a:extLst>
          </p:cNvPr>
          <p:cNvSpPr txBox="1"/>
          <p:nvPr/>
        </p:nvSpPr>
        <p:spPr>
          <a:xfrm rot="16200000">
            <a:off x="-360637" y="4163137"/>
            <a:ext cx="2173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Relative intensity to WT-3min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テキスト ボックス 233">
            <a:extLst>
              <a:ext uri="{FF2B5EF4-FFF2-40B4-BE49-F238E27FC236}">
                <a16:creationId xmlns:a16="http://schemas.microsoft.com/office/drawing/2014/main" id="{CFB13CAF-ACF1-4F2A-AD95-F2A327275355}"/>
              </a:ext>
            </a:extLst>
          </p:cNvPr>
          <p:cNvSpPr txBox="1"/>
          <p:nvPr/>
        </p:nvSpPr>
        <p:spPr>
          <a:xfrm>
            <a:off x="765364" y="4333946"/>
            <a:ext cx="360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テキスト ボックス 236">
            <a:extLst>
              <a:ext uri="{FF2B5EF4-FFF2-40B4-BE49-F238E27FC236}">
                <a16:creationId xmlns:a16="http://schemas.microsoft.com/office/drawing/2014/main" id="{CFB13CAF-ACF1-4F2A-AD95-F2A327275355}"/>
              </a:ext>
            </a:extLst>
          </p:cNvPr>
          <p:cNvSpPr txBox="1"/>
          <p:nvPr/>
        </p:nvSpPr>
        <p:spPr>
          <a:xfrm>
            <a:off x="765364" y="3690691"/>
            <a:ext cx="360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テキスト ボックス 2">
            <a:extLst>
              <a:ext uri="{FF2B5EF4-FFF2-40B4-BE49-F238E27FC236}">
                <a16:creationId xmlns:a16="http://schemas.microsoft.com/office/drawing/2014/main" id="{BD4658D1-6666-4181-B14A-8C879751BADB}"/>
              </a:ext>
            </a:extLst>
          </p:cNvPr>
          <p:cNvSpPr txBox="1"/>
          <p:nvPr/>
        </p:nvSpPr>
        <p:spPr>
          <a:xfrm>
            <a:off x="1542933" y="5039252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テキスト ボックス 3">
            <a:extLst>
              <a:ext uri="{FF2B5EF4-FFF2-40B4-BE49-F238E27FC236}">
                <a16:creationId xmlns:a16="http://schemas.microsoft.com/office/drawing/2014/main" id="{DEE09EE8-C277-450C-A549-490F95E524EA}"/>
              </a:ext>
            </a:extLst>
          </p:cNvPr>
          <p:cNvSpPr txBox="1"/>
          <p:nvPr/>
        </p:nvSpPr>
        <p:spPr>
          <a:xfrm>
            <a:off x="1111212" y="5039252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cxnSp>
        <p:nvCxnSpPr>
          <p:cNvPr id="246" name="直線コネクタ 245">
            <a:extLst>
              <a:ext uri="{FF2B5EF4-FFF2-40B4-BE49-F238E27FC236}">
                <a16:creationId xmlns:a16="http://schemas.microsoft.com/office/drawing/2014/main" id="{FD7069A0-61B0-447C-8FDB-C32B2D7F51C9}"/>
              </a:ext>
            </a:extLst>
          </p:cNvPr>
          <p:cNvCxnSpPr>
            <a:cxnSpLocks/>
          </p:cNvCxnSpPr>
          <p:nvPr/>
        </p:nvCxnSpPr>
        <p:spPr>
          <a:xfrm flipH="1">
            <a:off x="1176572" y="5296015"/>
            <a:ext cx="70726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テキスト ボックス 2">
            <a:extLst>
              <a:ext uri="{FF2B5EF4-FFF2-40B4-BE49-F238E27FC236}">
                <a16:creationId xmlns:a16="http://schemas.microsoft.com/office/drawing/2014/main" id="{BD4658D1-6666-4181-B14A-8C879751BADB}"/>
              </a:ext>
            </a:extLst>
          </p:cNvPr>
          <p:cNvSpPr txBox="1"/>
          <p:nvPr/>
        </p:nvSpPr>
        <p:spPr>
          <a:xfrm>
            <a:off x="2452253" y="5039252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4" name="テキスト ボックス 3">
            <a:extLst>
              <a:ext uri="{FF2B5EF4-FFF2-40B4-BE49-F238E27FC236}">
                <a16:creationId xmlns:a16="http://schemas.microsoft.com/office/drawing/2014/main" id="{DEE09EE8-C277-450C-A549-490F95E524EA}"/>
              </a:ext>
            </a:extLst>
          </p:cNvPr>
          <p:cNvSpPr txBox="1"/>
          <p:nvPr/>
        </p:nvSpPr>
        <p:spPr>
          <a:xfrm>
            <a:off x="2020532" y="5039252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265" name="テキスト ボックス 2">
            <a:extLst>
              <a:ext uri="{FF2B5EF4-FFF2-40B4-BE49-F238E27FC236}">
                <a16:creationId xmlns:a16="http://schemas.microsoft.com/office/drawing/2014/main" id="{BD4658D1-6666-4181-B14A-8C879751BADB}"/>
              </a:ext>
            </a:extLst>
          </p:cNvPr>
          <p:cNvSpPr txBox="1"/>
          <p:nvPr/>
        </p:nvSpPr>
        <p:spPr>
          <a:xfrm>
            <a:off x="3376813" y="5039252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テキスト ボックス 3">
            <a:extLst>
              <a:ext uri="{FF2B5EF4-FFF2-40B4-BE49-F238E27FC236}">
                <a16:creationId xmlns:a16="http://schemas.microsoft.com/office/drawing/2014/main" id="{DEE09EE8-C277-450C-A549-490F95E524EA}"/>
              </a:ext>
            </a:extLst>
          </p:cNvPr>
          <p:cNvSpPr txBox="1"/>
          <p:nvPr/>
        </p:nvSpPr>
        <p:spPr>
          <a:xfrm>
            <a:off x="2945092" y="5039252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267" name="テキスト ボックス 266">
            <a:extLst>
              <a:ext uri="{FF2B5EF4-FFF2-40B4-BE49-F238E27FC236}">
                <a16:creationId xmlns:a16="http://schemas.microsoft.com/office/drawing/2014/main" id="{BF5EF203-3CB7-4FA6-8E1C-0360E3C5AF3E}"/>
              </a:ext>
            </a:extLst>
          </p:cNvPr>
          <p:cNvSpPr txBox="1"/>
          <p:nvPr/>
        </p:nvSpPr>
        <p:spPr>
          <a:xfrm>
            <a:off x="2271067" y="5257761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1 h</a:t>
            </a:r>
          </a:p>
        </p:txBody>
      </p:sp>
      <p:cxnSp>
        <p:nvCxnSpPr>
          <p:cNvPr id="268" name="直線コネクタ 267">
            <a:extLst>
              <a:ext uri="{FF2B5EF4-FFF2-40B4-BE49-F238E27FC236}">
                <a16:creationId xmlns:a16="http://schemas.microsoft.com/office/drawing/2014/main" id="{FD7069A0-61B0-447C-8FDB-C32B2D7F51C9}"/>
              </a:ext>
            </a:extLst>
          </p:cNvPr>
          <p:cNvCxnSpPr>
            <a:cxnSpLocks/>
          </p:cNvCxnSpPr>
          <p:nvPr/>
        </p:nvCxnSpPr>
        <p:spPr>
          <a:xfrm flipH="1">
            <a:off x="2116372" y="5296015"/>
            <a:ext cx="70726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テキスト ボックス 268">
            <a:extLst>
              <a:ext uri="{FF2B5EF4-FFF2-40B4-BE49-F238E27FC236}">
                <a16:creationId xmlns:a16="http://schemas.microsoft.com/office/drawing/2014/main" id="{BF5EF203-3CB7-4FA6-8E1C-0360E3C5AF3E}"/>
              </a:ext>
            </a:extLst>
          </p:cNvPr>
          <p:cNvSpPr txBox="1"/>
          <p:nvPr/>
        </p:nvSpPr>
        <p:spPr>
          <a:xfrm>
            <a:off x="3185467" y="5257761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3 h</a:t>
            </a:r>
          </a:p>
        </p:txBody>
      </p:sp>
      <p:cxnSp>
        <p:nvCxnSpPr>
          <p:cNvPr id="270" name="直線コネクタ 269">
            <a:extLst>
              <a:ext uri="{FF2B5EF4-FFF2-40B4-BE49-F238E27FC236}">
                <a16:creationId xmlns:a16="http://schemas.microsoft.com/office/drawing/2014/main" id="{FD7069A0-61B0-447C-8FDB-C32B2D7F51C9}"/>
              </a:ext>
            </a:extLst>
          </p:cNvPr>
          <p:cNvCxnSpPr>
            <a:cxnSpLocks/>
          </p:cNvCxnSpPr>
          <p:nvPr/>
        </p:nvCxnSpPr>
        <p:spPr>
          <a:xfrm flipH="1">
            <a:off x="3030772" y="5296015"/>
            <a:ext cx="70726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" name="テキスト ボックス 270">
            <a:extLst>
              <a:ext uri="{FF2B5EF4-FFF2-40B4-BE49-F238E27FC236}">
                <a16:creationId xmlns:a16="http://schemas.microsoft.com/office/drawing/2014/main" id="{ABE3616F-13EC-4149-BAF8-D9879D778343}"/>
              </a:ext>
            </a:extLst>
          </p:cNvPr>
          <p:cNvSpPr txBox="1"/>
          <p:nvPr/>
        </p:nvSpPr>
        <p:spPr>
          <a:xfrm>
            <a:off x="2245394" y="3202994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n.s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2" name="直線コネクタ 271">
            <a:extLst>
              <a:ext uri="{FF2B5EF4-FFF2-40B4-BE49-F238E27FC236}">
                <a16:creationId xmlns:a16="http://schemas.microsoft.com/office/drawing/2014/main" id="{9833CD99-E5F3-43A8-B83C-E64338065D9A}"/>
              </a:ext>
            </a:extLst>
          </p:cNvPr>
          <p:cNvCxnSpPr/>
          <p:nvPr/>
        </p:nvCxnSpPr>
        <p:spPr>
          <a:xfrm>
            <a:off x="2204662" y="3401913"/>
            <a:ext cx="471315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" name="テキスト ボックス 272">
            <a:extLst>
              <a:ext uri="{FF2B5EF4-FFF2-40B4-BE49-F238E27FC236}">
                <a16:creationId xmlns:a16="http://schemas.microsoft.com/office/drawing/2014/main" id="{ABE3616F-13EC-4149-BAF8-D9879D778343}"/>
              </a:ext>
            </a:extLst>
          </p:cNvPr>
          <p:cNvSpPr txBox="1"/>
          <p:nvPr/>
        </p:nvSpPr>
        <p:spPr>
          <a:xfrm>
            <a:off x="3159794" y="4015794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n.s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4" name="直線コネクタ 273">
            <a:extLst>
              <a:ext uri="{FF2B5EF4-FFF2-40B4-BE49-F238E27FC236}">
                <a16:creationId xmlns:a16="http://schemas.microsoft.com/office/drawing/2014/main" id="{9833CD99-E5F3-43A8-B83C-E64338065D9A}"/>
              </a:ext>
            </a:extLst>
          </p:cNvPr>
          <p:cNvCxnSpPr/>
          <p:nvPr/>
        </p:nvCxnSpPr>
        <p:spPr>
          <a:xfrm>
            <a:off x="3119062" y="4214713"/>
            <a:ext cx="471315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テキスト ボックス 288">
            <a:extLst>
              <a:ext uri="{FF2B5EF4-FFF2-40B4-BE49-F238E27FC236}">
                <a16:creationId xmlns:a16="http://schemas.microsoft.com/office/drawing/2014/main" id="{BF5EF203-3CB7-4FA6-8E1C-0360E3C5AF3E}"/>
              </a:ext>
            </a:extLst>
          </p:cNvPr>
          <p:cNvSpPr txBox="1"/>
          <p:nvPr/>
        </p:nvSpPr>
        <p:spPr>
          <a:xfrm>
            <a:off x="5124877" y="5257761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3 min</a:t>
            </a:r>
          </a:p>
        </p:txBody>
      </p:sp>
      <p:sp>
        <p:nvSpPr>
          <p:cNvPr id="290" name="テキスト ボックス 289">
            <a:extLst>
              <a:ext uri="{FF2B5EF4-FFF2-40B4-BE49-F238E27FC236}">
                <a16:creationId xmlns:a16="http://schemas.microsoft.com/office/drawing/2014/main" id="{CFB13CAF-ACF1-4F2A-AD95-F2A327275355}"/>
              </a:ext>
            </a:extLst>
          </p:cNvPr>
          <p:cNvSpPr txBox="1"/>
          <p:nvPr/>
        </p:nvSpPr>
        <p:spPr>
          <a:xfrm>
            <a:off x="4524564" y="4945651"/>
            <a:ext cx="360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テキスト ボックス 290">
            <a:extLst>
              <a:ext uri="{FF2B5EF4-FFF2-40B4-BE49-F238E27FC236}">
                <a16:creationId xmlns:a16="http://schemas.microsoft.com/office/drawing/2014/main" id="{43ED82A3-92F9-4310-AEE9-64A1A4E39D89}"/>
              </a:ext>
            </a:extLst>
          </p:cNvPr>
          <p:cNvSpPr txBox="1"/>
          <p:nvPr/>
        </p:nvSpPr>
        <p:spPr>
          <a:xfrm rot="16200000">
            <a:off x="3564473" y="4163137"/>
            <a:ext cx="18417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Relative intensity to WT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2" name="テキスト ボックス 291">
            <a:extLst>
              <a:ext uri="{FF2B5EF4-FFF2-40B4-BE49-F238E27FC236}">
                <a16:creationId xmlns:a16="http://schemas.microsoft.com/office/drawing/2014/main" id="{CFB13CAF-ACF1-4F2A-AD95-F2A327275355}"/>
              </a:ext>
            </a:extLst>
          </p:cNvPr>
          <p:cNvSpPr txBox="1"/>
          <p:nvPr/>
        </p:nvSpPr>
        <p:spPr>
          <a:xfrm>
            <a:off x="4524564" y="4261756"/>
            <a:ext cx="360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3" name="テキスト ボックス 292">
            <a:extLst>
              <a:ext uri="{FF2B5EF4-FFF2-40B4-BE49-F238E27FC236}">
                <a16:creationId xmlns:a16="http://schemas.microsoft.com/office/drawing/2014/main" id="{CFB13CAF-ACF1-4F2A-AD95-F2A327275355}"/>
              </a:ext>
            </a:extLst>
          </p:cNvPr>
          <p:cNvSpPr txBox="1"/>
          <p:nvPr/>
        </p:nvSpPr>
        <p:spPr>
          <a:xfrm>
            <a:off x="4524564" y="3588021"/>
            <a:ext cx="360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テキスト ボックス 2">
            <a:extLst>
              <a:ext uri="{FF2B5EF4-FFF2-40B4-BE49-F238E27FC236}">
                <a16:creationId xmlns:a16="http://schemas.microsoft.com/office/drawing/2014/main" id="{BD4658D1-6666-4181-B14A-8C879751BADB}"/>
              </a:ext>
            </a:extLst>
          </p:cNvPr>
          <p:cNvSpPr txBox="1"/>
          <p:nvPr/>
        </p:nvSpPr>
        <p:spPr>
          <a:xfrm>
            <a:off x="5473583" y="5039252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テキスト ボックス 3">
            <a:extLst>
              <a:ext uri="{FF2B5EF4-FFF2-40B4-BE49-F238E27FC236}">
                <a16:creationId xmlns:a16="http://schemas.microsoft.com/office/drawing/2014/main" id="{DEE09EE8-C277-450C-A549-490F95E524EA}"/>
              </a:ext>
            </a:extLst>
          </p:cNvPr>
          <p:cNvSpPr txBox="1"/>
          <p:nvPr/>
        </p:nvSpPr>
        <p:spPr>
          <a:xfrm>
            <a:off x="4889462" y="5039252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cxnSp>
        <p:nvCxnSpPr>
          <p:cNvPr id="296" name="直線コネクタ 295">
            <a:extLst>
              <a:ext uri="{FF2B5EF4-FFF2-40B4-BE49-F238E27FC236}">
                <a16:creationId xmlns:a16="http://schemas.microsoft.com/office/drawing/2014/main" id="{FD7069A0-61B0-447C-8FDB-C32B2D7F51C9}"/>
              </a:ext>
            </a:extLst>
          </p:cNvPr>
          <p:cNvCxnSpPr>
            <a:cxnSpLocks/>
          </p:cNvCxnSpPr>
          <p:nvPr/>
        </p:nvCxnSpPr>
        <p:spPr>
          <a:xfrm flipH="1">
            <a:off x="4961173" y="5296015"/>
            <a:ext cx="88717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テキスト ボックス 300">
            <a:extLst>
              <a:ext uri="{FF2B5EF4-FFF2-40B4-BE49-F238E27FC236}">
                <a16:creationId xmlns:a16="http://schemas.microsoft.com/office/drawing/2014/main" id="{BF5EF203-3CB7-4FA6-8E1C-0360E3C5AF3E}"/>
              </a:ext>
            </a:extLst>
          </p:cNvPr>
          <p:cNvSpPr txBox="1"/>
          <p:nvPr/>
        </p:nvSpPr>
        <p:spPr>
          <a:xfrm>
            <a:off x="6342477" y="5257761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3 h</a:t>
            </a:r>
          </a:p>
        </p:txBody>
      </p:sp>
      <p:sp>
        <p:nvSpPr>
          <p:cNvPr id="302" name="テキスト ボックス 2">
            <a:extLst>
              <a:ext uri="{FF2B5EF4-FFF2-40B4-BE49-F238E27FC236}">
                <a16:creationId xmlns:a16="http://schemas.microsoft.com/office/drawing/2014/main" id="{BD4658D1-6666-4181-B14A-8C879751BADB}"/>
              </a:ext>
            </a:extLst>
          </p:cNvPr>
          <p:cNvSpPr txBox="1"/>
          <p:nvPr/>
        </p:nvSpPr>
        <p:spPr>
          <a:xfrm>
            <a:off x="6610233" y="5039252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" name="テキスト ボックス 3">
            <a:extLst>
              <a:ext uri="{FF2B5EF4-FFF2-40B4-BE49-F238E27FC236}">
                <a16:creationId xmlns:a16="http://schemas.microsoft.com/office/drawing/2014/main" id="{DEE09EE8-C277-450C-A549-490F95E524EA}"/>
              </a:ext>
            </a:extLst>
          </p:cNvPr>
          <p:cNvSpPr txBox="1"/>
          <p:nvPr/>
        </p:nvSpPr>
        <p:spPr>
          <a:xfrm>
            <a:off x="6026112" y="5039252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cxnSp>
        <p:nvCxnSpPr>
          <p:cNvPr id="304" name="直線コネクタ 303">
            <a:extLst>
              <a:ext uri="{FF2B5EF4-FFF2-40B4-BE49-F238E27FC236}">
                <a16:creationId xmlns:a16="http://schemas.microsoft.com/office/drawing/2014/main" id="{FD7069A0-61B0-447C-8FDB-C32B2D7F51C9}"/>
              </a:ext>
            </a:extLst>
          </p:cNvPr>
          <p:cNvCxnSpPr>
            <a:cxnSpLocks/>
          </p:cNvCxnSpPr>
          <p:nvPr/>
        </p:nvCxnSpPr>
        <p:spPr>
          <a:xfrm flipH="1">
            <a:off x="6097823" y="5296015"/>
            <a:ext cx="88717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" name="テキスト ボックス 304">
            <a:extLst>
              <a:ext uri="{FF2B5EF4-FFF2-40B4-BE49-F238E27FC236}">
                <a16:creationId xmlns:a16="http://schemas.microsoft.com/office/drawing/2014/main" id="{ABE3616F-13EC-4149-BAF8-D9879D778343}"/>
              </a:ext>
            </a:extLst>
          </p:cNvPr>
          <p:cNvSpPr txBox="1"/>
          <p:nvPr/>
        </p:nvSpPr>
        <p:spPr>
          <a:xfrm>
            <a:off x="5197889" y="3124677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n.s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6" name="直線コネクタ 305">
            <a:extLst>
              <a:ext uri="{FF2B5EF4-FFF2-40B4-BE49-F238E27FC236}">
                <a16:creationId xmlns:a16="http://schemas.microsoft.com/office/drawing/2014/main" id="{9833CD99-E5F3-43A8-B83C-E64338065D9A}"/>
              </a:ext>
            </a:extLst>
          </p:cNvPr>
          <p:cNvCxnSpPr/>
          <p:nvPr/>
        </p:nvCxnSpPr>
        <p:spPr>
          <a:xfrm>
            <a:off x="5104495" y="3323596"/>
            <a:ext cx="576638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テキスト ボックス 306">
            <a:extLst>
              <a:ext uri="{FF2B5EF4-FFF2-40B4-BE49-F238E27FC236}">
                <a16:creationId xmlns:a16="http://schemas.microsoft.com/office/drawing/2014/main" id="{ABE3616F-13EC-4149-BAF8-D9879D778343}"/>
              </a:ext>
            </a:extLst>
          </p:cNvPr>
          <p:cNvSpPr txBox="1"/>
          <p:nvPr/>
        </p:nvSpPr>
        <p:spPr>
          <a:xfrm>
            <a:off x="6315489" y="3234743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n.s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8" name="直線コネクタ 307">
            <a:extLst>
              <a:ext uri="{FF2B5EF4-FFF2-40B4-BE49-F238E27FC236}">
                <a16:creationId xmlns:a16="http://schemas.microsoft.com/office/drawing/2014/main" id="{9833CD99-E5F3-43A8-B83C-E64338065D9A}"/>
              </a:ext>
            </a:extLst>
          </p:cNvPr>
          <p:cNvCxnSpPr/>
          <p:nvPr/>
        </p:nvCxnSpPr>
        <p:spPr>
          <a:xfrm>
            <a:off x="6222095" y="3433662"/>
            <a:ext cx="576638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テキスト ボックス 309">
            <a:extLst>
              <a:ext uri="{FF2B5EF4-FFF2-40B4-BE49-F238E27FC236}">
                <a16:creationId xmlns:a16="http://schemas.microsoft.com/office/drawing/2014/main" id="{5145748C-DFD7-4245-897C-19F7A2E8C6C4}"/>
              </a:ext>
            </a:extLst>
          </p:cNvPr>
          <p:cNvSpPr txBox="1"/>
          <p:nvPr/>
        </p:nvSpPr>
        <p:spPr>
          <a:xfrm>
            <a:off x="150440" y="5602449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1" name="テキスト ボックス 310">
            <a:extLst>
              <a:ext uri="{FF2B5EF4-FFF2-40B4-BE49-F238E27FC236}">
                <a16:creationId xmlns:a16="http://schemas.microsoft.com/office/drawing/2014/main" id="{CFB13CAF-ACF1-4F2A-AD95-F2A327275355}"/>
              </a:ext>
            </a:extLst>
          </p:cNvPr>
          <p:cNvSpPr txBox="1"/>
          <p:nvPr/>
        </p:nvSpPr>
        <p:spPr>
          <a:xfrm>
            <a:off x="4593278" y="7824407"/>
            <a:ext cx="360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" name="テキスト ボックス 311">
            <a:extLst>
              <a:ext uri="{FF2B5EF4-FFF2-40B4-BE49-F238E27FC236}">
                <a16:creationId xmlns:a16="http://schemas.microsoft.com/office/drawing/2014/main" id="{43ED82A3-92F9-4310-AEE9-64A1A4E39D89}"/>
              </a:ext>
            </a:extLst>
          </p:cNvPr>
          <p:cNvSpPr txBox="1"/>
          <p:nvPr/>
        </p:nvSpPr>
        <p:spPr>
          <a:xfrm rot="16200000">
            <a:off x="3633187" y="6829910"/>
            <a:ext cx="18417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Relative intensity to WT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3" name="テキスト ボックス 312">
            <a:extLst>
              <a:ext uri="{FF2B5EF4-FFF2-40B4-BE49-F238E27FC236}">
                <a16:creationId xmlns:a16="http://schemas.microsoft.com/office/drawing/2014/main" id="{CFB13CAF-ACF1-4F2A-AD95-F2A327275355}"/>
              </a:ext>
            </a:extLst>
          </p:cNvPr>
          <p:cNvSpPr txBox="1"/>
          <p:nvPr/>
        </p:nvSpPr>
        <p:spPr>
          <a:xfrm>
            <a:off x="4593278" y="7064312"/>
            <a:ext cx="360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4" name="テキスト ボックス 313">
            <a:extLst>
              <a:ext uri="{FF2B5EF4-FFF2-40B4-BE49-F238E27FC236}">
                <a16:creationId xmlns:a16="http://schemas.microsoft.com/office/drawing/2014/main" id="{CFB13CAF-ACF1-4F2A-AD95-F2A327275355}"/>
              </a:ext>
            </a:extLst>
          </p:cNvPr>
          <p:cNvSpPr txBox="1"/>
          <p:nvPr/>
        </p:nvSpPr>
        <p:spPr>
          <a:xfrm>
            <a:off x="4593278" y="6304217"/>
            <a:ext cx="360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5" name="テキスト ボックス 2">
            <a:extLst>
              <a:ext uri="{FF2B5EF4-FFF2-40B4-BE49-F238E27FC236}">
                <a16:creationId xmlns:a16="http://schemas.microsoft.com/office/drawing/2014/main" id="{BD4658D1-6666-4181-B14A-8C879751BADB}"/>
              </a:ext>
            </a:extLst>
          </p:cNvPr>
          <p:cNvSpPr txBox="1"/>
          <p:nvPr/>
        </p:nvSpPr>
        <p:spPr>
          <a:xfrm>
            <a:off x="5857257" y="791800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6" name="テキスト ボックス 3">
            <a:extLst>
              <a:ext uri="{FF2B5EF4-FFF2-40B4-BE49-F238E27FC236}">
                <a16:creationId xmlns:a16="http://schemas.microsoft.com/office/drawing/2014/main" id="{DEE09EE8-C277-450C-A549-490F95E524EA}"/>
              </a:ext>
            </a:extLst>
          </p:cNvPr>
          <p:cNvSpPr txBox="1"/>
          <p:nvPr/>
        </p:nvSpPr>
        <p:spPr>
          <a:xfrm>
            <a:off x="5095336" y="7918008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317" name="テキスト ボックス 316">
            <a:extLst>
              <a:ext uri="{FF2B5EF4-FFF2-40B4-BE49-F238E27FC236}">
                <a16:creationId xmlns:a16="http://schemas.microsoft.com/office/drawing/2014/main" id="{ABE3616F-13EC-4149-BAF8-D9879D778343}"/>
              </a:ext>
            </a:extLst>
          </p:cNvPr>
          <p:cNvSpPr txBox="1"/>
          <p:nvPr/>
        </p:nvSpPr>
        <p:spPr>
          <a:xfrm>
            <a:off x="5442219" y="5800233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n.s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8" name="直線コネクタ 317">
            <a:extLst>
              <a:ext uri="{FF2B5EF4-FFF2-40B4-BE49-F238E27FC236}">
                <a16:creationId xmlns:a16="http://schemas.microsoft.com/office/drawing/2014/main" id="{9833CD99-E5F3-43A8-B83C-E64338065D9A}"/>
              </a:ext>
            </a:extLst>
          </p:cNvPr>
          <p:cNvCxnSpPr/>
          <p:nvPr/>
        </p:nvCxnSpPr>
        <p:spPr>
          <a:xfrm>
            <a:off x="5259569" y="5999152"/>
            <a:ext cx="755151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F7CAD3E5-B00F-444F-8E63-8E98783C06E3}"/>
              </a:ext>
            </a:extLst>
          </p:cNvPr>
          <p:cNvSpPr txBox="1"/>
          <p:nvPr/>
        </p:nvSpPr>
        <p:spPr>
          <a:xfrm>
            <a:off x="179927" y="3124677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6D6DF98C-0A8E-4D2A-BC30-2B02448707D3}"/>
              </a:ext>
            </a:extLst>
          </p:cNvPr>
          <p:cNvSpPr txBox="1"/>
          <p:nvPr/>
        </p:nvSpPr>
        <p:spPr>
          <a:xfrm>
            <a:off x="4304068" y="3020130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DD625167-A9F8-4DE0-A0E5-0366F2C660E2}"/>
              </a:ext>
            </a:extLst>
          </p:cNvPr>
          <p:cNvSpPr txBox="1"/>
          <p:nvPr/>
        </p:nvSpPr>
        <p:spPr>
          <a:xfrm>
            <a:off x="4389399" y="5602449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149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60819C2-53C2-4937-AD54-739D4E773C20}"/>
              </a:ext>
            </a:extLst>
          </p:cNvPr>
          <p:cNvSpPr/>
          <p:nvPr/>
        </p:nvSpPr>
        <p:spPr>
          <a:xfrm>
            <a:off x="411071" y="340934"/>
            <a:ext cx="68442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Supplemental Figure S1. Extravascular leakage of fluorescein, FD-4, and FD-10 under physiological conditions.</a:t>
            </a:r>
            <a:r>
              <a:rPr lang="en-US" altLang="ja-JP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ja-JP" altLang="ja-JP" sz="1400" dirty="0"/>
          </a:p>
          <a:p>
            <a:r>
              <a:rPr lang="en-US" altLang="ja-JP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Under physiological conditions, the leakage rate of fluorescein (A and B), FD-4 (C and D), and </a:t>
            </a:r>
            <a:r>
              <a:rPr lang="en-US" altLang="ja-JP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sulfo</a:t>
            </a:r>
            <a:r>
              <a:rPr lang="en-US" altLang="ja-JP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-biotin (E and F) is similar between wild-type mice and occludin-deficient mice according to unpaired t tests. The relative intensities are quantified and are shown in boxes and whiskers with maximum and minimum in B, D, and F. *P&lt;0.05. Scale bar=100 µm. n=4 each.</a:t>
            </a:r>
            <a:endParaRPr lang="ja-JP" altLang="ja-JP" sz="1400" dirty="0"/>
          </a:p>
          <a:p>
            <a:r>
              <a:rPr lang="en-US" altLang="ja-JP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FD-10 and FD-4: fluorescein isothiocyanate-dextran with average molecular weights of 4,000 and 10,000, respectively.</a:t>
            </a:r>
            <a:endParaRPr lang="ja-JP" altLang="ja-JP" sz="1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14976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870767D-07A7-4573-BCA1-76868B5BB679}"/>
              </a:ext>
            </a:extLst>
          </p:cNvPr>
          <p:cNvSpPr/>
          <p:nvPr/>
        </p:nvSpPr>
        <p:spPr>
          <a:xfrm>
            <a:off x="115252" y="79116"/>
            <a:ext cx="5013007" cy="461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Table S1.</a:t>
            </a:r>
            <a:r>
              <a:rPr lang="en-US" altLang="ja-JP" sz="1400" dirty="0"/>
              <a:t> </a:t>
            </a:r>
            <a:r>
              <a:rPr lang="en-US" altLang="ja-JP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Primer sequences used in this study.</a:t>
            </a:r>
            <a:endParaRPr lang="ja-JP" altLang="ja-JP" sz="1400" dirty="0">
              <a:effectLst/>
            </a:endParaRPr>
          </a:p>
        </p:txBody>
      </p:sp>
      <p:graphicFrame>
        <p:nvGraphicFramePr>
          <p:cNvPr id="106" name="表 105">
            <a:extLst>
              <a:ext uri="{FF2B5EF4-FFF2-40B4-BE49-F238E27FC236}">
                <a16:creationId xmlns:a16="http://schemas.microsoft.com/office/drawing/2014/main" id="{50AD6EC0-C495-4CC7-8091-7249F7559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074992"/>
              </p:ext>
            </p:extLst>
          </p:nvPr>
        </p:nvGraphicFramePr>
        <p:xfrm>
          <a:off x="191452" y="639730"/>
          <a:ext cx="7176770" cy="2962223"/>
        </p:xfrm>
        <a:graphic>
          <a:graphicData uri="http://schemas.openxmlformats.org/drawingml/2006/table">
            <a:tbl>
              <a:tblPr firstRow="1" firstCol="1" bandRow="1"/>
              <a:tblGrid>
                <a:gridCol w="966787">
                  <a:extLst>
                    <a:ext uri="{9D8B030D-6E8A-4147-A177-3AD203B41FA5}">
                      <a16:colId xmlns:a16="http://schemas.microsoft.com/office/drawing/2014/main" val="31523092"/>
                    </a:ext>
                  </a:extLst>
                </a:gridCol>
                <a:gridCol w="3107819">
                  <a:extLst>
                    <a:ext uri="{9D8B030D-6E8A-4147-A177-3AD203B41FA5}">
                      <a16:colId xmlns:a16="http://schemas.microsoft.com/office/drawing/2014/main" val="2907738289"/>
                    </a:ext>
                  </a:extLst>
                </a:gridCol>
                <a:gridCol w="3102164">
                  <a:extLst>
                    <a:ext uri="{9D8B030D-6E8A-4147-A177-3AD203B41FA5}">
                      <a16:colId xmlns:a16="http://schemas.microsoft.com/office/drawing/2014/main" val="3686949661"/>
                    </a:ext>
                  </a:extLst>
                </a:gridCol>
              </a:tblGrid>
              <a:tr h="3100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+mn-cs"/>
                        </a:rPr>
                        <a:t>Name of gene</a:t>
                      </a:r>
                    </a:p>
                  </a:txBody>
                  <a:tcPr marL="13109" marR="131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Sequence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(5’→3’)</a:t>
                      </a:r>
                    </a:p>
                  </a:txBody>
                  <a:tcPr marL="13109" marR="131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05604347"/>
                  </a:ext>
                </a:extLst>
              </a:tr>
              <a:tr h="442036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Forward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Reverse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13838"/>
                  </a:ext>
                </a:extLst>
              </a:tr>
              <a:tr h="442036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Claudin-5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TAACCTGAAAGGGCAGCTGGAGAAAC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AGGTCCAGGCTAAGTCCTTTGGTTCAGTAG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902252"/>
                  </a:ext>
                </a:extLst>
              </a:tr>
              <a:tr h="442036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Occludin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GGACCCTGACCACTATGAAACAGACTAC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ATAGGTGGATATTCCCTGACCCAGTC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256219"/>
                  </a:ext>
                </a:extLst>
              </a:tr>
              <a:tr h="442036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Tricellulin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GATCTTCCTGTTTGTCACCATG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TCGATGACAACGACGGGTC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99156"/>
                  </a:ext>
                </a:extLst>
              </a:tr>
              <a:tr h="442036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ZO-1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AGCTCATAGTTCAACACAGCCTCCAG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TTCTTCCACAGCTGAAGGACTCACAG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5508364"/>
                  </a:ext>
                </a:extLst>
              </a:tr>
              <a:tr h="442036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i="1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β-actin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GGCTACAGCTTCACCACCAC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GAGTACTTGGCGTCAGGAGG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13109" marR="1310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084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4185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907</TotalTime>
  <Words>254</Words>
  <Application>Microsoft Office PowerPoint</Application>
  <PresentationFormat>ユーザー設定</PresentationFormat>
  <Paragraphs>80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游ゴシック</vt:lpstr>
      <vt:lpstr>游ゴシック Light</vt:lpstr>
      <vt:lpstr>游明朝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htanaka</dc:creator>
  <cp:lastModifiedBy>杉山慎太郎</cp:lastModifiedBy>
  <cp:revision>78</cp:revision>
  <dcterms:created xsi:type="dcterms:W3CDTF">2022-05-10T02:48:49Z</dcterms:created>
  <dcterms:modified xsi:type="dcterms:W3CDTF">2022-11-01T14:10:46Z</dcterms:modified>
</cp:coreProperties>
</file>